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511" r:id="rId3"/>
    <p:sldId id="741" r:id="rId4"/>
    <p:sldId id="751" r:id="rId5"/>
    <p:sldId id="750" r:id="rId6"/>
    <p:sldId id="749" r:id="rId7"/>
    <p:sldId id="533" r:id="rId8"/>
    <p:sldId id="512" r:id="rId9"/>
    <p:sldId id="516" r:id="rId10"/>
    <p:sldId id="536" r:id="rId11"/>
    <p:sldId id="743" r:id="rId12"/>
    <p:sldId id="522" r:id="rId13"/>
    <p:sldId id="740" r:id="rId14"/>
    <p:sldId id="523" r:id="rId15"/>
    <p:sldId id="500" r:id="rId16"/>
    <p:sldId id="489" r:id="rId17"/>
    <p:sldId id="520" r:id="rId18"/>
    <p:sldId id="261" r:id="rId19"/>
    <p:sldId id="744" r:id="rId20"/>
    <p:sldId id="513" r:id="rId21"/>
    <p:sldId id="539" r:id="rId22"/>
    <p:sldId id="745" r:id="rId23"/>
    <p:sldId id="697" r:id="rId24"/>
    <p:sldId id="481" r:id="rId25"/>
    <p:sldId id="752" r:id="rId26"/>
    <p:sldId id="754" r:id="rId27"/>
    <p:sldId id="769" r:id="rId28"/>
    <p:sldId id="755" r:id="rId29"/>
    <p:sldId id="759" r:id="rId30"/>
    <p:sldId id="770" r:id="rId31"/>
    <p:sldId id="765" r:id="rId32"/>
    <p:sldId id="764" r:id="rId33"/>
    <p:sldId id="767" r:id="rId34"/>
    <p:sldId id="768" r:id="rId35"/>
    <p:sldId id="521"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D5B6"/>
    <a:srgbClr val="C6F0CE"/>
    <a:srgbClr val="FFA5C2"/>
    <a:srgbClr val="FFCCCC"/>
    <a:srgbClr val="0661C0"/>
    <a:srgbClr val="0261C0"/>
    <a:srgbClr val="B7FFB0"/>
    <a:srgbClr val="CFD7EA"/>
    <a:srgbClr val="E9ECF5"/>
    <a:srgbClr val="CC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95"/>
    <p:restoredTop sz="96327"/>
  </p:normalViewPr>
  <p:slideViewPr>
    <p:cSldViewPr snapToGrid="0">
      <p:cViewPr varScale="1">
        <p:scale>
          <a:sx n="124" d="100"/>
          <a:sy n="124" d="100"/>
        </p:scale>
        <p:origin x="688" y="1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E0643-9C8C-CB4B-AFD8-841FEE635ED8}" type="datetimeFigureOut">
              <a:rPr kumimoji="1" lang="ja-JP" altLang="en-US" smtClean="0"/>
              <a:t>2024/9/4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4FB53-B015-7542-91D1-875972B28ED3}" type="slidenum">
              <a:rPr kumimoji="1" lang="ja-JP" altLang="en-US" smtClean="0"/>
              <a:t>‹#›</a:t>
            </a:fld>
            <a:endParaRPr kumimoji="1" lang="ja-JP" altLang="en-US"/>
          </a:p>
        </p:txBody>
      </p:sp>
    </p:spTree>
    <p:extLst>
      <p:ext uri="{BB962C8B-B14F-4D97-AF65-F5344CB8AC3E}">
        <p14:creationId xmlns:p14="http://schemas.microsoft.com/office/powerpoint/2010/main" val="356643125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ttps://plant.rtc.riken.jp/resource/psi/psi_detail.html?brcno=psi0000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 altLang="ja-JP" dirty="0"/>
              <a:t>The RIKEN BRC is one of the largest comprehensive bioresource </a:t>
            </a:r>
            <a:r>
              <a:rPr kumimoji="1" lang="en" altLang="ja-JP" dirty="0" err="1"/>
              <a:t>centre</a:t>
            </a:r>
            <a:r>
              <a:rPr kumimoji="1" lang="en" altLang="ja-JP" dirty="0"/>
              <a:t>.</a:t>
            </a:r>
          </a:p>
          <a:p>
            <a:r>
              <a:rPr kumimoji="1" lang="en" altLang="ja-JP" dirty="0"/>
              <a:t>It provides various types of bioresources such as experimental animals (including genetically modified mice), cell materials (including </a:t>
            </a:r>
            <a:r>
              <a:rPr kumimoji="1" lang="en" altLang="ja-JP" dirty="0" err="1"/>
              <a:t>iPS</a:t>
            </a:r>
            <a:r>
              <a:rPr kumimoji="1" lang="en" altLang="ja-JP" dirty="0"/>
              <a:t> cells) and DNA materials (including human cDNA clones).</a:t>
            </a:r>
          </a:p>
          <a:p>
            <a:r>
              <a:rPr kumimoji="1" lang="en" altLang="ja-JP" dirty="0"/>
              <a:t>One of our missions is to contribute to the development of human health and medical science research through RIKEN's bioresources.</a:t>
            </a:r>
          </a:p>
          <a:p>
            <a:r>
              <a:rPr kumimoji="1" lang="en" altLang="ja-JP" dirty="0"/>
              <a:t>One of our core competencies is to provide various bioresources simultaneously.</a:t>
            </a:r>
          </a:p>
          <a:p>
            <a:r>
              <a:rPr kumimoji="1" lang="en" altLang="ja-JP" dirty="0"/>
              <a:t>Our information Division carries out the following activities.</a:t>
            </a:r>
          </a:p>
          <a:p>
            <a:endParaRPr kumimoji="1" lang="en" altLang="ja-JP" dirty="0"/>
          </a:p>
          <a:p>
            <a:r>
              <a:rPr kumimoji="1" lang="en" altLang="ja-JP" dirty="0"/>
              <a:t>We manage information on the bioresources using semantic web technology and provide it to the users. </a:t>
            </a:r>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42BB93-65A9-0746-B06E-0F80C1A98FD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36012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 altLang="ja-JP" dirty="0"/>
              <a:t>These bioresources are connected in the RDF graph. We can simultaneously find disease-related mice, cells and DNA materials using disease names and IDs.</a:t>
            </a:r>
            <a:endParaRPr kumimoji="1" lang="ja-JP" altLang="en-US"/>
          </a:p>
        </p:txBody>
      </p:sp>
      <p:sp>
        <p:nvSpPr>
          <p:cNvPr id="4" name="スライド番号プレースホルダー 3"/>
          <p:cNvSpPr>
            <a:spLocks noGrp="1"/>
          </p:cNvSpPr>
          <p:nvPr>
            <p:ph type="sldNum" sz="quarter" idx="5"/>
          </p:nvPr>
        </p:nvSpPr>
        <p:spPr/>
        <p:txBody>
          <a:bodyPr/>
          <a:lstStyle/>
          <a:p>
            <a:fld id="{8A42BB93-65A9-0746-B06E-0F80C1A98FD3}" type="slidenum">
              <a:rPr kumimoji="1" lang="ja-JP" altLang="en-US" smtClean="0"/>
              <a:t>14</a:t>
            </a:fld>
            <a:endParaRPr kumimoji="1" lang="ja-JP" altLang="en-US"/>
          </a:p>
        </p:txBody>
      </p:sp>
    </p:spTree>
    <p:extLst>
      <p:ext uri="{BB962C8B-B14F-4D97-AF65-F5344CB8AC3E}">
        <p14:creationId xmlns:p14="http://schemas.microsoft.com/office/powerpoint/2010/main" val="234421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Plant cDNA bioresources have NCBI gene information. Bioresource RDF and UniProt RDF data are connected via NCBI genes. UniProt RDF and biochemical reaction RDF Rhea are connected via enzymes. Furthermore, Rhea RDF and chemical substance ontology ChEBI are connected via ChEBI substances. As a result, by navigating these graphs, we can identify bioresources relevant to ChEBI roles, such as anti-inflammatory agent.</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15</a:t>
            </a:fld>
            <a:endParaRPr kumimoji="1" lang="ja-JP" altLang="en-US"/>
          </a:p>
        </p:txBody>
      </p:sp>
    </p:spTree>
    <p:extLst>
      <p:ext uri="{BB962C8B-B14F-4D97-AF65-F5344CB8AC3E}">
        <p14:creationId xmlns:p14="http://schemas.microsoft.com/office/powerpoint/2010/main" val="1388282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lang="en" altLang="ja-JP" dirty="0"/>
              <a:t>UniProt RDF data includes Gene Ontology information. By integrating cDNA bioresources with UniProt RDF, we can identify cDNA materials relevant to Gene Ontology terms, such as cuticle development.</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16</a:t>
            </a:fld>
            <a:endParaRPr kumimoji="1" lang="ja-JP" altLang="en-US"/>
          </a:p>
        </p:txBody>
      </p:sp>
    </p:spTree>
    <p:extLst>
      <p:ext uri="{BB962C8B-B14F-4D97-AF65-F5344CB8AC3E}">
        <p14:creationId xmlns:p14="http://schemas.microsoft.com/office/powerpoint/2010/main" val="544741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 altLang="ja-JP" dirty="0"/>
              <a:t>These are examples of the external RDF data integrated with the bioresource RDF data.</a:t>
            </a:r>
            <a:r>
              <a:rPr kumimoji="1" lang="en-US" altLang="ja-JP" dirty="0"/>
              <a:t> </a:t>
            </a:r>
            <a:r>
              <a:rPr kumimoji="1" lang="en" altLang="ja-JP" dirty="0"/>
              <a:t>It includes ...</a:t>
            </a:r>
          </a:p>
          <a:p>
            <a:endParaRPr kumimoji="1" lang="en"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8A42BB93-65A9-0746-B06E-0F80C1A98FD3}" type="slidenum">
              <a:rPr kumimoji="1" lang="ja-JP" altLang="en-US" smtClean="0"/>
              <a:t>17</a:t>
            </a:fld>
            <a:endParaRPr kumimoji="1" lang="ja-JP" altLang="en-US"/>
          </a:p>
        </p:txBody>
      </p:sp>
    </p:spTree>
    <p:extLst>
      <p:ext uri="{BB962C8B-B14F-4D97-AF65-F5344CB8AC3E}">
        <p14:creationId xmlns:p14="http://schemas.microsoft.com/office/powerpoint/2010/main" val="301517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lang="en" altLang="ja-JP" dirty="0"/>
              <a:t>This table shows the statistics of bioresources and triples by graph datasets. For example, in the case of cell materials, the number exceeds 9,000, and the number of triples exceeds 7 hundred thousands. The total number of resources reaches more than 8 hundred thousand. The total number of triples in the RIKEN bioresources is more than 11 million. The total number of triples, including external datasets, is more than 6.8 billion.</a:t>
            </a:r>
            <a:endParaRPr kumimoji="1" lang="ja-JP" altLang="en-US"/>
          </a:p>
        </p:txBody>
      </p:sp>
      <p:sp>
        <p:nvSpPr>
          <p:cNvPr id="4" name="スライド番号プレースホルダー 3"/>
          <p:cNvSpPr>
            <a:spLocks noGrp="1"/>
          </p:cNvSpPr>
          <p:nvPr>
            <p:ph type="sldNum" sz="quarter" idx="5"/>
          </p:nvPr>
        </p:nvSpPr>
        <p:spPr/>
        <p:txBody>
          <a:bodyPr/>
          <a:lstStyle/>
          <a:p>
            <a:fld id="{2610AD30-A179-A847-BCF2-43A696681F5B}" type="slidenum">
              <a:rPr kumimoji="1" lang="ja-JP" altLang="en-US" smtClean="0"/>
              <a:t>18</a:t>
            </a:fld>
            <a:endParaRPr kumimoji="1" lang="ja-JP" altLang="en-US"/>
          </a:p>
        </p:txBody>
      </p:sp>
    </p:spTree>
    <p:extLst>
      <p:ext uri="{BB962C8B-B14F-4D97-AF65-F5344CB8AC3E}">
        <p14:creationId xmlns:p14="http://schemas.microsoft.com/office/powerpoint/2010/main" val="1092817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We store the Bioresource RDF data in the triple store Bioresource MetaDatabase powered by Virtuoso. This is the Bioresource MetaDatabase page. The SAPRQL endpoint entry is here.</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20</a:t>
            </a:fld>
            <a:endParaRPr kumimoji="1" lang="ja-JP" altLang="en-US"/>
          </a:p>
        </p:txBody>
      </p:sp>
    </p:spTree>
    <p:extLst>
      <p:ext uri="{BB962C8B-B14F-4D97-AF65-F5344CB8AC3E}">
        <p14:creationId xmlns:p14="http://schemas.microsoft.com/office/powerpoint/2010/main" val="1572414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All bioresource RDF data can be downloaded from the download page under the CC BY </a:t>
            </a:r>
            <a:r>
              <a:rPr kumimoji="1" lang="en-US" altLang="ja-JP" dirty="0" err="1"/>
              <a:t>licence</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21</a:t>
            </a:fld>
            <a:endParaRPr kumimoji="1" lang="ja-JP" altLang="en-US"/>
          </a:p>
        </p:txBody>
      </p:sp>
    </p:spTree>
    <p:extLst>
      <p:ext uri="{BB962C8B-B14F-4D97-AF65-F5344CB8AC3E}">
        <p14:creationId xmlns:p14="http://schemas.microsoft.com/office/powerpoint/2010/main" val="3978748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The retrieval system is integrated in the BRC top page with search window.</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23</a:t>
            </a:fld>
            <a:endParaRPr kumimoji="1" lang="ja-JP" altLang="en-US"/>
          </a:p>
        </p:txBody>
      </p:sp>
    </p:spTree>
    <p:extLst>
      <p:ext uri="{BB962C8B-B14F-4D97-AF65-F5344CB8AC3E}">
        <p14:creationId xmlns:p14="http://schemas.microsoft.com/office/powerpoint/2010/main" val="3638454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lang="en" altLang="ja-JP" dirty="0"/>
              <a:t>As mentioned above, we are implementing a keyword search system for bioresources based on RDF data. Users can perform a keyword search using any disease names and IDs. The system supports keyword entry via suggestion lists. The system displays the search results by resource type, such as mice, cell, and DNA materials.</a:t>
            </a:r>
          </a:p>
          <a:p>
            <a:endParaRPr kumimoji="1" lang="en" altLang="ja-JP" dirty="0"/>
          </a:p>
          <a:p>
            <a:r>
              <a:rPr kumimoji="1" lang="en" altLang="ja-JP" dirty="0"/>
              <a:t>This example is that the users perform a keyword search using ALS.</a:t>
            </a:r>
          </a:p>
          <a:p>
            <a:r>
              <a:rPr kumimoji="1" lang="en" altLang="ja-JP" dirty="0"/>
              <a:t>The users can get nine mice, 253 cell materials, and 515 DNA materials relevant to ALS by the bioresource types simultaneously.</a:t>
            </a:r>
          </a:p>
          <a:p>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The system shows suggestion lists by resource's/ disease's/</a:t>
            </a:r>
            <a:r>
              <a:rPr kumimoji="1" lang="en" altLang="ja-JP" dirty="0" err="1"/>
              <a:t>phenotype'S</a:t>
            </a:r>
            <a:r>
              <a:rPr kumimoji="1" lang="en" altLang="ja-JP" dirty="0"/>
              <a:t> name/ID and gene symbol.</a:t>
            </a:r>
          </a:p>
          <a:p>
            <a:endParaRPr kumimoji="1" lang="ja-JP" altLang="en-US"/>
          </a:p>
        </p:txBody>
      </p:sp>
      <p:sp>
        <p:nvSpPr>
          <p:cNvPr id="4" name="スライド番号プレースホルダー 3"/>
          <p:cNvSpPr>
            <a:spLocks noGrp="1"/>
          </p:cNvSpPr>
          <p:nvPr>
            <p:ph type="sldNum" sz="quarter" idx="5"/>
          </p:nvPr>
        </p:nvSpPr>
        <p:spPr/>
        <p:txBody>
          <a:bodyPr/>
          <a:lstStyle/>
          <a:p>
            <a:fld id="{8A42BB93-65A9-0746-B06E-0F80C1A98FD3}" type="slidenum">
              <a:rPr kumimoji="1" lang="ja-JP" altLang="en-US" smtClean="0"/>
              <a:t>24</a:t>
            </a:fld>
            <a:endParaRPr kumimoji="1" lang="ja-JP" altLang="en-US"/>
          </a:p>
        </p:txBody>
      </p:sp>
    </p:spTree>
    <p:extLst>
      <p:ext uri="{BB962C8B-B14F-4D97-AF65-F5344CB8AC3E}">
        <p14:creationId xmlns:p14="http://schemas.microsoft.com/office/powerpoint/2010/main" val="1960668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42BB93-65A9-0746-B06E-0F80C1A98FD3}" type="slidenum">
              <a:rPr kumimoji="1" lang="ja-JP" altLang="en-US" smtClean="0"/>
              <a:t>25</a:t>
            </a:fld>
            <a:endParaRPr kumimoji="1" lang="ja-JP" altLang="en-US"/>
          </a:p>
        </p:txBody>
      </p:sp>
    </p:spTree>
    <p:extLst>
      <p:ext uri="{BB962C8B-B14F-4D97-AF65-F5344CB8AC3E}">
        <p14:creationId xmlns:p14="http://schemas.microsoft.com/office/powerpoint/2010/main" val="3931298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 graph database schema is more flexible than the relational database schema.</a:t>
            </a:r>
          </a:p>
          <a:p>
            <a:r>
              <a:rPr kumimoji="1" lang="en-US" altLang="ja-JP" dirty="0"/>
              <a:t>It is easy to add new data without changing the schema.</a:t>
            </a:r>
          </a:p>
          <a:p>
            <a:r>
              <a:rPr kumimoji="1" lang="en-US" altLang="ja-JP" dirty="0"/>
              <a:t>In the case of graph database, Because queries involving relationships are greatly optimized, We can efficiently traverse connected data.</a:t>
            </a:r>
          </a:p>
          <a:p>
            <a:r>
              <a:rPr kumimoji="1" lang="en-US" altLang="ja-JP" dirty="0"/>
              <a:t>The graph database is widely used in social networks and so on, and its superiority has been proven.</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5</a:t>
            </a:fld>
            <a:endParaRPr kumimoji="1" lang="ja-JP" altLang="en-US"/>
          </a:p>
        </p:txBody>
      </p:sp>
    </p:spTree>
    <p:extLst>
      <p:ext uri="{BB962C8B-B14F-4D97-AF65-F5344CB8AC3E}">
        <p14:creationId xmlns:p14="http://schemas.microsoft.com/office/powerpoint/2010/main" val="3670394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42BB93-65A9-0746-B06E-0F80C1A98FD3}" type="slidenum">
              <a:rPr kumimoji="1" lang="ja-JP" altLang="en-US" smtClean="0"/>
              <a:t>26</a:t>
            </a:fld>
            <a:endParaRPr kumimoji="1" lang="ja-JP" altLang="en-US"/>
          </a:p>
        </p:txBody>
      </p:sp>
    </p:spTree>
    <p:extLst>
      <p:ext uri="{BB962C8B-B14F-4D97-AF65-F5344CB8AC3E}">
        <p14:creationId xmlns:p14="http://schemas.microsoft.com/office/powerpoint/2010/main" val="3684228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42BB93-65A9-0746-B06E-0F80C1A98FD3}" type="slidenum">
              <a:rPr kumimoji="1" lang="ja-JP" altLang="en-US" smtClean="0"/>
              <a:t>28</a:t>
            </a:fld>
            <a:endParaRPr kumimoji="1" lang="ja-JP" altLang="en-US"/>
          </a:p>
        </p:txBody>
      </p:sp>
    </p:spTree>
    <p:extLst>
      <p:ext uri="{BB962C8B-B14F-4D97-AF65-F5344CB8AC3E}">
        <p14:creationId xmlns:p14="http://schemas.microsoft.com/office/powerpoint/2010/main" val="1242507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42BB93-65A9-0746-B06E-0F80C1A98FD3}" type="slidenum">
              <a:rPr kumimoji="1" lang="ja-JP" altLang="en-US" smtClean="0"/>
              <a:t>29</a:t>
            </a:fld>
            <a:endParaRPr kumimoji="1" lang="ja-JP" altLang="en-US"/>
          </a:p>
        </p:txBody>
      </p:sp>
    </p:spTree>
    <p:extLst>
      <p:ext uri="{BB962C8B-B14F-4D97-AF65-F5344CB8AC3E}">
        <p14:creationId xmlns:p14="http://schemas.microsoft.com/office/powerpoint/2010/main" val="137794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Because the graph database is still relatively new, graph database is less mature the relational database.</a:t>
            </a:r>
          </a:p>
          <a:p>
            <a:r>
              <a:rPr kumimoji="1" lang="en-US" altLang="ja-JP" dirty="0"/>
              <a:t>Because of same reason, the tools and the support are limited.</a:t>
            </a:r>
          </a:p>
          <a:p>
            <a:r>
              <a:rPr kumimoji="1" lang="en-US" altLang="ja-JP" dirty="0"/>
              <a:t>In case of the graph database, simple and flat queries are not well optimized.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dirty="0">
                <a:latin typeface="Verdana" panose="020B0604030504040204" pitchFamily="34" charset="0"/>
                <a:ea typeface="Verdana" panose="020B0604030504040204" pitchFamily="34" charset="0"/>
                <a:cs typeface="Verdana" panose="020B0604030504040204" pitchFamily="34" charset="0"/>
              </a:rPr>
              <a:t>Ensuring consistency across distributed nodes can be challenging.</a:t>
            </a:r>
          </a:p>
          <a:p>
            <a:endParaRPr kumimoji="1" lang="en-US" altLang="ja-JP" dirty="0"/>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6</a:t>
            </a:fld>
            <a:endParaRPr kumimoji="1" lang="ja-JP" altLang="en-US"/>
          </a:p>
        </p:txBody>
      </p:sp>
    </p:spTree>
    <p:extLst>
      <p:ext uri="{BB962C8B-B14F-4D97-AF65-F5344CB8AC3E}">
        <p14:creationId xmlns:p14="http://schemas.microsoft.com/office/powerpoint/2010/main" val="283178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This table shows BRSO property (edge) example. For example, the domain and range of </a:t>
            </a:r>
            <a:r>
              <a:rPr kumimoji="1" lang="en-US" altLang="ja-JP" dirty="0" err="1"/>
              <a:t>brso:donor</a:t>
            </a:r>
            <a:r>
              <a:rPr kumimoji="1" lang="en-US" altLang="ja-JP" dirty="0"/>
              <a:t> are Bioresource and donor respectively. So far, BRSO has defined about 20 properties.</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7</a:t>
            </a:fld>
            <a:endParaRPr kumimoji="1" lang="ja-JP" altLang="en-US"/>
          </a:p>
        </p:txBody>
      </p:sp>
    </p:spTree>
    <p:extLst>
      <p:ext uri="{BB962C8B-B14F-4D97-AF65-F5344CB8AC3E}">
        <p14:creationId xmlns:p14="http://schemas.microsoft.com/office/powerpoint/2010/main" val="225780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This slied is </a:t>
            </a:r>
            <a:r>
              <a:rPr lang="en" altLang="ja-JP" sz="1200" dirty="0">
                <a:latin typeface="Verdana" panose="020B0604030504040204" pitchFamily="34" charset="0"/>
                <a:ea typeface="Verdana" panose="020B0604030504040204" pitchFamily="34" charset="0"/>
                <a:cs typeface="Verdana" panose="020B0604030504040204" pitchFamily="34" charset="0"/>
              </a:rPr>
              <a:t>RDF schema for </a:t>
            </a:r>
            <a:r>
              <a:rPr lang="en" altLang="ja-JP" sz="1200" dirty="0">
                <a:latin typeface="Verdana" panose="020B0604030504040204" pitchFamily="34" charset="0"/>
                <a:ea typeface="Verdana" panose="020B0604030504040204" pitchFamily="34" charset="0"/>
                <a:cs typeface="Verdana" panose="020B0604030504040204" pitchFamily="34" charset="0"/>
                <a:hlinkClick r:id="rId3"/>
              </a:rPr>
              <a:t>Experimental Plants </a:t>
            </a:r>
            <a:r>
              <a:rPr lang="en" altLang="ja-JP" sz="1200" dirty="0">
                <a:latin typeface="Verdana" panose="020B0604030504040204" pitchFamily="34" charset="0"/>
                <a:ea typeface="Verdana" panose="020B0604030504040204" pitchFamily="34" charset="0"/>
                <a:cs typeface="Verdana" panose="020B0604030504040204" pitchFamily="34" charset="0"/>
              </a:rPr>
              <a:t>data using BRSO</a:t>
            </a:r>
            <a:r>
              <a:rPr lang="en-US" altLang="ja-JP" sz="1200" dirty="0">
                <a:solidFill>
                  <a:srgbClr val="0D0D0D"/>
                </a:solidFill>
                <a:latin typeface="Meiryo" panose="020B0604030504040204" pitchFamily="34" charset="-128"/>
                <a:ea typeface="Meiryo" panose="020B0604030504040204" pitchFamily="34" charset="-128"/>
                <a:cs typeface="Verdana" panose="020B0604030504040204" pitchFamily="34" charset="0"/>
              </a:rPr>
              <a:t> . As in the case of mouse, plant resources are </a:t>
            </a:r>
            <a:r>
              <a:rPr lang="en-US" altLang="ja-JP" sz="1200" dirty="0" err="1">
                <a:solidFill>
                  <a:srgbClr val="0D0D0D"/>
                </a:solidFill>
                <a:latin typeface="Meiryo" panose="020B0604030504040204" pitchFamily="34" charset="-128"/>
                <a:ea typeface="Meiryo" panose="020B0604030504040204" pitchFamily="34" charset="-128"/>
                <a:cs typeface="Verdana" panose="020B0604030504040204" pitchFamily="34" charset="0"/>
              </a:rPr>
              <a:t>linkd</a:t>
            </a:r>
            <a:r>
              <a:rPr lang="en-US" altLang="ja-JP" sz="1200" dirty="0">
                <a:solidFill>
                  <a:srgbClr val="0D0D0D"/>
                </a:solidFill>
                <a:latin typeface="Meiryo" panose="020B0604030504040204" pitchFamily="34" charset="-128"/>
                <a:ea typeface="Meiryo" panose="020B0604030504040204" pitchFamily="34" charset="-128"/>
                <a:cs typeface="Verdana" panose="020B0604030504040204" pitchFamily="34" charset="0"/>
              </a:rPr>
              <a:t> to NCBI genes via </a:t>
            </a:r>
            <a:r>
              <a:rPr lang="en-US" altLang="ja-JP" sz="1200" dirty="0" err="1">
                <a:solidFill>
                  <a:srgbClr val="0D0D0D"/>
                </a:solidFill>
                <a:latin typeface="Meiryo" panose="020B0604030504040204" pitchFamily="34" charset="-128"/>
                <a:ea typeface="Meiryo" panose="020B0604030504040204" pitchFamily="34" charset="-128"/>
                <a:cs typeface="Verdana" panose="020B0604030504040204" pitchFamily="34" charset="0"/>
              </a:rPr>
              <a:t>brso:genomic_feature</a:t>
            </a:r>
            <a:r>
              <a:rPr lang="en-US" altLang="ja-JP" sz="1200" dirty="0">
                <a:solidFill>
                  <a:srgbClr val="0D0D0D"/>
                </a:solidFill>
                <a:latin typeface="Meiryo" panose="020B0604030504040204" pitchFamily="34" charset="-128"/>
                <a:ea typeface="Meiryo" panose="020B0604030504040204" pitchFamily="34" charset="-128"/>
                <a:cs typeface="Verdana" panose="020B0604030504040204" pitchFamily="34" charset="0"/>
              </a:rPr>
              <a:t>, </a:t>
            </a:r>
            <a:r>
              <a:rPr lang="en-US" altLang="ja-JP" sz="1200" dirty="0" err="1">
                <a:solidFill>
                  <a:srgbClr val="0D0D0D"/>
                </a:solidFill>
                <a:latin typeface="Meiryo" panose="020B0604030504040204" pitchFamily="34" charset="-128"/>
                <a:ea typeface="Meiryo" panose="020B0604030504040204" pitchFamily="34" charset="-128"/>
                <a:cs typeface="Verdana" panose="020B0604030504040204" pitchFamily="34" charset="0"/>
              </a:rPr>
              <a:t>has_genomic_segment</a:t>
            </a:r>
            <a:r>
              <a:rPr lang="en-US" altLang="ja-JP" sz="1200" dirty="0">
                <a:solidFill>
                  <a:srgbClr val="0D0D0D"/>
                </a:solidFill>
                <a:latin typeface="Meiryo" panose="020B0604030504040204" pitchFamily="34" charset="-128"/>
                <a:ea typeface="Meiryo" panose="020B0604030504040204" pitchFamily="34" charset="-128"/>
                <a:cs typeface="Verdana" panose="020B0604030504040204" pitchFamily="34" charset="0"/>
              </a:rPr>
              <a:t>, </a:t>
            </a:r>
            <a:r>
              <a:rPr lang="en-US" altLang="ja-JP" sz="1200" dirty="0" err="1">
                <a:solidFill>
                  <a:srgbClr val="0D0D0D"/>
                </a:solidFill>
                <a:latin typeface="Meiryo" panose="020B0604030504040204" pitchFamily="34" charset="-128"/>
                <a:ea typeface="Meiryo" panose="020B0604030504040204" pitchFamily="34" charset="-128"/>
                <a:cs typeface="Verdana" panose="020B0604030504040204" pitchFamily="34" charset="0"/>
              </a:rPr>
              <a:t>rdfs:seeAlso</a:t>
            </a:r>
            <a:r>
              <a:rPr lang="en-US" altLang="ja-JP" sz="1200" dirty="0">
                <a:solidFill>
                  <a:srgbClr val="0D0D0D"/>
                </a:solidFill>
                <a:latin typeface="Meiryo" panose="020B0604030504040204" pitchFamily="34" charset="-128"/>
                <a:ea typeface="Meiryo" panose="020B0604030504040204" pitchFamily="34" charset="-128"/>
                <a:cs typeface="Verdana" panose="020B0604030504040204" pitchFamily="34" charset="0"/>
              </a:rPr>
              <a:t> </a:t>
            </a:r>
            <a:r>
              <a:rPr lang="en-US" altLang="ja-JP" sz="1200" dirty="0" err="1">
                <a:solidFill>
                  <a:srgbClr val="0D0D0D"/>
                </a:solidFill>
                <a:latin typeface="Meiryo" panose="020B0604030504040204" pitchFamily="34" charset="-128"/>
                <a:ea typeface="Meiryo" panose="020B0604030504040204" pitchFamily="34" charset="-128"/>
                <a:cs typeface="Verdana" panose="020B0604030504040204" pitchFamily="34" charset="0"/>
              </a:rPr>
              <a:t>dct:identifier</a:t>
            </a:r>
            <a:r>
              <a:rPr lang="en-US" altLang="ja-JP" sz="1200" dirty="0">
                <a:solidFill>
                  <a:srgbClr val="0D0D0D"/>
                </a:solidFill>
                <a:latin typeface="Meiryo" panose="020B0604030504040204" pitchFamily="34" charset="-128"/>
                <a:ea typeface="Meiryo" panose="020B0604030504040204" pitchFamily="34" charset="-128"/>
                <a:cs typeface="Verdana" panose="020B0604030504040204" pitchFamily="34" charset="0"/>
              </a:rPr>
              <a:t>, and </a:t>
            </a:r>
            <a:r>
              <a:rPr lang="en-US" altLang="ja-JP" sz="1200" dirty="0" err="1">
                <a:solidFill>
                  <a:srgbClr val="0D0D0D"/>
                </a:solidFill>
                <a:latin typeface="Meiryo" panose="020B0604030504040204" pitchFamily="34" charset="-128"/>
                <a:ea typeface="Meiryo" panose="020B0604030504040204" pitchFamily="34" charset="-128"/>
                <a:cs typeface="Verdana" panose="020B0604030504040204" pitchFamily="34" charset="0"/>
              </a:rPr>
              <a:t>rdfs:label</a:t>
            </a:r>
            <a:r>
              <a:rPr lang="en-US" altLang="ja-JP" sz="1200" dirty="0">
                <a:solidFill>
                  <a:srgbClr val="0D0D0D"/>
                </a:solidFill>
                <a:latin typeface="Meiryo" panose="020B0604030504040204" pitchFamily="34" charset="-128"/>
                <a:ea typeface="Meiryo" panose="020B0604030504040204" pitchFamily="34" charset="-128"/>
                <a:cs typeface="Verdana" panose="020B0604030504040204" pitchFamily="34" charset="0"/>
              </a:rPr>
              <a:t>.</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8</a:t>
            </a:fld>
            <a:endParaRPr kumimoji="1" lang="ja-JP" altLang="en-US"/>
          </a:p>
        </p:txBody>
      </p:sp>
    </p:spTree>
    <p:extLst>
      <p:ext uri="{BB962C8B-B14F-4D97-AF65-F5344CB8AC3E}">
        <p14:creationId xmlns:p14="http://schemas.microsoft.com/office/powerpoint/2010/main" val="12038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This slide shows the data structure of DNA sequence data. DNA resources are linked to base sequence data via the </a:t>
            </a:r>
            <a:r>
              <a:rPr kumimoji="1" lang="en-US" altLang="ja-JP" dirty="0" err="1"/>
              <a:t>brso</a:t>
            </a:r>
            <a:r>
              <a:rPr kumimoji="1" lang="en-US" altLang="ja-JP" dirty="0"/>
              <a:t> properties </a:t>
            </a:r>
            <a:r>
              <a:rPr kumimoji="1" lang="en-US" altLang="ja-JP" dirty="0" err="1"/>
              <a:t>genomic_feature</a:t>
            </a:r>
            <a:r>
              <a:rPr kumimoji="1" lang="en-US" altLang="ja-JP" dirty="0"/>
              <a:t>, </a:t>
            </a:r>
            <a:r>
              <a:rPr kumimoji="1" lang="en-US" altLang="ja-JP" dirty="0" err="1"/>
              <a:t>has_gernomic_segment</a:t>
            </a:r>
            <a:r>
              <a:rPr kumimoji="1" lang="en-US" altLang="ja-JP" dirty="0"/>
              <a:t>, </a:t>
            </a:r>
            <a:r>
              <a:rPr kumimoji="1" lang="en-US" altLang="ja-JP" dirty="0" err="1"/>
              <a:t>rdfs:seeAlso</a:t>
            </a:r>
            <a:r>
              <a:rPr kumimoji="1" lang="en-US" altLang="ja-JP" dirty="0"/>
              <a:t> and node GenBank and the </a:t>
            </a:r>
            <a:r>
              <a:rPr kumimoji="1" lang="en-US" altLang="ja-JP" dirty="0" err="1"/>
              <a:t>rdf:value</a:t>
            </a:r>
            <a:r>
              <a:rPr kumimoji="1" lang="en-US" altLang="ja-JP" dirty="0"/>
              <a:t> property.</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9</a:t>
            </a:fld>
            <a:endParaRPr kumimoji="1" lang="ja-JP" altLang="en-US"/>
          </a:p>
        </p:txBody>
      </p:sp>
    </p:spTree>
    <p:extLst>
      <p:ext uri="{BB962C8B-B14F-4D97-AF65-F5344CB8AC3E}">
        <p14:creationId xmlns:p14="http://schemas.microsoft.com/office/powerpoint/2010/main" val="2351790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Bioresource JCM_2104 is one of the microorganism resources. It has several culture conditions, such as optimum growth temperature, and growth medium. In the case of optimum growth temperature, Using blank node, BRSO describes the value 25 by </a:t>
            </a:r>
            <a:r>
              <a:rPr kumimoji="1" lang="en-US" altLang="ja-JP" dirty="0" err="1"/>
              <a:t>rdf:value</a:t>
            </a:r>
            <a:r>
              <a:rPr kumimoji="1" lang="en-US" altLang="ja-JP" dirty="0"/>
              <a:t> property, and the unit degree </a:t>
            </a:r>
            <a:r>
              <a:rPr kumimoji="1" lang="en-US" altLang="ja-JP" dirty="0" err="1"/>
              <a:t>celsius</a:t>
            </a:r>
            <a:r>
              <a:rPr kumimoji="1" lang="en-US" altLang="ja-JP" dirty="0"/>
              <a:t> by </a:t>
            </a:r>
            <a:r>
              <a:rPr kumimoji="1" lang="en-US" altLang="ja-JP" dirty="0" err="1"/>
              <a:t>sio:has_unit</a:t>
            </a:r>
            <a:r>
              <a:rPr kumimoji="1" lang="en-US" altLang="ja-JP" dirty="0"/>
              <a:t> property.</a:t>
            </a:r>
            <a:endParaRPr kumimoji="1" lang="ja-JP" altLang="en-US"/>
          </a:p>
        </p:txBody>
      </p:sp>
      <p:sp>
        <p:nvSpPr>
          <p:cNvPr id="4" name="スライド番号プレースホルダー 3"/>
          <p:cNvSpPr>
            <a:spLocks noGrp="1"/>
          </p:cNvSpPr>
          <p:nvPr>
            <p:ph type="sldNum" sz="quarter" idx="5"/>
          </p:nvPr>
        </p:nvSpPr>
        <p:spPr/>
        <p:txBody>
          <a:bodyPr/>
          <a:lstStyle/>
          <a:p>
            <a:fld id="{5184FB53-B015-7542-91D1-875972B28ED3}" type="slidenum">
              <a:rPr kumimoji="1" lang="ja-JP" altLang="en-US" smtClean="0"/>
              <a:t>10</a:t>
            </a:fld>
            <a:endParaRPr kumimoji="1" lang="ja-JP" altLang="en-US"/>
          </a:p>
        </p:txBody>
      </p:sp>
    </p:spTree>
    <p:extLst>
      <p:ext uri="{BB962C8B-B14F-4D97-AF65-F5344CB8AC3E}">
        <p14:creationId xmlns:p14="http://schemas.microsoft.com/office/powerpoint/2010/main" val="105866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lang="en" altLang="ja-JP" dirty="0"/>
              <a:t>This section is the RIKEN Bioresource graph. The graph is linked to disease ontologies via the MGI RDF, OMA Ortholog RDF and Gene-Disease Association RDF. By navigating these RDF graphs, we can identify disease-related mice using disease names and IDs. From the integrated RDF graph, we also collect direct bioresource-disease relationships and reuse these relationships to implement a keyword retrieval system for exploring bioresources relevant to human disease.</a:t>
            </a:r>
          </a:p>
          <a:p>
            <a:endParaRPr kumimoji="1" lang="en" altLang="ja-JP" dirty="0"/>
          </a:p>
          <a:p>
            <a:r>
              <a:rPr kumimoji="1" lang="en" altLang="ja-JP" dirty="0"/>
              <a:t>So, we integrate the bioresource RDF data with external databases such as mouse genome, ortholog, and gene-disease interaction databases and disease ontologies such as human disease ontology, MONDO, and ORDO.</a:t>
            </a:r>
          </a:p>
          <a:p>
            <a:r>
              <a:rPr kumimoji="1" lang="en" altLang="ja-JP" dirty="0"/>
              <a:t>As a result, we could link 26,000 RIKEN bioresources to 500 disease terms through the integrated RDF graph.</a:t>
            </a:r>
            <a:endParaRPr kumimoji="1" lang="en-US" altLang="ja-JP"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b="1" kern="1200" dirty="0">
                <a:solidFill>
                  <a:schemeClr val="tx1"/>
                </a:solidFill>
                <a:effectLst/>
                <a:latin typeface="+mn-lt"/>
                <a:ea typeface="+mn-ea"/>
                <a:cs typeface="+mn-cs"/>
              </a:rPr>
              <a:t>The Bioresource-Disease Association </a:t>
            </a:r>
            <a:r>
              <a:rPr kumimoji="1" lang="en" altLang="ja-JP" sz="1200" i="1" kern="1200" dirty="0">
                <a:solidFill>
                  <a:schemeClr val="tx1"/>
                </a:solidFill>
                <a:effectLst/>
                <a:latin typeface="+mn-lt"/>
                <a:ea typeface="+mn-ea"/>
                <a:cs typeface="+mn-cs"/>
              </a:rPr>
              <a:t>RDF data </a:t>
            </a:r>
            <a:r>
              <a:rPr kumimoji="1" lang="en" altLang="ja-JP" sz="1200" kern="1200" dirty="0">
                <a:solidFill>
                  <a:schemeClr val="tx1"/>
                </a:solidFill>
                <a:effectLst/>
                <a:latin typeface="+mn-lt"/>
                <a:ea typeface="+mn-ea"/>
                <a:cs typeface="+mn-cs"/>
              </a:rPr>
              <a:t>is interpretable RDF data based on biological knowledge from reliable external public databases, such as MGI, OMA ortholog, DisGeNET, and Disease ontologies.</a:t>
            </a:r>
          </a:p>
          <a:p>
            <a:endParaRPr kumimoji="1" lang="ja-JP" altLang="en-US"/>
          </a:p>
        </p:txBody>
      </p:sp>
      <p:sp>
        <p:nvSpPr>
          <p:cNvPr id="4" name="スライド番号プレースホルダー 3"/>
          <p:cNvSpPr>
            <a:spLocks noGrp="1"/>
          </p:cNvSpPr>
          <p:nvPr>
            <p:ph type="sldNum" sz="quarter" idx="5"/>
          </p:nvPr>
        </p:nvSpPr>
        <p:spPr/>
        <p:txBody>
          <a:bodyPr/>
          <a:lstStyle/>
          <a:p>
            <a:fld id="{8A42BB93-65A9-0746-B06E-0F80C1A98FD3}" type="slidenum">
              <a:rPr kumimoji="1" lang="ja-JP" altLang="en-US" smtClean="0"/>
              <a:t>12</a:t>
            </a:fld>
            <a:endParaRPr kumimoji="1" lang="ja-JP" altLang="en-US"/>
          </a:p>
        </p:txBody>
      </p:sp>
    </p:spTree>
    <p:extLst>
      <p:ext uri="{BB962C8B-B14F-4D97-AF65-F5344CB8AC3E}">
        <p14:creationId xmlns:p14="http://schemas.microsoft.com/office/powerpoint/2010/main" val="2221247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dirty="0"/>
              <a:t>This diagram is a simplified version of the previous one. Each graph is connected by co-existing URIs, such as MGI genes, NCBI mouse genes, and NCBI/Ensembl human genes.</a:t>
            </a:r>
          </a:p>
          <a:p>
            <a:endParaRPr kumimoji="1" lang="en-US" altLang="ja-JP" dirty="0"/>
          </a:p>
          <a:p>
            <a:endParaRPr kumimoji="1" lang="en-US" altLang="ja-JP" dirty="0"/>
          </a:p>
          <a:p>
            <a:r>
              <a:rPr kumimoji="1" lang="en-US" altLang="ja-JP" dirty="0"/>
              <a:t>This is an example of linking of a </a:t>
            </a:r>
            <a:r>
              <a:rPr kumimoji="1" lang="en-US" altLang="ja-JP" dirty="0" err="1"/>
              <a:t>bioresouce</a:t>
            </a:r>
            <a:r>
              <a:rPr kumimoji="1" lang="en-US" altLang="ja-JP" dirty="0"/>
              <a:t> with </a:t>
            </a:r>
            <a:r>
              <a:rPr kumimoji="1" lang="en-US" altLang="ja-JP" dirty="0" err="1"/>
              <a:t>dhisase</a:t>
            </a:r>
            <a:r>
              <a:rPr kumimoji="1" lang="en-US" altLang="ja-JP" dirty="0"/>
              <a:t> in mouse</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7A6DE87F-1678-E54E-8E27-6FD9698E6E85}" type="slidenum">
              <a:rPr kumimoji="1" lang="ja-JP" altLang="en-US" smtClean="0"/>
              <a:t>13</a:t>
            </a:fld>
            <a:endParaRPr kumimoji="1" lang="ja-JP" altLang="en-US"/>
          </a:p>
        </p:txBody>
      </p:sp>
    </p:spTree>
    <p:extLst>
      <p:ext uri="{BB962C8B-B14F-4D97-AF65-F5344CB8AC3E}">
        <p14:creationId xmlns:p14="http://schemas.microsoft.com/office/powerpoint/2010/main" val="2645087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054E91-A2DE-02B9-91F0-EC295E9CFDEB}"/>
              </a:ext>
            </a:extLst>
          </p:cNvPr>
          <p:cNvSpPr>
            <a:spLocks noGrp="1"/>
          </p:cNvSpPr>
          <p:nvPr>
            <p:ph type="ctrTitle"/>
          </p:nvPr>
        </p:nvSpPr>
        <p:spPr>
          <a:xfrm>
            <a:off x="1524000" y="1122363"/>
            <a:ext cx="9144000" cy="2387600"/>
          </a:xfrm>
        </p:spPr>
        <p:txBody>
          <a:bodyPr anchor="b">
            <a:normAutofit/>
          </a:bodyPr>
          <a:lstStyle>
            <a:lvl1pPr algn="ctr">
              <a:defRPr sz="3600">
                <a:latin typeface="Verdana" panose="020B0604030504040204" pitchFamily="34" charset="0"/>
                <a:ea typeface="Meiryo" panose="020B0604030504040204" pitchFamily="34" charset="-128"/>
                <a:cs typeface="Verdana" panose="020B0604030504040204" pitchFamily="34"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86A5831-5C19-D6E8-9229-7296431540D2}"/>
              </a:ext>
            </a:extLst>
          </p:cNvPr>
          <p:cNvSpPr>
            <a:spLocks noGrp="1"/>
          </p:cNvSpPr>
          <p:nvPr>
            <p:ph type="subTitle" idx="1"/>
          </p:nvPr>
        </p:nvSpPr>
        <p:spPr>
          <a:xfrm>
            <a:off x="1524000" y="3602038"/>
            <a:ext cx="9144000" cy="1655762"/>
          </a:xfrm>
        </p:spPr>
        <p:txBody>
          <a:bodyPr/>
          <a:lstStyle>
            <a:lvl1pPr marL="0" indent="0" algn="ctr">
              <a:buNone/>
              <a:defRPr sz="1800">
                <a:latin typeface="Verdana" panose="020B0604030504040204" pitchFamily="34" charset="0"/>
                <a:cs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8363C52-64D8-D203-0681-ECBF09B7F2D3}"/>
              </a:ext>
            </a:extLst>
          </p:cNvPr>
          <p:cNvSpPr>
            <a:spLocks noGrp="1"/>
          </p:cNvSpPr>
          <p:nvPr>
            <p:ph type="dt" sz="half" idx="10"/>
          </p:nvPr>
        </p:nvSpPr>
        <p:spPr/>
        <p:txBody>
          <a:bodyPr/>
          <a:lstStyle/>
          <a:p>
            <a:fld id="{311E2F99-C6CD-5F40-AB96-F32639F6A169}"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742142E7-4508-EDFD-EBF8-BE80AA5190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C961884-F484-3FA3-63F6-02B4B5D3A8B4}"/>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421979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6DAC8F-8A97-8AC6-FC04-525CBE0B11B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948F9A4-B21F-C8A6-304E-F6B9C025F82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A64FA7-068C-E0F1-3E99-8F2D9204B09F}"/>
              </a:ext>
            </a:extLst>
          </p:cNvPr>
          <p:cNvSpPr>
            <a:spLocks noGrp="1"/>
          </p:cNvSpPr>
          <p:nvPr>
            <p:ph type="dt" sz="half" idx="10"/>
          </p:nvPr>
        </p:nvSpPr>
        <p:spPr/>
        <p:txBody>
          <a:bodyPr/>
          <a:lstStyle/>
          <a:p>
            <a:fld id="{C8EAD790-566F-3040-B42F-30A2FFE0F639}"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CC99D107-5BC6-34C6-04E4-662CA0BCD2D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97AE3B-87B1-F37F-A903-5E49518425F6}"/>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422268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9DD7380-8013-9445-6B29-D437676ABA87}"/>
              </a:ext>
            </a:extLst>
          </p:cNvPr>
          <p:cNvSpPr>
            <a:spLocks noGrp="1"/>
          </p:cNvSpPr>
          <p:nvPr>
            <p:ph type="title" orient="vert"/>
          </p:nvPr>
        </p:nvSpPr>
        <p:spPr>
          <a:xfrm>
            <a:off x="8724901"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533A301-4874-44C9-9CDA-7459F42C0FE8}"/>
              </a:ext>
            </a:extLst>
          </p:cNvPr>
          <p:cNvSpPr>
            <a:spLocks noGrp="1"/>
          </p:cNvSpPr>
          <p:nvPr>
            <p:ph type="body" orient="vert" idx="1"/>
          </p:nvPr>
        </p:nvSpPr>
        <p:spPr>
          <a:xfrm>
            <a:off x="838201"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EAD7C12-FE80-B9B5-FDD6-4B3FC7A63AF0}"/>
              </a:ext>
            </a:extLst>
          </p:cNvPr>
          <p:cNvSpPr>
            <a:spLocks noGrp="1"/>
          </p:cNvSpPr>
          <p:nvPr>
            <p:ph type="dt" sz="half" idx="10"/>
          </p:nvPr>
        </p:nvSpPr>
        <p:spPr/>
        <p:txBody>
          <a:bodyPr/>
          <a:lstStyle/>
          <a:p>
            <a:fld id="{0A8D2943-8B86-7D43-A4D1-53AA614D0A52}"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67492B2F-B11B-3A2F-965F-D5BC6EC7D4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47176C-7CDE-EBCF-A6BF-54E51AE2AD73}"/>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289672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CA3355-2EFC-BCDE-FFD0-2EF1D64F2BC7}"/>
              </a:ext>
            </a:extLst>
          </p:cNvPr>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D33D2C-E8AC-9A5B-95B7-7F772FFE6EF8}"/>
              </a:ext>
            </a:extLst>
          </p:cNvPr>
          <p:cNvSpPr>
            <a:spLocks noGrp="1"/>
          </p:cNvSpPr>
          <p:nvPr>
            <p:ph idx="1"/>
          </p:nvPr>
        </p:nvSpPr>
        <p:spPr/>
        <p:txBody>
          <a:bodyPr/>
          <a:lstStyle>
            <a:lvl1pPr>
              <a:defRPr>
                <a:latin typeface="Verdana" panose="020B0604030504040204" pitchFamily="34" charset="0"/>
                <a:cs typeface="Verdana" panose="020B0604030504040204" pitchFamily="34" charset="0"/>
              </a:defRPr>
            </a:lvl1pPr>
            <a:lvl2pPr>
              <a:defRPr>
                <a:latin typeface="Verdana" panose="020B0604030504040204" pitchFamily="34" charset="0"/>
                <a:cs typeface="Verdana" panose="020B0604030504040204" pitchFamily="34" charset="0"/>
              </a:defRPr>
            </a:lvl2pPr>
            <a:lvl3pPr>
              <a:defRPr>
                <a:latin typeface="Verdana" panose="020B0604030504040204" pitchFamily="34" charset="0"/>
                <a:cs typeface="Verdana" panose="020B0604030504040204" pitchFamily="34" charset="0"/>
              </a:defRPr>
            </a:lvl3pPr>
            <a:lvl4pPr>
              <a:defRPr>
                <a:latin typeface="Verdana" panose="020B0604030504040204" pitchFamily="34" charset="0"/>
                <a:cs typeface="Verdana" panose="020B0604030504040204" pitchFamily="34" charset="0"/>
              </a:defRPr>
            </a:lvl4pPr>
            <a:lvl5pPr>
              <a:defRPr>
                <a:latin typeface="Verdana" panose="020B0604030504040204" pitchFamily="34" charset="0"/>
                <a:cs typeface="Verdana" panose="020B060403050404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13161B-2BB6-553C-B1A0-BCE549D8B3AC}"/>
              </a:ext>
            </a:extLst>
          </p:cNvPr>
          <p:cNvSpPr>
            <a:spLocks noGrp="1"/>
          </p:cNvSpPr>
          <p:nvPr>
            <p:ph type="dt" sz="half" idx="10"/>
          </p:nvPr>
        </p:nvSpPr>
        <p:spPr/>
        <p:txBody>
          <a:bodyPr/>
          <a:lstStyle/>
          <a:p>
            <a:fld id="{B66E44D4-CF79-EA49-AD4D-78ACD432305B}"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B2FE139A-D6D7-CA59-8619-0CDB5F1ECF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722E16-194E-0859-1669-E09A3E89DC0F}"/>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3686450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3CB68-1152-FBAB-766C-FFB1C8E2A185}"/>
              </a:ext>
            </a:extLst>
          </p:cNvPr>
          <p:cNvSpPr>
            <a:spLocks noGrp="1"/>
          </p:cNvSpPr>
          <p:nvPr>
            <p:ph type="title"/>
          </p:nvPr>
        </p:nvSpPr>
        <p:spPr>
          <a:xfrm>
            <a:off x="831851" y="1709740"/>
            <a:ext cx="10515600" cy="2852737"/>
          </a:xfrm>
        </p:spPr>
        <p:txBody>
          <a:bodyPr anchor="b">
            <a:normAutofit/>
          </a:bodyPr>
          <a:lstStyle>
            <a:lvl1pPr>
              <a:defRPr sz="36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A15DF67-AB80-43E8-26BB-23F917D714ED}"/>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5484886-B20A-B006-5B24-BD1B5C3F1F9D}"/>
              </a:ext>
            </a:extLst>
          </p:cNvPr>
          <p:cNvSpPr>
            <a:spLocks noGrp="1"/>
          </p:cNvSpPr>
          <p:nvPr>
            <p:ph type="dt" sz="half" idx="10"/>
          </p:nvPr>
        </p:nvSpPr>
        <p:spPr/>
        <p:txBody>
          <a:bodyPr/>
          <a:lstStyle/>
          <a:p>
            <a:fld id="{4B656C21-8A75-A64C-8192-7AA49361ED75}" type="datetime1">
              <a:rPr kumimoji="1" lang="ja-JP" altLang="en-US" smtClean="0"/>
              <a:t>2024/9/4</a:t>
            </a:fld>
            <a:endParaRPr kumimoji="1" lang="ja-JP" altLang="en-US"/>
          </a:p>
        </p:txBody>
      </p:sp>
      <p:sp>
        <p:nvSpPr>
          <p:cNvPr id="5" name="フッター プレースホルダー 4">
            <a:extLst>
              <a:ext uri="{FF2B5EF4-FFF2-40B4-BE49-F238E27FC236}">
                <a16:creationId xmlns:a16="http://schemas.microsoft.com/office/drawing/2014/main" id="{BA3E39EF-EDD3-B10B-7618-2AA7393A07B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4AC75C-1364-DF53-AF2F-312CED6768E4}"/>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202166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293B33-A107-F510-55C0-D1E7DAEFB53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58B1EE-608E-2ED1-B831-A1071BA058AD}"/>
              </a:ext>
            </a:extLst>
          </p:cNvPr>
          <p:cNvSpPr>
            <a:spLocks noGrp="1"/>
          </p:cNvSpPr>
          <p:nvPr>
            <p:ph sz="half" idx="1"/>
          </p:nvPr>
        </p:nvSpPr>
        <p:spPr>
          <a:xfrm>
            <a:off x="838200" y="860427"/>
            <a:ext cx="5181600" cy="53165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71E4923-27BE-ACB9-F5BF-0F5FE75A84AA}"/>
              </a:ext>
            </a:extLst>
          </p:cNvPr>
          <p:cNvSpPr>
            <a:spLocks noGrp="1"/>
          </p:cNvSpPr>
          <p:nvPr>
            <p:ph sz="half" idx="2"/>
          </p:nvPr>
        </p:nvSpPr>
        <p:spPr>
          <a:xfrm>
            <a:off x="6172200" y="860427"/>
            <a:ext cx="5181600" cy="531653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32AA17F-FC9F-363D-5309-AB13F66FBB21}"/>
              </a:ext>
            </a:extLst>
          </p:cNvPr>
          <p:cNvSpPr>
            <a:spLocks noGrp="1"/>
          </p:cNvSpPr>
          <p:nvPr>
            <p:ph type="dt" sz="half" idx="10"/>
          </p:nvPr>
        </p:nvSpPr>
        <p:spPr/>
        <p:txBody>
          <a:bodyPr/>
          <a:lstStyle/>
          <a:p>
            <a:fld id="{78B8B222-365D-FE41-8125-5B01EF78889D}" type="datetime1">
              <a:rPr kumimoji="1" lang="ja-JP" altLang="en-US" smtClean="0"/>
              <a:t>2024/9/4</a:t>
            </a:fld>
            <a:endParaRPr kumimoji="1" lang="ja-JP" altLang="en-US"/>
          </a:p>
        </p:txBody>
      </p:sp>
      <p:sp>
        <p:nvSpPr>
          <p:cNvPr id="6" name="フッター プレースホルダー 5">
            <a:extLst>
              <a:ext uri="{FF2B5EF4-FFF2-40B4-BE49-F238E27FC236}">
                <a16:creationId xmlns:a16="http://schemas.microsoft.com/office/drawing/2014/main" id="{F00B7AAF-CD83-B7CB-C823-3AE8632214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D529615-612E-2652-1875-444F606C51D7}"/>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377920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9F8F06-41E5-4EFD-E35B-EBA36C9FB4E6}"/>
              </a:ext>
            </a:extLst>
          </p:cNvPr>
          <p:cNvSpPr>
            <a:spLocks noGrp="1"/>
          </p:cNvSpPr>
          <p:nvPr>
            <p:ph type="title"/>
          </p:nvPr>
        </p:nvSpPr>
        <p:spPr>
          <a:xfrm>
            <a:off x="839788" y="365126"/>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2ECE2B-E83B-9151-153E-E124FEFE731F}"/>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C5011A7-59B7-27D4-617F-A600F76E3A59}"/>
              </a:ext>
            </a:extLst>
          </p:cNvPr>
          <p:cNvSpPr>
            <a:spLocks noGrp="1"/>
          </p:cNvSpPr>
          <p:nvPr>
            <p:ph sz="half" idx="2"/>
          </p:nvPr>
        </p:nvSpPr>
        <p:spPr>
          <a:xfrm>
            <a:off x="839789"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62D43B7-ECD2-BE60-5860-393EC32EE0CB}"/>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1F1BD8B-224A-BA40-593F-9DC4BEFB3866}"/>
              </a:ext>
            </a:extLst>
          </p:cNvPr>
          <p:cNvSpPr>
            <a:spLocks noGrp="1"/>
          </p:cNvSpPr>
          <p:nvPr>
            <p:ph sz="quarter" idx="4"/>
          </p:nvPr>
        </p:nvSpPr>
        <p:spPr>
          <a:xfrm>
            <a:off x="6172201"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81642DF-E1F5-47A2-F31C-35272B023786}"/>
              </a:ext>
            </a:extLst>
          </p:cNvPr>
          <p:cNvSpPr>
            <a:spLocks noGrp="1"/>
          </p:cNvSpPr>
          <p:nvPr>
            <p:ph type="dt" sz="half" idx="10"/>
          </p:nvPr>
        </p:nvSpPr>
        <p:spPr/>
        <p:txBody>
          <a:bodyPr/>
          <a:lstStyle/>
          <a:p>
            <a:fld id="{2F5D80BF-8B8C-3F47-B197-A4F1FD30BAE1}" type="datetime1">
              <a:rPr kumimoji="1" lang="ja-JP" altLang="en-US" smtClean="0"/>
              <a:t>2024/9/4</a:t>
            </a:fld>
            <a:endParaRPr kumimoji="1" lang="ja-JP" altLang="en-US"/>
          </a:p>
        </p:txBody>
      </p:sp>
      <p:sp>
        <p:nvSpPr>
          <p:cNvPr id="8" name="フッター プレースホルダー 7">
            <a:extLst>
              <a:ext uri="{FF2B5EF4-FFF2-40B4-BE49-F238E27FC236}">
                <a16:creationId xmlns:a16="http://schemas.microsoft.com/office/drawing/2014/main" id="{CF8B1A42-1A1E-3A5E-4941-E1E0338FC9D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418F904-7490-5B4A-4D91-998BB23539D1}"/>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2043011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A5E1AB-679E-D6A6-C2D2-5FEDF6E14A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6CDDA20-EBAA-AAB7-7713-90EFFDDC0D7E}"/>
              </a:ext>
            </a:extLst>
          </p:cNvPr>
          <p:cNvSpPr>
            <a:spLocks noGrp="1"/>
          </p:cNvSpPr>
          <p:nvPr>
            <p:ph type="dt" sz="half" idx="10"/>
          </p:nvPr>
        </p:nvSpPr>
        <p:spPr/>
        <p:txBody>
          <a:bodyPr/>
          <a:lstStyle/>
          <a:p>
            <a:fld id="{0208634D-9AC9-2649-A9C3-1D749641B5AA}" type="datetime1">
              <a:rPr kumimoji="1" lang="ja-JP" altLang="en-US" smtClean="0"/>
              <a:t>2024/9/4</a:t>
            </a:fld>
            <a:endParaRPr kumimoji="1" lang="ja-JP" altLang="en-US"/>
          </a:p>
        </p:txBody>
      </p:sp>
      <p:sp>
        <p:nvSpPr>
          <p:cNvPr id="4" name="フッター プレースホルダー 3">
            <a:extLst>
              <a:ext uri="{FF2B5EF4-FFF2-40B4-BE49-F238E27FC236}">
                <a16:creationId xmlns:a16="http://schemas.microsoft.com/office/drawing/2014/main" id="{EF04E45A-9384-FE53-72E5-A2E8A983742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1C1AE8D-691B-8482-A609-D362A9326DC5}"/>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427665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D22A319-0F9F-AD82-E6B4-E2B69BF40AD5}"/>
              </a:ext>
            </a:extLst>
          </p:cNvPr>
          <p:cNvSpPr>
            <a:spLocks noGrp="1"/>
          </p:cNvSpPr>
          <p:nvPr>
            <p:ph type="dt" sz="half" idx="10"/>
          </p:nvPr>
        </p:nvSpPr>
        <p:spPr/>
        <p:txBody>
          <a:bodyPr/>
          <a:lstStyle/>
          <a:p>
            <a:fld id="{8D0D2F04-CFFF-B940-951E-C83E8DF8591E}" type="datetime1">
              <a:rPr kumimoji="1" lang="ja-JP" altLang="en-US" smtClean="0"/>
              <a:t>2024/9/4</a:t>
            </a:fld>
            <a:endParaRPr kumimoji="1" lang="ja-JP" altLang="en-US"/>
          </a:p>
        </p:txBody>
      </p:sp>
      <p:sp>
        <p:nvSpPr>
          <p:cNvPr id="3" name="フッター プレースホルダー 2">
            <a:extLst>
              <a:ext uri="{FF2B5EF4-FFF2-40B4-BE49-F238E27FC236}">
                <a16:creationId xmlns:a16="http://schemas.microsoft.com/office/drawing/2014/main" id="{9C80B0AE-D9D7-CECD-1510-2AC44B3E7B5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22561F5-707B-0F54-39BD-B0BF514A8E81}"/>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1410030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1C64EA-CB07-5492-8A8A-779337C22F2A}"/>
              </a:ext>
            </a:extLst>
          </p:cNvPr>
          <p:cNvSpPr>
            <a:spLocks noGrp="1"/>
          </p:cNvSpPr>
          <p:nvPr>
            <p:ph type="title"/>
          </p:nvPr>
        </p:nvSpPr>
        <p:spPr>
          <a:xfrm>
            <a:off x="839788" y="457200"/>
            <a:ext cx="3932237"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E1946F2-1939-95CF-39C3-68BBFAD04514}"/>
              </a:ext>
            </a:extLst>
          </p:cNvPr>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EBF72E6-59AF-6EE1-4747-8670784726FD}"/>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DCFA47C-507C-5E70-F4DD-ED0DFF0C2E3B}"/>
              </a:ext>
            </a:extLst>
          </p:cNvPr>
          <p:cNvSpPr>
            <a:spLocks noGrp="1"/>
          </p:cNvSpPr>
          <p:nvPr>
            <p:ph type="dt" sz="half" idx="10"/>
          </p:nvPr>
        </p:nvSpPr>
        <p:spPr/>
        <p:txBody>
          <a:bodyPr/>
          <a:lstStyle/>
          <a:p>
            <a:fld id="{E6D6577A-5342-1A40-96EF-ED9C004B2066}" type="datetime1">
              <a:rPr kumimoji="1" lang="ja-JP" altLang="en-US" smtClean="0"/>
              <a:t>2024/9/4</a:t>
            </a:fld>
            <a:endParaRPr kumimoji="1" lang="ja-JP" altLang="en-US"/>
          </a:p>
        </p:txBody>
      </p:sp>
      <p:sp>
        <p:nvSpPr>
          <p:cNvPr id="6" name="フッター プレースホルダー 5">
            <a:extLst>
              <a:ext uri="{FF2B5EF4-FFF2-40B4-BE49-F238E27FC236}">
                <a16:creationId xmlns:a16="http://schemas.microsoft.com/office/drawing/2014/main" id="{AA0D6B96-6181-3C1C-6803-22BD26997D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A090B3C-BBAC-1EEA-9935-EB14739B772C}"/>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1223105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FE3D4E-8ACD-E194-4B5E-32783781637F}"/>
              </a:ext>
            </a:extLst>
          </p:cNvPr>
          <p:cNvSpPr>
            <a:spLocks noGrp="1"/>
          </p:cNvSpPr>
          <p:nvPr>
            <p:ph type="title"/>
          </p:nvPr>
        </p:nvSpPr>
        <p:spPr>
          <a:xfrm>
            <a:off x="839788" y="457200"/>
            <a:ext cx="3932237"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DB97768-D3D0-662D-4DD4-A2B64020C9FC}"/>
              </a:ext>
            </a:extLst>
          </p:cNvPr>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557C9B7F-BAED-EE22-9BD2-B1B0A56E0B0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BCAF08-AA23-43D6-3ADC-33A65C627458}"/>
              </a:ext>
            </a:extLst>
          </p:cNvPr>
          <p:cNvSpPr>
            <a:spLocks noGrp="1"/>
          </p:cNvSpPr>
          <p:nvPr>
            <p:ph type="dt" sz="half" idx="10"/>
          </p:nvPr>
        </p:nvSpPr>
        <p:spPr/>
        <p:txBody>
          <a:bodyPr/>
          <a:lstStyle/>
          <a:p>
            <a:fld id="{1B4DAD5F-D467-6041-A97F-08CCE9171814}" type="datetime1">
              <a:rPr kumimoji="1" lang="ja-JP" altLang="en-US" smtClean="0"/>
              <a:t>2024/9/4</a:t>
            </a:fld>
            <a:endParaRPr kumimoji="1" lang="ja-JP" altLang="en-US"/>
          </a:p>
        </p:txBody>
      </p:sp>
      <p:sp>
        <p:nvSpPr>
          <p:cNvPr id="6" name="フッター プレースホルダー 5">
            <a:extLst>
              <a:ext uri="{FF2B5EF4-FFF2-40B4-BE49-F238E27FC236}">
                <a16:creationId xmlns:a16="http://schemas.microsoft.com/office/drawing/2014/main" id="{AA5C6154-8A65-C161-0D41-4F57D7802C8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787E800-EC5F-7983-D725-19E03419BFD2}"/>
              </a:ext>
            </a:extLst>
          </p:cNvPr>
          <p:cNvSpPr>
            <a:spLocks noGrp="1"/>
          </p:cNvSpPr>
          <p:nvPr>
            <p:ph type="sldNum" sz="quarter" idx="12"/>
          </p:nvPr>
        </p:nvSpPr>
        <p:spPr/>
        <p:txBody>
          <a:bodyPr/>
          <a:lstStyle/>
          <a:p>
            <a:fld id="{A2F5039A-55DE-074D-90E6-D9E9D9F1CB06}" type="slidenum">
              <a:rPr kumimoji="1" lang="ja-JP" altLang="en-US" smtClean="0"/>
              <a:t>‹#›</a:t>
            </a:fld>
            <a:endParaRPr kumimoji="1" lang="ja-JP" altLang="en-US"/>
          </a:p>
        </p:txBody>
      </p:sp>
    </p:spTree>
    <p:extLst>
      <p:ext uri="{BB962C8B-B14F-4D97-AF65-F5344CB8AC3E}">
        <p14:creationId xmlns:p14="http://schemas.microsoft.com/office/powerpoint/2010/main" val="17409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62966C-5106-A1DD-33BC-FDA68AFF007F}"/>
              </a:ext>
            </a:extLst>
          </p:cNvPr>
          <p:cNvSpPr>
            <a:spLocks noGrp="1"/>
          </p:cNvSpPr>
          <p:nvPr>
            <p:ph type="title"/>
          </p:nvPr>
        </p:nvSpPr>
        <p:spPr>
          <a:xfrm>
            <a:off x="838200" y="18256"/>
            <a:ext cx="10515600" cy="662782"/>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C13F212-3171-8EF9-ABE8-E14F1C8EF4FE}"/>
              </a:ext>
            </a:extLst>
          </p:cNvPr>
          <p:cNvSpPr>
            <a:spLocks noGrp="1"/>
          </p:cNvSpPr>
          <p:nvPr>
            <p:ph type="body" idx="1"/>
          </p:nvPr>
        </p:nvSpPr>
        <p:spPr>
          <a:xfrm>
            <a:off x="838200" y="808075"/>
            <a:ext cx="10515600" cy="5368889"/>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4F3DDAD8-ABD9-67E9-EF5A-1AFA9678F76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lumMod val="95000"/>
                    <a:lumOff val="5000"/>
                  </a:schemeClr>
                </a:solidFill>
              </a:defRPr>
            </a:lvl1pPr>
          </a:lstStyle>
          <a:p>
            <a:fld id="{1BB57D68-968F-0741-8482-6F4C4E7F3A27}" type="datetime1">
              <a:rPr lang="ja-JP" altLang="en-US" smtClean="0"/>
              <a:t>2024/9/4</a:t>
            </a:fld>
            <a:endParaRPr lang="ja-JP" altLang="en-US"/>
          </a:p>
        </p:txBody>
      </p:sp>
      <p:sp>
        <p:nvSpPr>
          <p:cNvPr id="5" name="フッター プレースホルダー 4">
            <a:extLst>
              <a:ext uri="{FF2B5EF4-FFF2-40B4-BE49-F238E27FC236}">
                <a16:creationId xmlns:a16="http://schemas.microsoft.com/office/drawing/2014/main" id="{9573C7CA-76E9-61F3-AB03-50F8A9133432}"/>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lumMod val="95000"/>
                    <a:lumOff val="5000"/>
                  </a:schemeClr>
                </a:solidFill>
              </a:defRPr>
            </a:lvl1pPr>
          </a:lstStyle>
          <a:p>
            <a:endParaRPr lang="ja-JP" altLang="en-US"/>
          </a:p>
        </p:txBody>
      </p:sp>
      <p:sp>
        <p:nvSpPr>
          <p:cNvPr id="6" name="スライド番号プレースホルダー 5">
            <a:extLst>
              <a:ext uri="{FF2B5EF4-FFF2-40B4-BE49-F238E27FC236}">
                <a16:creationId xmlns:a16="http://schemas.microsoft.com/office/drawing/2014/main" id="{90361C36-FF6D-3842-8ED9-11AD211A485C}"/>
              </a:ext>
            </a:extLst>
          </p:cNvPr>
          <p:cNvSpPr>
            <a:spLocks noGrp="1"/>
          </p:cNvSpPr>
          <p:nvPr>
            <p:ph type="sldNum" sz="quarter" idx="4"/>
          </p:nvPr>
        </p:nvSpPr>
        <p:spPr>
          <a:xfrm>
            <a:off x="9448800" y="64746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F5039A-55DE-074D-90E6-D9E9D9F1CB06}" type="slidenum">
              <a:rPr kumimoji="1" lang="ja-JP" altLang="en-US" smtClean="0"/>
              <a:t>‹#›</a:t>
            </a:fld>
            <a:endParaRPr kumimoji="1" lang="ja-JP" altLang="en-US"/>
          </a:p>
        </p:txBody>
      </p:sp>
      <p:grpSp>
        <p:nvGrpSpPr>
          <p:cNvPr id="7" name="グループ化 6">
            <a:extLst>
              <a:ext uri="{FF2B5EF4-FFF2-40B4-BE49-F238E27FC236}">
                <a16:creationId xmlns:a16="http://schemas.microsoft.com/office/drawing/2014/main" id="{96A635E4-DB7E-886C-AC2A-471E5DB33D30}"/>
              </a:ext>
            </a:extLst>
          </p:cNvPr>
          <p:cNvGrpSpPr/>
          <p:nvPr userDrawn="1"/>
        </p:nvGrpSpPr>
        <p:grpSpPr>
          <a:xfrm>
            <a:off x="95893" y="6334780"/>
            <a:ext cx="9687293" cy="523220"/>
            <a:chOff x="162746" y="6334780"/>
            <a:chExt cx="7265470" cy="523220"/>
          </a:xfrm>
        </p:grpSpPr>
        <p:sp>
          <p:nvSpPr>
            <p:cNvPr id="8" name="テキスト ボックス 7">
              <a:extLst>
                <a:ext uri="{FF2B5EF4-FFF2-40B4-BE49-F238E27FC236}">
                  <a16:creationId xmlns:a16="http://schemas.microsoft.com/office/drawing/2014/main" id="{BBB642F8-8152-3976-4B6A-9534C38530C5}"/>
                </a:ext>
              </a:extLst>
            </p:cNvPr>
            <p:cNvSpPr txBox="1"/>
            <p:nvPr/>
          </p:nvSpPr>
          <p:spPr>
            <a:xfrm>
              <a:off x="996593" y="6334780"/>
              <a:ext cx="64316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Licensed under a Creative Commons </a:t>
              </a:r>
              <a:r>
                <a:rPr lang="en" altLang="ja-JP" sz="14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Attribution 4.0 International (CC BY 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©2024 Tatsuya Kushida (RIKEN BioResource Research Center (BRC))</a:t>
              </a:r>
              <a:endParaRPr kumimoji="1" lang="ja-JP" altLang="en-US" sz="14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9" name="Picture 2">
              <a:extLst>
                <a:ext uri="{FF2B5EF4-FFF2-40B4-BE49-F238E27FC236}">
                  <a16:creationId xmlns:a16="http://schemas.microsoft.com/office/drawing/2014/main" id="{3DA215CA-F1A0-FA09-0376-41ADC67BE4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746" y="6450519"/>
              <a:ext cx="833847" cy="29174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図 9">
            <a:extLst>
              <a:ext uri="{FF2B5EF4-FFF2-40B4-BE49-F238E27FC236}">
                <a16:creationId xmlns:a16="http://schemas.microsoft.com/office/drawing/2014/main" id="{1C50D5A5-FD9E-EA07-5A18-13BA74CB7EED}"/>
              </a:ext>
            </a:extLst>
          </p:cNvPr>
          <p:cNvPicPr>
            <a:picLocks noChangeAspect="1"/>
          </p:cNvPicPr>
          <p:nvPr userDrawn="1"/>
        </p:nvPicPr>
        <p:blipFill>
          <a:blip r:embed="rId14"/>
          <a:stretch>
            <a:fillRect/>
          </a:stretch>
        </p:blipFill>
        <p:spPr>
          <a:xfrm>
            <a:off x="10302240" y="-10454"/>
            <a:ext cx="1889760" cy="404949"/>
          </a:xfrm>
          <a:prstGeom prst="rect">
            <a:avLst/>
          </a:prstGeom>
        </p:spPr>
      </p:pic>
    </p:spTree>
    <p:extLst>
      <p:ext uri="{BB962C8B-B14F-4D97-AF65-F5344CB8AC3E}">
        <p14:creationId xmlns:p14="http://schemas.microsoft.com/office/powerpoint/2010/main" val="759959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kumimoji="1" sz="3300" kern="1200">
          <a:solidFill>
            <a:schemeClr val="tx1">
              <a:lumMod val="95000"/>
              <a:lumOff val="5000"/>
            </a:schemeClr>
          </a:solidFill>
          <a:latin typeface="Verdana" panose="020B0604030504040204" pitchFamily="34" charset="0"/>
          <a:ea typeface="Meiryo" panose="020B0604030504040204" pitchFamily="34" charset="-128"/>
          <a:cs typeface="Verdan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lumMod val="95000"/>
              <a:lumOff val="5000"/>
            </a:schemeClr>
          </a:solidFill>
          <a:latin typeface="Verdana" panose="020B0604030504040204" pitchFamily="34" charset="0"/>
          <a:ea typeface="Meiryo" panose="020B0604030504040204" pitchFamily="34" charset="-128"/>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lumMod val="95000"/>
              <a:lumOff val="5000"/>
            </a:schemeClr>
          </a:solidFill>
          <a:latin typeface="Verdana" panose="020B0604030504040204" pitchFamily="34" charset="0"/>
          <a:ea typeface="Meiryo" panose="020B0604030504040204" pitchFamily="34" charset="-128"/>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lumMod val="95000"/>
              <a:lumOff val="5000"/>
            </a:schemeClr>
          </a:solidFill>
          <a:latin typeface="Verdana" panose="020B0604030504040204" pitchFamily="34" charset="0"/>
          <a:ea typeface="Meiryo" panose="020B0604030504040204" pitchFamily="34" charset="-128"/>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lumMod val="95000"/>
              <a:lumOff val="5000"/>
            </a:schemeClr>
          </a:solidFill>
          <a:latin typeface="Verdana" panose="020B0604030504040204" pitchFamily="34" charset="0"/>
          <a:ea typeface="Meiryo" panose="020B0604030504040204" pitchFamily="34" charset="-128"/>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lumMod val="95000"/>
              <a:lumOff val="5000"/>
            </a:schemeClr>
          </a:solidFill>
          <a:latin typeface="Verdana" panose="020B0604030504040204" pitchFamily="34" charset="0"/>
          <a:ea typeface="Meiryo" panose="020B0604030504040204" pitchFamily="34" charset="-128"/>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jcm.riken.jp/cgi-bin/jcm/jcm_number?JCM=210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bioportal.bioontology.org/ontologies/MPO"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id.nlm.nih.gov/mesh/D008545" TargetMode="External"/><Relationship Id="rId13" Type="http://schemas.openxmlformats.org/officeDocument/2006/relationships/image" Target="../media/image5.gif"/><Relationship Id="rId18" Type="http://schemas.openxmlformats.org/officeDocument/2006/relationships/hyperlink" Target="https://knowledge.brc.riken.jp/resource/animal/card?brc_no=RBRC09730&amp;__lang__=ja" TargetMode="External"/><Relationship Id="rId26" Type="http://schemas.openxmlformats.org/officeDocument/2006/relationships/image" Target="../media/image15.png"/><Relationship Id="rId3" Type="http://schemas.openxmlformats.org/officeDocument/2006/relationships/hyperlink" Target="http://purl.obolibrary.org/obo/DOID_0050687" TargetMode="External"/><Relationship Id="rId21" Type="http://schemas.openxmlformats.org/officeDocument/2006/relationships/image" Target="../media/image12.jpeg"/><Relationship Id="rId7" Type="http://schemas.openxmlformats.org/officeDocument/2006/relationships/hyperlink" Target="https://nanbyodata.jp/disease/NANDO:1200002" TargetMode="External"/><Relationship Id="rId12" Type="http://schemas.openxmlformats.org/officeDocument/2006/relationships/hyperlink" Target="https://www.ncbi.nlm.nih.gov/medgen/C0025202" TargetMode="External"/><Relationship Id="rId17" Type="http://schemas.openxmlformats.org/officeDocument/2006/relationships/image" Target="../media/image9.png"/><Relationship Id="rId25" Type="http://schemas.openxmlformats.org/officeDocument/2006/relationships/hyperlink" Target="https://nanbyodata.jp/disease/NANDO:2100006" TargetMode="External"/><Relationship Id="rId2" Type="http://schemas.openxmlformats.org/officeDocument/2006/relationships/notesSlide" Target="../notesSlides/notesSlide8.xml"/><Relationship Id="rId16" Type="http://schemas.openxmlformats.org/officeDocument/2006/relationships/image" Target="../media/image8.png"/><Relationship Id="rId20" Type="http://schemas.openxmlformats.org/officeDocument/2006/relationships/image" Target="../media/image11.png"/><Relationship Id="rId29" Type="http://schemas.openxmlformats.org/officeDocument/2006/relationships/hyperlink" Target="http://purl.obolibrary.org/obo/MONDO_0021143" TargetMode="External"/><Relationship Id="rId1" Type="http://schemas.openxmlformats.org/officeDocument/2006/relationships/slideLayout" Target="../slideLayouts/slideLayout2.xml"/><Relationship Id="rId6" Type="http://schemas.openxmlformats.org/officeDocument/2006/relationships/hyperlink" Target="http://purl.obolibrary.org/obo/MONDO_0005105" TargetMode="External"/><Relationship Id="rId11" Type="http://schemas.openxmlformats.org/officeDocument/2006/relationships/hyperlink" Target="https://identifiers.org/MGI:88190" TargetMode="External"/><Relationship Id="rId24" Type="http://schemas.openxmlformats.org/officeDocument/2006/relationships/hyperlink" Target="https://www.kegg.jp/entry/H00038" TargetMode="External"/><Relationship Id="rId5" Type="http://schemas.openxmlformats.org/officeDocument/2006/relationships/hyperlink" Target="https://identifiers.org/ncbigene:673" TargetMode="External"/><Relationship Id="rId15" Type="http://schemas.openxmlformats.org/officeDocument/2006/relationships/image" Target="../media/image7.png"/><Relationship Id="rId23" Type="http://schemas.openxmlformats.org/officeDocument/2006/relationships/image" Target="../media/image14.png"/><Relationship Id="rId28" Type="http://schemas.openxmlformats.org/officeDocument/2006/relationships/hyperlink" Target="http://purl.obolibrary.org/obo/DOID_1909" TargetMode="External"/><Relationship Id="rId10" Type="http://schemas.openxmlformats.org/officeDocument/2006/relationships/hyperlink" Target="https://www.ncbi.nlm.nih.gov/gene/109880" TargetMode="External"/><Relationship Id="rId19" Type="http://schemas.openxmlformats.org/officeDocument/2006/relationships/image" Target="../media/image10.png"/><Relationship Id="rId4" Type="http://schemas.openxmlformats.org/officeDocument/2006/relationships/hyperlink" Target="http://www.orpha.net/ORDO/Orphanet_411533" TargetMode="External"/><Relationship Id="rId9" Type="http://schemas.openxmlformats.org/officeDocument/2006/relationships/hyperlink" Target="https://www.kegg.jp/entry/H02421" TargetMode="External"/><Relationship Id="rId14" Type="http://schemas.openxmlformats.org/officeDocument/2006/relationships/image" Target="../media/image6.png"/><Relationship Id="rId22" Type="http://schemas.openxmlformats.org/officeDocument/2006/relationships/image" Target="../media/image13.gif"/><Relationship Id="rId27" Type="http://schemas.openxmlformats.org/officeDocument/2006/relationships/hyperlink" Target="http://www.orpha.net/ORDO/Orphanet_C04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hyperlink" Target="https://www.ncbi.nlm.nih.gov/gene/673" TargetMode="External"/><Relationship Id="rId13" Type="http://schemas.openxmlformats.org/officeDocument/2006/relationships/image" Target="../media/image7.png"/><Relationship Id="rId3" Type="http://schemas.openxmlformats.org/officeDocument/2006/relationships/hyperlink" Target="https://knowledge.brc.riken.jp/resource/animal/card?brc_no=RBRC09730&amp;__lang__=en" TargetMode="External"/><Relationship Id="rId7" Type="http://schemas.openxmlformats.org/officeDocument/2006/relationships/hyperlink" Target="https://www.ncbi.nlm.nih.gov/gene/109880" TargetMode="External"/><Relationship Id="rId12"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identifiers.org/MGI:88190" TargetMode="External"/><Relationship Id="rId11" Type="http://schemas.openxmlformats.org/officeDocument/2006/relationships/hyperlink" Target="http://purl.obolibrary.org/obo/MONDO_0005105" TargetMode="External"/><Relationship Id="rId5" Type="http://schemas.openxmlformats.org/officeDocument/2006/relationships/hyperlink" Target="https://dnaconda.riken.jp/search/GNPhum/IRAK082/IRAK082A20.html" TargetMode="External"/><Relationship Id="rId15" Type="http://schemas.openxmlformats.org/officeDocument/2006/relationships/image" Target="../media/image9.png"/><Relationship Id="rId10" Type="http://schemas.openxmlformats.org/officeDocument/2006/relationships/hyperlink" Target="http://purl.obolibrary.org/obo/DOID_1909" TargetMode="External"/><Relationship Id="rId4" Type="http://schemas.openxmlformats.org/officeDocument/2006/relationships/hyperlink" Target="https://knowledge.brc.riken.jp/resource/animal/card?brc_no=RBRC04920&amp;__lang__=en" TargetMode="External"/><Relationship Id="rId9" Type="http://schemas.openxmlformats.org/officeDocument/2006/relationships/hyperlink" Target="https://cellbank.brc.riken.jp/cell_bank/CellInfo/?cellNo=RCB0808" TargetMode="External"/><Relationship Id="rId1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disgenet.org/rdf" TargetMode="External"/><Relationship Id="rId13" Type="http://schemas.openxmlformats.org/officeDocument/2006/relationships/hyperlink" Target="https://creativecommons.org/licenses/by-sa/4.0/" TargetMode="External"/><Relationship Id="rId18" Type="http://schemas.openxmlformats.org/officeDocument/2006/relationships/hyperlink" Target="http://www.orphadata.org/cgi-bin/index.php#ontologies" TargetMode="External"/><Relationship Id="rId26" Type="http://schemas.openxmlformats.org/officeDocument/2006/relationships/image" Target="../media/image21.png"/><Relationship Id="rId3" Type="http://schemas.openxmlformats.org/officeDocument/2006/relationships/hyperlink" Target="http://www.informatics.jax.org/" TargetMode="External"/><Relationship Id="rId21" Type="http://schemas.openxmlformats.org/officeDocument/2006/relationships/hyperlink" Target="https://www.ebi.ac.uk/chebi/" TargetMode="External"/><Relationship Id="rId7" Type="http://schemas.openxmlformats.org/officeDocument/2006/relationships/hyperlink" Target="https://creativecommons.org/licenses/by-sa/2.5/" TargetMode="External"/><Relationship Id="rId12" Type="http://schemas.openxmlformats.org/officeDocument/2006/relationships/hyperlink" Target="https://www.kegg.jp/kegg/medicus/" TargetMode="External"/><Relationship Id="rId17" Type="http://schemas.openxmlformats.org/officeDocument/2006/relationships/hyperlink" Target="https://mondo.monarchinitiative.org/" TargetMode="External"/><Relationship Id="rId25" Type="http://schemas.openxmlformats.org/officeDocument/2006/relationships/image" Target="../media/image20.png"/><Relationship Id="rId2" Type="http://schemas.openxmlformats.org/officeDocument/2006/relationships/notesSlide" Target="../notesSlides/notesSlide13.xml"/><Relationship Id="rId16" Type="http://schemas.openxmlformats.org/officeDocument/2006/relationships/hyperlink" Target="https://creativecommons.org/publicdomain/zero/1.0/" TargetMode="External"/><Relationship Id="rId20" Type="http://schemas.openxmlformats.org/officeDocument/2006/relationships/hyperlink" Target="https://hpo.jax.org/" TargetMode="External"/><Relationship Id="rId1" Type="http://schemas.openxmlformats.org/officeDocument/2006/relationships/slideLayout" Target="../slideLayouts/slideLayout2.xml"/><Relationship Id="rId6" Type="http://schemas.openxmlformats.org/officeDocument/2006/relationships/hyperlink" Target="https://omabrowser.org/" TargetMode="External"/><Relationship Id="rId11" Type="http://schemas.openxmlformats.org/officeDocument/2006/relationships/hyperlink" Target="https://www.ncbi.nlm.nih.gov/home/about/policies/" TargetMode="External"/><Relationship Id="rId24" Type="http://schemas.openxmlformats.org/officeDocument/2006/relationships/image" Target="../media/image1.png"/><Relationship Id="rId5" Type="http://schemas.openxmlformats.org/officeDocument/2006/relationships/hyperlink" Target="https://creativecommons.org/licenses/by/4.0/" TargetMode="External"/><Relationship Id="rId15" Type="http://schemas.openxmlformats.org/officeDocument/2006/relationships/hyperlink" Target="https://disease-ontology.org/" TargetMode="External"/><Relationship Id="rId23" Type="http://schemas.openxmlformats.org/officeDocument/2006/relationships/hyperlink" Target="https://www.bgee.org/" TargetMode="External"/><Relationship Id="rId10" Type="http://schemas.openxmlformats.org/officeDocument/2006/relationships/hyperlink" Target="https://rdfportal.org/dataset/medgen" TargetMode="External"/><Relationship Id="rId19" Type="http://schemas.openxmlformats.org/officeDocument/2006/relationships/hyperlink" Target="http://www.informatics.jax.org/vocab/mp_ontology/" TargetMode="External"/><Relationship Id="rId4" Type="http://schemas.openxmlformats.org/officeDocument/2006/relationships/hyperlink" Target="https://www.uniprot.org/format/uniprot_rdf/" TargetMode="External"/><Relationship Id="rId9" Type="http://schemas.openxmlformats.org/officeDocument/2006/relationships/hyperlink" Target="https://creativecommons.org/licenses/by-nc-sa/4.0/" TargetMode="External"/><Relationship Id="rId14" Type="http://schemas.openxmlformats.org/officeDocument/2006/relationships/hyperlink" Target="https://github.com/aidrd/nando" TargetMode="External"/><Relationship Id="rId22" Type="http://schemas.openxmlformats.org/officeDocument/2006/relationships/hyperlink" Target="https://www.rhea-db.org/" TargetMode="External"/><Relationship Id="rId27"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yummydata.org/endpoint/15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nowledge.brc.riken.j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knowledge.brc.riken.jp/bioresource/db/xsearch_animal_brso"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web.brc.riken.j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sv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kushidat/biohackathon2024/blob/main/prompt_nbLm_microorganism_forTypos_meo03.tx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bcls/brs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ttps://plant.rtc.riken.jp/resource/psi/psi_detail.html?brcno=psi0000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2DFE2-F485-B5A1-B29A-124E69E18707}"/>
              </a:ext>
            </a:extLst>
          </p:cNvPr>
          <p:cNvSpPr>
            <a:spLocks noGrp="1"/>
          </p:cNvSpPr>
          <p:nvPr>
            <p:ph type="ctrTitle"/>
          </p:nvPr>
        </p:nvSpPr>
        <p:spPr>
          <a:xfrm>
            <a:off x="721895" y="1122363"/>
            <a:ext cx="10551693" cy="2052352"/>
          </a:xfrm>
        </p:spPr>
        <p:txBody>
          <a:bodyPr>
            <a:normAutofit/>
          </a:bodyPr>
          <a:lstStyle/>
          <a:p>
            <a:pPr>
              <a:lnSpc>
                <a:spcPct val="115000"/>
              </a:lnSpc>
              <a:spcAft>
                <a:spcPts val="1000"/>
              </a:spcAft>
            </a:pPr>
            <a:r>
              <a:rPr lang="en-US" altLang="ja-JP" sz="2800" b="1" dirty="0">
                <a:ea typeface="Verdana" panose="020B0604030504040204" pitchFamily="34" charset="0"/>
              </a:rPr>
              <a:t>Development of a Knowledge Graph Based Integrated Database for Bioresources</a:t>
            </a:r>
            <a:endParaRPr lang="ja-JP" altLang="ja-JP" sz="2800">
              <a:ea typeface="Malgun Gothic" panose="020B0503020000020004" pitchFamily="34" charset="-127"/>
            </a:endParaRPr>
          </a:p>
        </p:txBody>
      </p:sp>
      <p:sp>
        <p:nvSpPr>
          <p:cNvPr id="7" name="テキスト ボックス 6">
            <a:extLst>
              <a:ext uri="{FF2B5EF4-FFF2-40B4-BE49-F238E27FC236}">
                <a16:creationId xmlns:a16="http://schemas.microsoft.com/office/drawing/2014/main" id="{1824E1A2-5CCD-6D53-5921-7B3AE9761150}"/>
              </a:ext>
            </a:extLst>
          </p:cNvPr>
          <p:cNvSpPr txBox="1"/>
          <p:nvPr/>
        </p:nvSpPr>
        <p:spPr>
          <a:xfrm>
            <a:off x="2171272" y="3534564"/>
            <a:ext cx="7849456" cy="2606867"/>
          </a:xfrm>
          <a:prstGeom prst="rect">
            <a:avLst/>
          </a:prstGeom>
          <a:noFill/>
        </p:spPr>
        <p:txBody>
          <a:bodyPr wrap="square">
            <a:spAutoFit/>
          </a:bodyPr>
          <a:lstStyle/>
          <a:p>
            <a:pPr algn="ctr">
              <a:lnSpc>
                <a:spcPct val="90000"/>
              </a:lnSpc>
              <a:spcBef>
                <a:spcPts val="1000"/>
              </a:spcBef>
              <a:defRPr/>
            </a:pPr>
            <a:r>
              <a:rPr lang="en-US" altLang="ja-JP" u="sng"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Tatsuya Kushida</a:t>
            </a:r>
            <a:r>
              <a:rPr lang="en-US" altLang="ja-JP"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 Daiki Usuda, Toyoyuki Takada, Hiroshi Masuya</a:t>
            </a:r>
          </a:p>
          <a:p>
            <a:pPr algn="ctr">
              <a:lnSpc>
                <a:spcPct val="90000"/>
              </a:lnSpc>
              <a:spcBef>
                <a:spcPts val="1000"/>
              </a:spcBef>
              <a:defRPr/>
            </a:pPr>
            <a:r>
              <a:rPr lang="en-US" altLang="ja-JP" dirty="0" err="1">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tatsuya.kushida@riken.jp</a:t>
            </a:r>
            <a:endParaRPr lang="en-US" altLang="ja-JP"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spcBef>
                <a:spcPts val="1000"/>
              </a:spcBef>
              <a:defRPr/>
            </a:pPr>
            <a:r>
              <a:rPr lang="en-US" altLang="ja-JP"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Integrated BioResource Information Division, </a:t>
            </a:r>
          </a:p>
          <a:p>
            <a:pPr algn="ctr">
              <a:lnSpc>
                <a:spcPct val="90000"/>
              </a:lnSpc>
              <a:spcBef>
                <a:spcPts val="1000"/>
              </a:spcBef>
              <a:defRPr/>
            </a:pPr>
            <a:r>
              <a:rPr lang="en-US" altLang="ja-JP"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RIKEN BioResource Research Center (BRC)</a:t>
            </a:r>
          </a:p>
          <a:p>
            <a:pPr algn="ctr">
              <a:lnSpc>
                <a:spcPct val="90000"/>
              </a:lnSpc>
              <a:spcBef>
                <a:spcPts val="1000"/>
              </a:spcBef>
              <a:defRPr/>
            </a:pPr>
            <a:endParaRPr lang="en-US" altLang="ja-JP"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spcBef>
                <a:spcPts val="1000"/>
              </a:spcBef>
              <a:defRPr/>
            </a:pPr>
            <a:r>
              <a:rPr lang="en-US" altLang="ja-JP"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ANRRC 2024 </a:t>
            </a:r>
          </a:p>
          <a:p>
            <a:pPr algn="ctr">
              <a:lnSpc>
                <a:spcPct val="90000"/>
              </a:lnSpc>
              <a:spcBef>
                <a:spcPts val="1000"/>
              </a:spcBef>
              <a:defRPr/>
            </a:pPr>
            <a:r>
              <a:rPr lang="en-US" altLang="ja-JP"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September 4, 2024</a:t>
            </a:r>
            <a:endParaRPr lang="ja-JP" altLang="en-US"/>
          </a:p>
        </p:txBody>
      </p:sp>
      <p:sp>
        <p:nvSpPr>
          <p:cNvPr id="3" name="スライド番号プレースホルダー 2">
            <a:extLst>
              <a:ext uri="{FF2B5EF4-FFF2-40B4-BE49-F238E27FC236}">
                <a16:creationId xmlns:a16="http://schemas.microsoft.com/office/drawing/2014/main" id="{4A384A7C-6BBC-7C6E-70FB-85D54B3D4AB6}"/>
              </a:ext>
            </a:extLst>
          </p:cNvPr>
          <p:cNvSpPr>
            <a:spLocks noGrp="1"/>
          </p:cNvSpPr>
          <p:nvPr>
            <p:ph type="sldNum" sz="quarter" idx="12"/>
          </p:nvPr>
        </p:nvSpPr>
        <p:spPr/>
        <p:txBody>
          <a:bodyPr/>
          <a:lstStyle/>
          <a:p>
            <a:fld id="{A2F5039A-55DE-074D-90E6-D9E9D9F1CB06}" type="slidenum">
              <a:rPr kumimoji="1" lang="ja-JP" altLang="en-US" smtClean="0"/>
              <a:t>1</a:t>
            </a:fld>
            <a:endParaRPr kumimoji="1" lang="ja-JP" altLang="en-US"/>
          </a:p>
        </p:txBody>
      </p:sp>
    </p:spTree>
    <p:extLst>
      <p:ext uri="{BB962C8B-B14F-4D97-AF65-F5344CB8AC3E}">
        <p14:creationId xmlns:p14="http://schemas.microsoft.com/office/powerpoint/2010/main" val="152402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6832AEE-2ACE-F33F-EFFD-F8DBC423C87F}"/>
              </a:ext>
            </a:extLst>
          </p:cNvPr>
          <p:cNvSpPr>
            <a:spLocks noGrp="1"/>
          </p:cNvSpPr>
          <p:nvPr>
            <p:ph type="sldNum" sz="quarter" idx="12"/>
          </p:nvPr>
        </p:nvSpPr>
        <p:spPr/>
        <p:txBody>
          <a:bodyPr/>
          <a:lstStyle/>
          <a:p>
            <a:fld id="{8E5F9522-518F-2D4D-9015-9830EBDF33ED}" type="slidenum">
              <a:rPr kumimoji="1" lang="ja-JP" altLang="en-US" smtClean="0"/>
              <a:t>10</a:t>
            </a:fld>
            <a:endParaRPr kumimoji="1" lang="ja-JP" altLang="en-US"/>
          </a:p>
        </p:txBody>
      </p:sp>
      <p:sp>
        <p:nvSpPr>
          <p:cNvPr id="8" name="テキスト ボックス 7">
            <a:extLst>
              <a:ext uri="{FF2B5EF4-FFF2-40B4-BE49-F238E27FC236}">
                <a16:creationId xmlns:a16="http://schemas.microsoft.com/office/drawing/2014/main" id="{C3AFF94F-F852-E4AB-E21C-22152DABAF50}"/>
              </a:ext>
            </a:extLst>
          </p:cNvPr>
          <p:cNvSpPr txBox="1"/>
          <p:nvPr/>
        </p:nvSpPr>
        <p:spPr>
          <a:xfrm>
            <a:off x="705852" y="618128"/>
            <a:ext cx="11157285" cy="400110"/>
          </a:xfrm>
          <a:prstGeom prst="rect">
            <a:avLst/>
          </a:prstGeom>
          <a:noFill/>
        </p:spPr>
        <p:txBody>
          <a:bodyPr wrap="square">
            <a:spAutoFit/>
          </a:bodyPr>
          <a:lstStyle/>
          <a:p>
            <a:pPr marL="10258" indent="-10258"/>
            <a:r>
              <a:rPr lang="en" altLang="ja-JP" sz="2000" dirty="0">
                <a:latin typeface="Verdana" panose="020B0604030504040204" pitchFamily="34" charset="0"/>
                <a:ea typeface="Verdana" panose="020B0604030504040204" pitchFamily="34" charset="0"/>
                <a:cs typeface="Verdana" panose="020B0604030504040204" pitchFamily="34" charset="0"/>
              </a:rPr>
              <a:t>Data structure of </a:t>
            </a:r>
            <a:r>
              <a:rPr lang="en-US" altLang="ja-JP" sz="2000" dirty="0">
                <a:solidFill>
                  <a:srgbClr val="FF0000"/>
                </a:solidFill>
                <a:latin typeface="Meiryo" panose="020B0604030504040204" pitchFamily="34" charset="-128"/>
                <a:ea typeface="Meiryo" panose="020B0604030504040204" pitchFamily="34" charset="-128"/>
              </a:rPr>
              <a:t>culture condition </a:t>
            </a:r>
            <a:r>
              <a:rPr lang="en-US" altLang="ja-JP" sz="2000" dirty="0">
                <a:latin typeface="Meiryo" panose="020B0604030504040204" pitchFamily="34" charset="-128"/>
                <a:ea typeface="Meiryo" panose="020B0604030504040204" pitchFamily="34" charset="-128"/>
              </a:rPr>
              <a:t>for </a:t>
            </a:r>
            <a:r>
              <a:rPr lang="en" altLang="ja-JP" sz="2000" dirty="0">
                <a:solidFill>
                  <a:srgbClr val="0D0D0D"/>
                </a:solidFill>
                <a:latin typeface="Verdana" panose="020B0604030504040204" pitchFamily="34" charset="0"/>
                <a:ea typeface="Verdana" panose="020B0604030504040204" pitchFamily="34" charset="0"/>
                <a:cs typeface="Verdana" panose="020B0604030504040204" pitchFamily="34" charset="0"/>
                <a:hlinkClick r:id="rId3"/>
              </a:rPr>
              <a:t>Microbe materials</a:t>
            </a:r>
            <a:r>
              <a:rPr lang="en" altLang="ja-JP" sz="2000" dirty="0">
                <a:latin typeface="Verdana" panose="020B0604030504040204" pitchFamily="34" charset="0"/>
                <a:ea typeface="Verdana" panose="020B0604030504040204" pitchFamily="34" charset="0"/>
                <a:cs typeface="Verdana" panose="020B0604030504040204" pitchFamily="34" charset="0"/>
              </a:rPr>
              <a:t> using BRSO</a:t>
            </a:r>
            <a:r>
              <a:rPr lang="en-US" altLang="ja-JP" sz="2000" dirty="0">
                <a:solidFill>
                  <a:srgbClr val="0D0D0D"/>
                </a:solidFill>
                <a:latin typeface="Verdana" panose="020B0604030504040204" pitchFamily="34" charset="0"/>
                <a:ea typeface="Meiryo" panose="020B0604030504040204" pitchFamily="34" charset="-128"/>
                <a:cs typeface="Verdana" panose="020B0604030504040204" pitchFamily="34" charset="0"/>
              </a:rPr>
              <a:t> (</a:t>
            </a:r>
            <a:r>
              <a:rPr lang="en-US" altLang="ja-JP" sz="2000" dirty="0">
                <a:solidFill>
                  <a:srgbClr val="0D0D0D"/>
                </a:solidFill>
                <a:latin typeface="Verdana" panose="020B0604030504040204" pitchFamily="34" charset="0"/>
                <a:ea typeface="Verdana" panose="020B0604030504040204" pitchFamily="34" charset="0"/>
                <a:cs typeface="Verdana" panose="020B0604030504040204" pitchFamily="34" charset="0"/>
              </a:rPr>
              <a:t>extracted</a:t>
            </a:r>
            <a:r>
              <a:rPr lang="en-US" altLang="ja-JP" sz="2000" dirty="0">
                <a:solidFill>
                  <a:srgbClr val="0D0D0D"/>
                </a:solidFill>
                <a:latin typeface="Verdana" panose="020B0604030504040204" pitchFamily="34" charset="0"/>
                <a:ea typeface="Meiryo" panose="020B0604030504040204" pitchFamily="34" charset="-128"/>
                <a:cs typeface="Verdana" panose="020B0604030504040204" pitchFamily="34" charset="0"/>
              </a:rPr>
              <a:t>)</a:t>
            </a:r>
            <a:endParaRPr lang="en-US" altLang="ja-JP" sz="2000" dirty="0">
              <a:solidFill>
                <a:srgbClr val="0D0D0D"/>
              </a:solidFill>
              <a:latin typeface="Verdana" panose="020B0604030504040204" pitchFamily="34" charset="0"/>
              <a:ea typeface="Verdana" panose="020B0604030504040204" pitchFamily="34" charset="0"/>
              <a:cs typeface="Verdana" panose="020B0604030504040204" pitchFamily="34" charset="0"/>
            </a:endParaRPr>
          </a:p>
        </p:txBody>
      </p:sp>
      <p:grpSp>
        <p:nvGrpSpPr>
          <p:cNvPr id="99" name="グループ化 98">
            <a:extLst>
              <a:ext uri="{FF2B5EF4-FFF2-40B4-BE49-F238E27FC236}">
                <a16:creationId xmlns:a16="http://schemas.microsoft.com/office/drawing/2014/main" id="{E9712D31-C6B2-06C7-D625-9BB22E967F5F}"/>
              </a:ext>
            </a:extLst>
          </p:cNvPr>
          <p:cNvGrpSpPr/>
          <p:nvPr/>
        </p:nvGrpSpPr>
        <p:grpSpPr>
          <a:xfrm>
            <a:off x="1704340" y="1351078"/>
            <a:ext cx="8783320" cy="4821266"/>
            <a:chOff x="357357" y="1232440"/>
            <a:chExt cx="8783320" cy="4821266"/>
          </a:xfrm>
        </p:grpSpPr>
        <p:pic>
          <p:nvPicPr>
            <p:cNvPr id="3" name="図 2">
              <a:extLst>
                <a:ext uri="{FF2B5EF4-FFF2-40B4-BE49-F238E27FC236}">
                  <a16:creationId xmlns:a16="http://schemas.microsoft.com/office/drawing/2014/main" id="{6B77E80A-0A3C-454D-3264-C99C6A4F2F2D}"/>
                </a:ext>
              </a:extLst>
            </p:cNvPr>
            <p:cNvPicPr>
              <a:picLocks noChangeAspect="1"/>
            </p:cNvPicPr>
            <p:nvPr/>
          </p:nvPicPr>
          <p:blipFill rotWithShape="1">
            <a:blip r:embed="rId4"/>
            <a:srcRect t="35920" b="28893"/>
            <a:stretch/>
          </p:blipFill>
          <p:spPr>
            <a:xfrm>
              <a:off x="2467474" y="4169787"/>
              <a:ext cx="4354025" cy="1774178"/>
            </a:xfrm>
            <a:prstGeom prst="rect">
              <a:avLst/>
            </a:prstGeom>
          </p:spPr>
        </p:pic>
        <p:cxnSp>
          <p:nvCxnSpPr>
            <p:cNvPr id="13" name="直線コネクタ 12">
              <a:extLst>
                <a:ext uri="{FF2B5EF4-FFF2-40B4-BE49-F238E27FC236}">
                  <a16:creationId xmlns:a16="http://schemas.microsoft.com/office/drawing/2014/main" id="{DD24F442-C039-D83C-7AB7-297157A3FEE0}"/>
                </a:ext>
              </a:extLst>
            </p:cNvPr>
            <p:cNvCxnSpPr>
              <a:cxnSpLocks/>
              <a:stCxn id="45" idx="3"/>
            </p:cNvCxnSpPr>
            <p:nvPr/>
          </p:nvCxnSpPr>
          <p:spPr>
            <a:xfrm flipH="1">
              <a:off x="5830138" y="3888857"/>
              <a:ext cx="1007319" cy="997989"/>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0FC0F01A-0EF3-01F0-4FFB-66B7E9F5483B}"/>
                </a:ext>
              </a:extLst>
            </p:cNvPr>
            <p:cNvSpPr txBox="1"/>
            <p:nvPr/>
          </p:nvSpPr>
          <p:spPr>
            <a:xfrm>
              <a:off x="4542056" y="5684374"/>
              <a:ext cx="4515939" cy="369332"/>
            </a:xfrm>
            <a:prstGeom prst="rect">
              <a:avLst/>
            </a:prstGeom>
            <a:noFill/>
          </p:spPr>
          <p:txBody>
            <a:bodyPr wrap="square">
              <a:spAutoFit/>
            </a:bodyPr>
            <a:lstStyle/>
            <a:p>
              <a:pPr algn="l"/>
              <a:r>
                <a:rPr lang="en" altLang="ja-JP" dirty="0">
                  <a:solidFill>
                    <a:srgbClr val="343A40"/>
                  </a:solidFill>
                  <a:latin typeface="Verdana" panose="020B0604030504040204" pitchFamily="34" charset="0"/>
                  <a:ea typeface="Verdana" panose="020B0604030504040204" pitchFamily="34" charset="0"/>
                  <a:cs typeface="Verdana" panose="020B0604030504040204" pitchFamily="34" charset="0"/>
                  <a:hlinkClick r:id="rId5"/>
                </a:rPr>
                <a:t>Microbial Phenotype Ontology (MPO)</a:t>
              </a:r>
              <a:endParaRPr lang="en" altLang="ja-JP" dirty="0">
                <a:solidFill>
                  <a:srgbClr val="212529"/>
                </a:solidFill>
                <a:latin typeface="Verdana" panose="020B0604030504040204" pitchFamily="34" charset="0"/>
                <a:ea typeface="Verdana" panose="020B0604030504040204" pitchFamily="34" charset="0"/>
                <a:cs typeface="Verdana" panose="020B0604030504040204" pitchFamily="34" charset="0"/>
              </a:endParaRPr>
            </a:p>
          </p:txBody>
        </p:sp>
        <p:grpSp>
          <p:nvGrpSpPr>
            <p:cNvPr id="66" name="グループ化 65">
              <a:extLst>
                <a:ext uri="{FF2B5EF4-FFF2-40B4-BE49-F238E27FC236}">
                  <a16:creationId xmlns:a16="http://schemas.microsoft.com/office/drawing/2014/main" id="{1E2F2AFA-32EB-0DE2-1566-DD9BCF7161F7}"/>
                </a:ext>
              </a:extLst>
            </p:cNvPr>
            <p:cNvGrpSpPr/>
            <p:nvPr/>
          </p:nvGrpSpPr>
          <p:grpSpPr>
            <a:xfrm>
              <a:off x="357357" y="1287515"/>
              <a:ext cx="8783320" cy="2658333"/>
              <a:chOff x="48378" y="1293035"/>
              <a:chExt cx="8783320" cy="2658333"/>
            </a:xfrm>
          </p:grpSpPr>
          <p:sp>
            <p:nvSpPr>
              <p:cNvPr id="18" name="線吹き出し 1 (枠付き) 17">
                <a:extLst>
                  <a:ext uri="{FF2B5EF4-FFF2-40B4-BE49-F238E27FC236}">
                    <a16:creationId xmlns:a16="http://schemas.microsoft.com/office/drawing/2014/main" id="{CB3FE3B6-C093-BB5D-5676-B60F47FD33AC}"/>
                  </a:ext>
                </a:extLst>
              </p:cNvPr>
              <p:cNvSpPr/>
              <p:nvPr/>
            </p:nvSpPr>
            <p:spPr>
              <a:xfrm>
                <a:off x="5146897" y="1637191"/>
                <a:ext cx="989701" cy="298431"/>
              </a:xfrm>
              <a:prstGeom prst="borderCallout1">
                <a:avLst>
                  <a:gd name="adj1" fmla="val 97944"/>
                  <a:gd name="adj2" fmla="val 22958"/>
                  <a:gd name="adj3" fmla="val 159144"/>
                  <a:gd name="adj4" fmla="val 5388"/>
                </a:avLst>
              </a:prstGeom>
              <a:solidFill>
                <a:srgbClr val="5897CF"/>
              </a:solidFill>
              <a:ln>
                <a:solidFill>
                  <a:srgbClr val="40719C"/>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400" dirty="0">
                    <a:latin typeface="Verdana" panose="020B0604030504040204" pitchFamily="34" charset="0"/>
                    <a:ea typeface="Verdana" panose="020B0604030504040204" pitchFamily="34" charset="0"/>
                    <a:cs typeface="Verdana" panose="020B0604030504040204" pitchFamily="34" charset="0"/>
                  </a:rPr>
                  <a:t>has unit</a:t>
                </a:r>
                <a:endParaRPr lang="ja-JP" altLang="en-US" sz="1400">
                  <a:latin typeface="Verdana" panose="020B0604030504040204" pitchFamily="34" charset="0"/>
                  <a:cs typeface="Verdana" panose="020B0604030504040204" pitchFamily="34" charset="0"/>
                </a:endParaRPr>
              </a:p>
            </p:txBody>
          </p:sp>
          <p:sp>
            <p:nvSpPr>
              <p:cNvPr id="19" name="線吹き出し 1 (枠付き) 18">
                <a:extLst>
                  <a:ext uri="{FF2B5EF4-FFF2-40B4-BE49-F238E27FC236}">
                    <a16:creationId xmlns:a16="http://schemas.microsoft.com/office/drawing/2014/main" id="{2C0F28B3-89DB-9941-1CE5-F4A601C791FF}"/>
                  </a:ext>
                </a:extLst>
              </p:cNvPr>
              <p:cNvSpPr/>
              <p:nvPr/>
            </p:nvSpPr>
            <p:spPr>
              <a:xfrm>
                <a:off x="6967062" y="1293035"/>
                <a:ext cx="1587514" cy="298431"/>
              </a:xfrm>
              <a:prstGeom prst="borderCallout1">
                <a:avLst>
                  <a:gd name="adj1" fmla="val 105393"/>
                  <a:gd name="adj2" fmla="val 39026"/>
                  <a:gd name="adj3" fmla="val 165917"/>
                  <a:gd name="adj4" fmla="val 25513"/>
                </a:avLst>
              </a:prstGeom>
              <a:solidFill>
                <a:srgbClr val="5897CF"/>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400" dirty="0">
                    <a:latin typeface="Verdana" panose="020B0604030504040204" pitchFamily="34" charset="0"/>
                    <a:ea typeface="Verdana" panose="020B0604030504040204" pitchFamily="34" charset="0"/>
                    <a:cs typeface="Verdana" panose="020B0604030504040204" pitchFamily="34" charset="0"/>
                  </a:rPr>
                  <a:t>degree Celsius</a:t>
                </a:r>
                <a:endParaRPr lang="ja-JP" altLang="en-US" sz="1400">
                  <a:latin typeface="Verdana" panose="020B0604030504040204" pitchFamily="34" charset="0"/>
                  <a:cs typeface="Verdana" panose="020B0604030504040204" pitchFamily="34" charset="0"/>
                </a:endParaRPr>
              </a:p>
            </p:txBody>
          </p:sp>
          <p:sp>
            <p:nvSpPr>
              <p:cNvPr id="12" name="円/楕円 11">
                <a:extLst>
                  <a:ext uri="{FF2B5EF4-FFF2-40B4-BE49-F238E27FC236}">
                    <a16:creationId xmlns:a16="http://schemas.microsoft.com/office/drawing/2014/main" id="{4755E83B-CCD8-9C84-316E-DC6944A5B0C9}"/>
                  </a:ext>
                </a:extLst>
              </p:cNvPr>
              <p:cNvSpPr/>
              <p:nvPr/>
            </p:nvSpPr>
            <p:spPr>
              <a:xfrm>
                <a:off x="48378" y="2590346"/>
                <a:ext cx="1792613" cy="62834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Verdana" panose="020B0604030504040204" pitchFamily="34" charset="0"/>
                    <a:ea typeface="Verdana" panose="020B0604030504040204" pitchFamily="34" charset="0"/>
                    <a:cs typeface="Verdana" panose="020B0604030504040204" pitchFamily="34" charset="0"/>
                  </a:rPr>
                  <a:t>bioresource:JCM_2104</a:t>
                </a:r>
                <a:endParaRPr lang="ja-JP" altLang="en-US" sz="1400">
                  <a:solidFill>
                    <a:schemeClr val="tx1"/>
                  </a:solidFill>
                  <a:latin typeface="Verdana" panose="020B0604030504040204" pitchFamily="34" charset="0"/>
                  <a:cs typeface="Verdana" panose="020B0604030504040204" pitchFamily="34" charset="0"/>
                </a:endParaRPr>
              </a:p>
            </p:txBody>
          </p:sp>
          <p:cxnSp>
            <p:nvCxnSpPr>
              <p:cNvPr id="16" name="直線矢印コネクタ 15">
                <a:extLst>
                  <a:ext uri="{FF2B5EF4-FFF2-40B4-BE49-F238E27FC236}">
                    <a16:creationId xmlns:a16="http://schemas.microsoft.com/office/drawing/2014/main" id="{A7F1B406-D51C-97C8-AD1E-17E7904B131A}"/>
                  </a:ext>
                </a:extLst>
              </p:cNvPr>
              <p:cNvCxnSpPr>
                <a:cxnSpLocks/>
                <a:stCxn id="12" idx="6"/>
                <a:endCxn id="33" idx="2"/>
              </p:cNvCxnSpPr>
              <p:nvPr/>
            </p:nvCxnSpPr>
            <p:spPr>
              <a:xfrm>
                <a:off x="1840991" y="2904517"/>
                <a:ext cx="1135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3BE5394-6A19-01E4-B689-3CD46CCB0CA5}"/>
                  </a:ext>
                </a:extLst>
              </p:cNvPr>
              <p:cNvCxnSpPr>
                <a:cxnSpLocks/>
                <a:stCxn id="36" idx="7"/>
                <a:endCxn id="29" idx="2"/>
              </p:cNvCxnSpPr>
              <p:nvPr/>
            </p:nvCxnSpPr>
            <p:spPr>
              <a:xfrm flipV="1">
                <a:off x="5417955" y="1975854"/>
                <a:ext cx="798367" cy="79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FD6F9ED-52BB-8CB1-AAD3-486B94BC007A}"/>
                  </a:ext>
                </a:extLst>
              </p:cNvPr>
              <p:cNvCxnSpPr>
                <a:cxnSpLocks/>
                <a:stCxn id="33" idx="6"/>
                <a:endCxn id="36" idx="2"/>
              </p:cNvCxnSpPr>
              <p:nvPr/>
            </p:nvCxnSpPr>
            <p:spPr>
              <a:xfrm>
                <a:off x="3681075" y="2904517"/>
                <a:ext cx="1135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5E3D5034-81EF-6327-C960-7280B283885E}"/>
                  </a:ext>
                </a:extLst>
              </p:cNvPr>
              <p:cNvCxnSpPr>
                <a:cxnSpLocks/>
                <a:stCxn id="36" idx="6"/>
                <a:endCxn id="46" idx="1"/>
              </p:cNvCxnSpPr>
              <p:nvPr/>
            </p:nvCxnSpPr>
            <p:spPr>
              <a:xfrm flipV="1">
                <a:off x="5521159" y="2888635"/>
                <a:ext cx="1561062" cy="15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7853FB5-80DD-AAAD-FD2C-3AFAA5387442}"/>
                  </a:ext>
                </a:extLst>
              </p:cNvPr>
              <p:cNvCxnSpPr>
                <a:cxnSpLocks/>
                <a:stCxn id="36" idx="5"/>
                <a:endCxn id="45" idx="2"/>
              </p:cNvCxnSpPr>
              <p:nvPr/>
            </p:nvCxnSpPr>
            <p:spPr>
              <a:xfrm>
                <a:off x="5417955" y="3042106"/>
                <a:ext cx="742075" cy="714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円/楕円 28">
                <a:extLst>
                  <a:ext uri="{FF2B5EF4-FFF2-40B4-BE49-F238E27FC236}">
                    <a16:creationId xmlns:a16="http://schemas.microsoft.com/office/drawing/2014/main" id="{65C9566B-A4CF-FD9F-9E31-DA3AF4E35FEE}"/>
                  </a:ext>
                </a:extLst>
              </p:cNvPr>
              <p:cNvSpPr/>
              <p:nvPr/>
            </p:nvSpPr>
            <p:spPr>
              <a:xfrm>
                <a:off x="6216322" y="1781274"/>
                <a:ext cx="2615376" cy="389160"/>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Verdana" panose="020B0604030504040204" pitchFamily="34" charset="0"/>
                    <a:ea typeface="Verdana" panose="020B0604030504040204" pitchFamily="34" charset="0"/>
                    <a:cs typeface="Verdana" panose="020B0604030504040204" pitchFamily="34" charset="0"/>
                  </a:rPr>
                  <a:t>obo:UO_0000027</a:t>
                </a:r>
                <a:endParaRPr lang="ja-JP" altLang="en-US" sz="1400">
                  <a:solidFill>
                    <a:schemeClr val="tx1"/>
                  </a:solidFill>
                  <a:latin typeface="Verdana" panose="020B0604030504040204" pitchFamily="34" charset="0"/>
                  <a:cs typeface="Verdana" panose="020B0604030504040204" pitchFamily="34" charset="0"/>
                </a:endParaRPr>
              </a:p>
            </p:txBody>
          </p:sp>
          <p:sp>
            <p:nvSpPr>
              <p:cNvPr id="33" name="円/楕円 32">
                <a:extLst>
                  <a:ext uri="{FF2B5EF4-FFF2-40B4-BE49-F238E27FC236}">
                    <a16:creationId xmlns:a16="http://schemas.microsoft.com/office/drawing/2014/main" id="{0245BD19-672D-578E-5761-F25EAE8F80EF}"/>
                  </a:ext>
                </a:extLst>
              </p:cNvPr>
              <p:cNvSpPr/>
              <p:nvPr/>
            </p:nvSpPr>
            <p:spPr>
              <a:xfrm>
                <a:off x="2976354" y="2709937"/>
                <a:ext cx="704721" cy="389160"/>
              </a:xfrm>
              <a:prstGeom prst="ellipse">
                <a:avLst/>
              </a:prstGeom>
              <a:solidFill>
                <a:srgbClr val="CCE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8">
                  <a:solidFill>
                    <a:schemeClr val="tx1"/>
                  </a:solidFill>
                  <a:latin typeface="Verdana" panose="020B0604030504040204" pitchFamily="34" charset="0"/>
                  <a:cs typeface="Verdana" panose="020B0604030504040204" pitchFamily="34" charset="0"/>
                </a:endParaRPr>
              </a:p>
            </p:txBody>
          </p:sp>
          <p:sp>
            <p:nvSpPr>
              <p:cNvPr id="36" name="円/楕円 35">
                <a:extLst>
                  <a:ext uri="{FF2B5EF4-FFF2-40B4-BE49-F238E27FC236}">
                    <a16:creationId xmlns:a16="http://schemas.microsoft.com/office/drawing/2014/main" id="{5BFDB5D6-B863-C192-73AA-0DC629726109}"/>
                  </a:ext>
                </a:extLst>
              </p:cNvPr>
              <p:cNvSpPr/>
              <p:nvPr/>
            </p:nvSpPr>
            <p:spPr>
              <a:xfrm>
                <a:off x="4816438" y="2709937"/>
                <a:ext cx="704721" cy="389160"/>
              </a:xfrm>
              <a:prstGeom prst="ellipse">
                <a:avLst/>
              </a:prstGeom>
              <a:solidFill>
                <a:srgbClr val="CCE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8">
                  <a:solidFill>
                    <a:schemeClr val="tx1"/>
                  </a:solidFill>
                  <a:latin typeface="Verdana" panose="020B0604030504040204" pitchFamily="34" charset="0"/>
                  <a:cs typeface="Verdana" panose="020B0604030504040204" pitchFamily="34" charset="0"/>
                </a:endParaRPr>
              </a:p>
            </p:txBody>
          </p:sp>
          <p:sp>
            <p:nvSpPr>
              <p:cNvPr id="45" name="円/楕円 44">
                <a:extLst>
                  <a:ext uri="{FF2B5EF4-FFF2-40B4-BE49-F238E27FC236}">
                    <a16:creationId xmlns:a16="http://schemas.microsoft.com/office/drawing/2014/main" id="{046F3802-36FD-85BB-8228-33E61E827A62}"/>
                  </a:ext>
                </a:extLst>
              </p:cNvPr>
              <p:cNvSpPr/>
              <p:nvPr/>
            </p:nvSpPr>
            <p:spPr>
              <a:xfrm>
                <a:off x="6160030" y="3562208"/>
                <a:ext cx="2515922" cy="389160"/>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400" dirty="0">
                    <a:solidFill>
                      <a:schemeClr val="tx1"/>
                    </a:solidFill>
                    <a:latin typeface="Arial" panose="020B0604020202020204" pitchFamily="34" charset="0"/>
                    <a:cs typeface="Arial" panose="020B0604020202020204" pitchFamily="34" charset="0"/>
                  </a:rPr>
                  <a:t>mpo:MPO_00102</a:t>
                </a:r>
                <a:endParaRPr lang="ja-JP" altLang="en-US" sz="1200">
                  <a:solidFill>
                    <a:schemeClr val="tx1"/>
                  </a:solidFill>
                  <a:latin typeface="Arial" panose="020B0604020202020204" pitchFamily="34" charset="0"/>
                  <a:cs typeface="Arial" panose="020B0604020202020204" pitchFamily="34" charset="0"/>
                </a:endParaRPr>
              </a:p>
            </p:txBody>
          </p:sp>
          <p:sp>
            <p:nvSpPr>
              <p:cNvPr id="46" name="正方形/長方形 45">
                <a:extLst>
                  <a:ext uri="{FF2B5EF4-FFF2-40B4-BE49-F238E27FC236}">
                    <a16:creationId xmlns:a16="http://schemas.microsoft.com/office/drawing/2014/main" id="{7C186D35-E2B1-3488-9B72-10A9FEB2ADA1}"/>
                  </a:ext>
                </a:extLst>
              </p:cNvPr>
              <p:cNvSpPr/>
              <p:nvPr/>
            </p:nvSpPr>
            <p:spPr>
              <a:xfrm>
                <a:off x="7082221" y="2677604"/>
                <a:ext cx="883578" cy="422062"/>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400" dirty="0">
                    <a:solidFill>
                      <a:schemeClr val="tx1"/>
                    </a:solidFill>
                    <a:latin typeface="Arial" panose="020B0604020202020204" pitchFamily="34" charset="0"/>
                    <a:cs typeface="Arial" panose="020B0604020202020204" pitchFamily="34" charset="0"/>
                  </a:rPr>
                  <a:t>25</a:t>
                </a:r>
                <a:endParaRPr lang="ja-JP" altLang="en-US" sz="1200">
                  <a:solidFill>
                    <a:schemeClr val="tx1"/>
                  </a:solidFill>
                  <a:latin typeface="Arial" panose="020B0604020202020204" pitchFamily="34" charset="0"/>
                  <a:cs typeface="Arial" panose="020B0604020202020204" pitchFamily="34" charset="0"/>
                </a:endParaRPr>
              </a:p>
            </p:txBody>
          </p:sp>
        </p:grpSp>
        <p:sp>
          <p:nvSpPr>
            <p:cNvPr id="72" name="テキスト ボックス 71">
              <a:extLst>
                <a:ext uri="{FF2B5EF4-FFF2-40B4-BE49-F238E27FC236}">
                  <a16:creationId xmlns:a16="http://schemas.microsoft.com/office/drawing/2014/main" id="{B7FE7B66-3BCD-B26E-1095-8A5F7D50B77A}"/>
                </a:ext>
              </a:extLst>
            </p:cNvPr>
            <p:cNvSpPr txBox="1"/>
            <p:nvPr/>
          </p:nvSpPr>
          <p:spPr>
            <a:xfrm>
              <a:off x="1739031" y="2443202"/>
              <a:ext cx="2053767" cy="307777"/>
            </a:xfrm>
            <a:prstGeom prst="rect">
              <a:avLst/>
            </a:prstGeom>
            <a:noFill/>
          </p:spPr>
          <p:txBody>
            <a:bodyPr wrap="none" rtlCol="0">
              <a:spAutoFit/>
            </a:bodyPr>
            <a:lstStyle/>
            <a:p>
              <a:r>
                <a:rPr lang="en" altLang="ja-JP" sz="1400" dirty="0">
                  <a:latin typeface="Verdana" panose="020B0604030504040204" pitchFamily="34" charset="0"/>
                  <a:ea typeface="Verdana" panose="020B0604030504040204" pitchFamily="34" charset="0"/>
                  <a:cs typeface="Verdana" panose="020B0604030504040204" pitchFamily="34" charset="0"/>
                </a:rPr>
                <a:t>mccv:MCCV_000073</a:t>
              </a:r>
              <a:endParaRPr lang="ja-JP" altLang="en-US" sz="1400">
                <a:latin typeface="Verdana" panose="020B0604030504040204" pitchFamily="34" charset="0"/>
                <a:cs typeface="Verdana" panose="020B0604030504040204" pitchFamily="34" charset="0"/>
              </a:endParaRPr>
            </a:p>
          </p:txBody>
        </p:sp>
        <p:sp>
          <p:nvSpPr>
            <p:cNvPr id="73" name="テキスト ボックス 72">
              <a:extLst>
                <a:ext uri="{FF2B5EF4-FFF2-40B4-BE49-F238E27FC236}">
                  <a16:creationId xmlns:a16="http://schemas.microsoft.com/office/drawing/2014/main" id="{873F8606-1A66-B30C-85B4-84D72ADD695E}"/>
                </a:ext>
              </a:extLst>
            </p:cNvPr>
            <p:cNvSpPr txBox="1"/>
            <p:nvPr/>
          </p:nvSpPr>
          <p:spPr>
            <a:xfrm>
              <a:off x="3764417" y="2418848"/>
              <a:ext cx="2053767" cy="307777"/>
            </a:xfrm>
            <a:prstGeom prst="rect">
              <a:avLst/>
            </a:prstGeom>
            <a:noFill/>
          </p:spPr>
          <p:txBody>
            <a:bodyPr wrap="none" rtlCol="0">
              <a:spAutoFit/>
            </a:bodyPr>
            <a:lstStyle/>
            <a:p>
              <a:r>
                <a:rPr lang="en" altLang="ja-JP" sz="1400" dirty="0">
                  <a:latin typeface="Verdana" panose="020B0604030504040204" pitchFamily="34" charset="0"/>
                  <a:ea typeface="Verdana" panose="020B0604030504040204" pitchFamily="34" charset="0"/>
                  <a:cs typeface="Verdana" panose="020B0604030504040204" pitchFamily="34" charset="0"/>
                </a:rPr>
                <a:t>mccv:MCCV_000014</a:t>
              </a:r>
              <a:endParaRPr lang="ja-JP" altLang="en-US" sz="1400">
                <a:latin typeface="Verdana" panose="020B0604030504040204" pitchFamily="34" charset="0"/>
                <a:cs typeface="Verdana" panose="020B0604030504040204" pitchFamily="34" charset="0"/>
              </a:endParaRPr>
            </a:p>
          </p:txBody>
        </p:sp>
        <p:sp>
          <p:nvSpPr>
            <p:cNvPr id="74" name="テキスト ボックス 73">
              <a:extLst>
                <a:ext uri="{FF2B5EF4-FFF2-40B4-BE49-F238E27FC236}">
                  <a16:creationId xmlns:a16="http://schemas.microsoft.com/office/drawing/2014/main" id="{6075BBDF-0181-C141-4F64-CCE700B9536A}"/>
                </a:ext>
              </a:extLst>
            </p:cNvPr>
            <p:cNvSpPr txBox="1"/>
            <p:nvPr/>
          </p:nvSpPr>
          <p:spPr>
            <a:xfrm>
              <a:off x="4791300" y="2029570"/>
              <a:ext cx="1654620" cy="307777"/>
            </a:xfrm>
            <a:prstGeom prst="rect">
              <a:avLst/>
            </a:prstGeom>
            <a:noFill/>
          </p:spPr>
          <p:txBody>
            <a:bodyPr wrap="none" rtlCol="0">
              <a:spAutoFit/>
            </a:bodyPr>
            <a:lstStyle/>
            <a:p>
              <a:r>
                <a:rPr lang="en" altLang="ja-JP" sz="1400" dirty="0">
                  <a:latin typeface="Verdana" panose="020B0604030504040204" pitchFamily="34" charset="0"/>
                  <a:ea typeface="Verdana" panose="020B0604030504040204" pitchFamily="34" charset="0"/>
                  <a:cs typeface="Verdana" panose="020B0604030504040204" pitchFamily="34" charset="0"/>
                </a:rPr>
                <a:t>sio:SIO_000221</a:t>
              </a:r>
              <a:endParaRPr lang="ja-JP" altLang="en-US" sz="1400">
                <a:latin typeface="Verdana" panose="020B0604030504040204" pitchFamily="34" charset="0"/>
                <a:cs typeface="Verdana" panose="020B0604030504040204" pitchFamily="34" charset="0"/>
              </a:endParaRPr>
            </a:p>
          </p:txBody>
        </p:sp>
        <p:sp>
          <p:nvSpPr>
            <p:cNvPr id="76" name="テキスト ボックス 75">
              <a:extLst>
                <a:ext uri="{FF2B5EF4-FFF2-40B4-BE49-F238E27FC236}">
                  <a16:creationId xmlns:a16="http://schemas.microsoft.com/office/drawing/2014/main" id="{2117F504-0E06-6DF0-B02D-442630E7F97E}"/>
                </a:ext>
              </a:extLst>
            </p:cNvPr>
            <p:cNvSpPr txBox="1"/>
            <p:nvPr/>
          </p:nvSpPr>
          <p:spPr>
            <a:xfrm>
              <a:off x="6066337" y="3130399"/>
              <a:ext cx="913135" cy="307777"/>
            </a:xfrm>
            <a:prstGeom prst="rect">
              <a:avLst/>
            </a:prstGeom>
            <a:noFill/>
          </p:spPr>
          <p:txBody>
            <a:bodyPr wrap="none" rtlCol="0">
              <a:spAutoFit/>
            </a:bodyPr>
            <a:lstStyle/>
            <a:p>
              <a:r>
                <a:rPr lang="en" altLang="ja-JP" sz="1400" dirty="0" err="1">
                  <a:latin typeface="Verdana" panose="020B0604030504040204" pitchFamily="34" charset="0"/>
                  <a:ea typeface="Verdana" panose="020B0604030504040204" pitchFamily="34" charset="0"/>
                  <a:cs typeface="Verdana" panose="020B0604030504040204" pitchFamily="34" charset="0"/>
                </a:rPr>
                <a:t>rdf:type</a:t>
              </a:r>
              <a:endParaRPr lang="ja-JP" altLang="en-US" sz="1400">
                <a:latin typeface="Verdana" panose="020B0604030504040204" pitchFamily="34" charset="0"/>
                <a:cs typeface="Verdana" panose="020B0604030504040204" pitchFamily="34" charset="0"/>
              </a:endParaRPr>
            </a:p>
          </p:txBody>
        </p:sp>
        <p:sp>
          <p:nvSpPr>
            <p:cNvPr id="77" name="テキスト ボックス 76">
              <a:extLst>
                <a:ext uri="{FF2B5EF4-FFF2-40B4-BE49-F238E27FC236}">
                  <a16:creationId xmlns:a16="http://schemas.microsoft.com/office/drawing/2014/main" id="{830E19CF-7459-8675-0A19-53BA5639D45B}"/>
                </a:ext>
              </a:extLst>
            </p:cNvPr>
            <p:cNvSpPr txBox="1"/>
            <p:nvPr/>
          </p:nvSpPr>
          <p:spPr>
            <a:xfrm>
              <a:off x="5961033" y="2519771"/>
              <a:ext cx="998671" cy="307777"/>
            </a:xfrm>
            <a:prstGeom prst="rect">
              <a:avLst/>
            </a:prstGeom>
            <a:noFill/>
          </p:spPr>
          <p:txBody>
            <a:bodyPr wrap="none" rtlCol="0">
              <a:spAutoFit/>
            </a:bodyPr>
            <a:lstStyle/>
            <a:p>
              <a:r>
                <a:rPr lang="en" altLang="ja-JP" sz="1400" dirty="0" err="1">
                  <a:latin typeface="Verdana" panose="020B0604030504040204" pitchFamily="34" charset="0"/>
                  <a:ea typeface="Verdana" panose="020B0604030504040204" pitchFamily="34" charset="0"/>
                  <a:cs typeface="Verdana" panose="020B0604030504040204" pitchFamily="34" charset="0"/>
                </a:rPr>
                <a:t>rdf:value</a:t>
              </a:r>
              <a:endParaRPr lang="ja-JP" altLang="en-US" sz="1400">
                <a:latin typeface="Verdana" panose="020B0604030504040204" pitchFamily="34" charset="0"/>
                <a:cs typeface="Verdana" panose="020B0604030504040204" pitchFamily="34" charset="0"/>
              </a:endParaRPr>
            </a:p>
          </p:txBody>
        </p:sp>
        <p:sp>
          <p:nvSpPr>
            <p:cNvPr id="95" name="線吹き出し 1 (枠付き) 94">
              <a:extLst>
                <a:ext uri="{FF2B5EF4-FFF2-40B4-BE49-F238E27FC236}">
                  <a16:creationId xmlns:a16="http://schemas.microsoft.com/office/drawing/2014/main" id="{2C038335-EDBA-31D1-1EAC-24D802C88E5A}"/>
                </a:ext>
              </a:extLst>
            </p:cNvPr>
            <p:cNvSpPr/>
            <p:nvPr/>
          </p:nvSpPr>
          <p:spPr>
            <a:xfrm>
              <a:off x="2295176" y="1855636"/>
              <a:ext cx="1694877" cy="319546"/>
            </a:xfrm>
            <a:prstGeom prst="borderCallout1">
              <a:avLst>
                <a:gd name="adj1" fmla="val 95759"/>
                <a:gd name="adj2" fmla="val 43752"/>
                <a:gd name="adj3" fmla="val 204521"/>
                <a:gd name="adj4" fmla="val 3578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400" dirty="0">
                  <a:latin typeface="Verdana" panose="020B0604030504040204" pitchFamily="34" charset="0"/>
                  <a:ea typeface="Verdana" panose="020B0604030504040204" pitchFamily="34" charset="0"/>
                  <a:cs typeface="Verdana" panose="020B0604030504040204" pitchFamily="34" charset="0"/>
                </a:rPr>
                <a:t>culture condition</a:t>
              </a:r>
              <a:endParaRPr lang="ja-JP" altLang="en-US" sz="1400">
                <a:latin typeface="Verdana" panose="020B0604030504040204" pitchFamily="34" charset="0"/>
                <a:cs typeface="Verdana" panose="020B0604030504040204" pitchFamily="34" charset="0"/>
              </a:endParaRPr>
            </a:p>
          </p:txBody>
        </p:sp>
        <p:sp>
          <p:nvSpPr>
            <p:cNvPr id="96" name="線吹き出し 1 (枠付き) 95">
              <a:extLst>
                <a:ext uri="{FF2B5EF4-FFF2-40B4-BE49-F238E27FC236}">
                  <a16:creationId xmlns:a16="http://schemas.microsoft.com/office/drawing/2014/main" id="{C920727F-551E-B16C-767F-D688471D0570}"/>
                </a:ext>
              </a:extLst>
            </p:cNvPr>
            <p:cNvSpPr/>
            <p:nvPr/>
          </p:nvSpPr>
          <p:spPr>
            <a:xfrm>
              <a:off x="3175389" y="1232440"/>
              <a:ext cx="2053767" cy="457112"/>
            </a:xfrm>
            <a:prstGeom prst="borderCallout1">
              <a:avLst>
                <a:gd name="adj1" fmla="val 102322"/>
                <a:gd name="adj2" fmla="val 69697"/>
                <a:gd name="adj3" fmla="val 272856"/>
                <a:gd name="adj4" fmla="val 6321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 altLang="ja-JP" sz="1400" dirty="0">
                  <a:latin typeface="Verdana" panose="020B0604030504040204" pitchFamily="34" charset="0"/>
                  <a:ea typeface="Verdana" panose="020B0604030504040204" pitchFamily="34" charset="0"/>
                  <a:cs typeface="Verdana" panose="020B0604030504040204" pitchFamily="34" charset="0"/>
                </a:rPr>
                <a:t>optimum growth temperature</a:t>
              </a:r>
            </a:p>
          </p:txBody>
        </p:sp>
      </p:grpSp>
      <p:sp>
        <p:nvSpPr>
          <p:cNvPr id="6" name="テキスト ボックス 5">
            <a:extLst>
              <a:ext uri="{FF2B5EF4-FFF2-40B4-BE49-F238E27FC236}">
                <a16:creationId xmlns:a16="http://schemas.microsoft.com/office/drawing/2014/main" id="{FCCA6466-68DB-44F0-7A18-A108A5406641}"/>
              </a:ext>
            </a:extLst>
          </p:cNvPr>
          <p:cNvSpPr txBox="1"/>
          <p:nvPr/>
        </p:nvSpPr>
        <p:spPr>
          <a:xfrm>
            <a:off x="1756089" y="1351078"/>
            <a:ext cx="2308095" cy="369332"/>
          </a:xfrm>
          <a:prstGeom prst="rect">
            <a:avLst/>
          </a:prstGeom>
          <a:noFill/>
        </p:spPr>
        <p:txBody>
          <a:bodyPr wrap="square">
            <a:spAutoFit/>
          </a:bodyPr>
          <a:lstStyle/>
          <a:p>
            <a:r>
              <a:rPr lang="en-US" altLang="ja-JP" dirty="0">
                <a:latin typeface="Meiryo" panose="020B0604030504040204" pitchFamily="34" charset="-128"/>
                <a:ea typeface="Meiryo" panose="020B0604030504040204" pitchFamily="34" charset="-128"/>
              </a:rPr>
              <a:t>Culture condition</a:t>
            </a:r>
            <a:endParaRPr lang="ja-JP" altLang="en-US">
              <a:latin typeface="Meiryo" panose="020B0604030504040204" pitchFamily="34" charset="-128"/>
              <a:ea typeface="Meiryo" panose="020B0604030504040204" pitchFamily="34" charset="-128"/>
            </a:endParaRPr>
          </a:p>
        </p:txBody>
      </p:sp>
      <p:sp>
        <p:nvSpPr>
          <p:cNvPr id="2" name="円/楕円 1">
            <a:extLst>
              <a:ext uri="{FF2B5EF4-FFF2-40B4-BE49-F238E27FC236}">
                <a16:creationId xmlns:a16="http://schemas.microsoft.com/office/drawing/2014/main" id="{A317D738-37C5-F72E-945F-A4555BCB984F}"/>
              </a:ext>
            </a:extLst>
          </p:cNvPr>
          <p:cNvSpPr/>
          <p:nvPr/>
        </p:nvSpPr>
        <p:spPr>
          <a:xfrm>
            <a:off x="5889040" y="3405677"/>
            <a:ext cx="1288081" cy="389160"/>
          </a:xfrm>
          <a:prstGeom prst="ellipse">
            <a:avLst/>
          </a:prstGeom>
          <a:solidFill>
            <a:srgbClr val="B7F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8" dirty="0">
                <a:solidFill>
                  <a:schemeClr val="tx1"/>
                </a:solidFill>
                <a:latin typeface="Verdana" panose="020B0604030504040204" pitchFamily="34" charset="0"/>
                <a:cs typeface="Verdana" panose="020B0604030504040204" pitchFamily="34" charset="0"/>
              </a:rPr>
              <a:t>gm:JCM_M30</a:t>
            </a:r>
            <a:endParaRPr lang="ja-JP" altLang="en-US" sz="1108">
              <a:solidFill>
                <a:schemeClr val="tx1"/>
              </a:solidFill>
              <a:latin typeface="Verdana" panose="020B0604030504040204" pitchFamily="34" charset="0"/>
              <a:cs typeface="Verdana" panose="020B0604030504040204" pitchFamily="34" charset="0"/>
            </a:endParaRPr>
          </a:p>
        </p:txBody>
      </p:sp>
      <p:cxnSp>
        <p:nvCxnSpPr>
          <p:cNvPr id="5" name="直線矢印コネクタ 4">
            <a:extLst>
              <a:ext uri="{FF2B5EF4-FFF2-40B4-BE49-F238E27FC236}">
                <a16:creationId xmlns:a16="http://schemas.microsoft.com/office/drawing/2014/main" id="{99985602-6533-C818-2C6E-93A511CFF9F3}"/>
              </a:ext>
            </a:extLst>
          </p:cNvPr>
          <p:cNvCxnSpPr>
            <a:cxnSpLocks/>
            <a:stCxn id="33" idx="6"/>
            <a:endCxn id="2" idx="2"/>
          </p:cNvCxnSpPr>
          <p:nvPr/>
        </p:nvCxnSpPr>
        <p:spPr>
          <a:xfrm>
            <a:off x="5337037" y="3017635"/>
            <a:ext cx="552002" cy="582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1F753A2-0AFE-8952-F85F-BC7866B87FA7}"/>
              </a:ext>
            </a:extLst>
          </p:cNvPr>
          <p:cNvSpPr txBox="1"/>
          <p:nvPr/>
        </p:nvSpPr>
        <p:spPr>
          <a:xfrm>
            <a:off x="4112897" y="3239212"/>
            <a:ext cx="1909602" cy="307777"/>
          </a:xfrm>
          <a:prstGeom prst="rect">
            <a:avLst/>
          </a:prstGeom>
          <a:noFill/>
        </p:spPr>
        <p:txBody>
          <a:bodyPr wrap="square">
            <a:spAutoFit/>
          </a:bodyPr>
          <a:lstStyle/>
          <a:p>
            <a:r>
              <a:rPr lang="en" altLang="ja-JP" sz="1200" dirty="0">
                <a:latin typeface="Verdana" panose="020B0604030504040204" pitchFamily="34" charset="0"/>
                <a:ea typeface="Verdana" panose="020B0604030504040204" pitchFamily="34" charset="0"/>
                <a:cs typeface="Verdana" panose="020B0604030504040204" pitchFamily="34" charset="0"/>
              </a:rPr>
              <a:t>mccv:</a:t>
            </a:r>
            <a:r>
              <a:rPr lang="en" altLang="ja-JP" sz="1400" dirty="0">
                <a:latin typeface="Verdana" panose="020B0604030504040204" pitchFamily="34" charset="0"/>
                <a:ea typeface="Verdana" panose="020B0604030504040204" pitchFamily="34" charset="0"/>
                <a:cs typeface="Verdana" panose="020B0604030504040204" pitchFamily="34" charset="0"/>
              </a:rPr>
              <a:t>MCCV</a:t>
            </a:r>
            <a:r>
              <a:rPr lang="en" altLang="ja-JP" sz="1200" dirty="0">
                <a:latin typeface="Verdana" panose="020B0604030504040204" pitchFamily="34" charset="0"/>
                <a:ea typeface="Verdana" panose="020B0604030504040204" pitchFamily="34" charset="0"/>
                <a:cs typeface="Verdana" panose="020B0604030504040204" pitchFamily="34" charset="0"/>
              </a:rPr>
              <a:t>_000018</a:t>
            </a:r>
            <a:endParaRPr lang="ja-JP" altLang="en-US" sz="1200">
              <a:latin typeface="Verdana" panose="020B0604030504040204" pitchFamily="34" charset="0"/>
              <a:cs typeface="Verdana" panose="020B0604030504040204" pitchFamily="34" charset="0"/>
            </a:endParaRPr>
          </a:p>
        </p:txBody>
      </p:sp>
      <p:sp>
        <p:nvSpPr>
          <p:cNvPr id="14" name="線吹き出し 1 (枠付き) 13">
            <a:extLst>
              <a:ext uri="{FF2B5EF4-FFF2-40B4-BE49-F238E27FC236}">
                <a16:creationId xmlns:a16="http://schemas.microsoft.com/office/drawing/2014/main" id="{59305180-E20F-F8C2-F3E4-19DC0F254F4A}"/>
              </a:ext>
            </a:extLst>
          </p:cNvPr>
          <p:cNvSpPr/>
          <p:nvPr/>
        </p:nvSpPr>
        <p:spPr>
          <a:xfrm>
            <a:off x="3972047" y="3723855"/>
            <a:ext cx="1640925" cy="241653"/>
          </a:xfrm>
          <a:prstGeom prst="borderCallout1">
            <a:avLst>
              <a:gd name="adj1" fmla="val 5598"/>
              <a:gd name="adj2" fmla="val 29012"/>
              <a:gd name="adj3" fmla="val -104201"/>
              <a:gd name="adj4" fmla="val 4919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 altLang="ja-JP" sz="1400" dirty="0">
                <a:latin typeface="Verdana" panose="020B0604030504040204" pitchFamily="34" charset="0"/>
                <a:ea typeface="Verdana" panose="020B0604030504040204" pitchFamily="34" charset="0"/>
                <a:cs typeface="Verdana" panose="020B0604030504040204" pitchFamily="34" charset="0"/>
              </a:rPr>
              <a:t>growth medium</a:t>
            </a:r>
          </a:p>
        </p:txBody>
      </p:sp>
      <p:sp>
        <p:nvSpPr>
          <p:cNvPr id="9" name="テキスト ボックス 8">
            <a:extLst>
              <a:ext uri="{FF2B5EF4-FFF2-40B4-BE49-F238E27FC236}">
                <a16:creationId xmlns:a16="http://schemas.microsoft.com/office/drawing/2014/main" id="{FD20EC29-A3FC-D381-54A6-5F4CD95346DA}"/>
              </a:ext>
            </a:extLst>
          </p:cNvPr>
          <p:cNvSpPr txBox="1"/>
          <p:nvPr/>
        </p:nvSpPr>
        <p:spPr>
          <a:xfrm>
            <a:off x="134877" y="25143"/>
            <a:ext cx="3200064" cy="3077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gn="ctr" defTabSz="342900">
              <a:defRPr/>
            </a:pPr>
            <a:r>
              <a:rPr lang="en-US" altLang="ja-JP" sz="1400" dirty="0">
                <a:solidFill>
                  <a:schemeClr val="bg1"/>
                </a:solidFill>
                <a:latin typeface="Verdana" panose="020B0604030504040204" pitchFamily="34" charset="0"/>
                <a:ea typeface="Verdana" panose="020B0604030504040204" pitchFamily="34" charset="0"/>
                <a:cs typeface="Verdana" panose="020B0604030504040204" pitchFamily="34" charset="0"/>
              </a:rPr>
              <a:t>Bioresource Graph Development</a:t>
            </a:r>
          </a:p>
        </p:txBody>
      </p:sp>
    </p:spTree>
    <p:extLst>
      <p:ext uri="{BB962C8B-B14F-4D97-AF65-F5344CB8AC3E}">
        <p14:creationId xmlns:p14="http://schemas.microsoft.com/office/powerpoint/2010/main" val="3098065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1D16966-7D9E-AB64-D6B2-1AAECD4B2768}"/>
              </a:ext>
            </a:extLst>
          </p:cNvPr>
          <p:cNvSpPr>
            <a:spLocks noGrp="1"/>
          </p:cNvSpPr>
          <p:nvPr>
            <p:ph type="title"/>
          </p:nvPr>
        </p:nvSpPr>
        <p:spPr/>
        <p:txBody>
          <a:bodyPr/>
          <a:lstStyle/>
          <a:p>
            <a:r>
              <a:rPr lang="en-US" altLang="ja-JP" dirty="0"/>
              <a:t>Data integration</a:t>
            </a:r>
            <a:endParaRPr lang="ja-JP" altLang="en-US"/>
          </a:p>
        </p:txBody>
      </p:sp>
      <p:sp>
        <p:nvSpPr>
          <p:cNvPr id="7" name="テキスト プレースホルダー 6">
            <a:extLst>
              <a:ext uri="{FF2B5EF4-FFF2-40B4-BE49-F238E27FC236}">
                <a16:creationId xmlns:a16="http://schemas.microsoft.com/office/drawing/2014/main" id="{7103567E-9FCD-7ECD-59EA-60476FF819F6}"/>
              </a:ext>
            </a:extLst>
          </p:cNvPr>
          <p:cNvSpPr>
            <a:spLocks noGrp="1"/>
          </p:cNvSpPr>
          <p:nvPr>
            <p:ph type="body" idx="1"/>
          </p:nvPr>
        </p:nvSpPr>
        <p:spPr/>
        <p:txBody>
          <a:bodyPr/>
          <a:lstStyle/>
          <a:p>
            <a:endParaRPr lang="ja-JP" altLang="en-US"/>
          </a:p>
        </p:txBody>
      </p:sp>
      <p:sp>
        <p:nvSpPr>
          <p:cNvPr id="2" name="スライド番号プレースホルダー 1">
            <a:extLst>
              <a:ext uri="{FF2B5EF4-FFF2-40B4-BE49-F238E27FC236}">
                <a16:creationId xmlns:a16="http://schemas.microsoft.com/office/drawing/2014/main" id="{A262A2AE-92F8-D12E-2D83-A861193A76D6}"/>
              </a:ext>
            </a:extLst>
          </p:cNvPr>
          <p:cNvSpPr>
            <a:spLocks noGrp="1"/>
          </p:cNvSpPr>
          <p:nvPr>
            <p:ph type="sldNum" sz="quarter" idx="12"/>
          </p:nvPr>
        </p:nvSpPr>
        <p:spPr/>
        <p:txBody>
          <a:bodyPr/>
          <a:lstStyle/>
          <a:p>
            <a:fld id="{A2F5039A-55DE-074D-90E6-D9E9D9F1CB06}" type="slidenum">
              <a:rPr kumimoji="1" lang="ja-JP" altLang="en-US" smtClean="0"/>
              <a:t>11</a:t>
            </a:fld>
            <a:endParaRPr kumimoji="1" lang="ja-JP" altLang="en-US"/>
          </a:p>
        </p:txBody>
      </p:sp>
    </p:spTree>
    <p:extLst>
      <p:ext uri="{BB962C8B-B14F-4D97-AF65-F5344CB8AC3E}">
        <p14:creationId xmlns:p14="http://schemas.microsoft.com/office/powerpoint/2010/main" val="3576264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6208E47-CE3C-1100-BBDD-F153ED1EB869}"/>
              </a:ext>
            </a:extLst>
          </p:cNvPr>
          <p:cNvSpPr>
            <a:spLocks noGrp="1"/>
          </p:cNvSpPr>
          <p:nvPr>
            <p:ph type="sldNum" sz="quarter" idx="4"/>
          </p:nvPr>
        </p:nvSpPr>
        <p:spPr>
          <a:xfrm>
            <a:off x="10075190" y="6540673"/>
            <a:ext cx="2057400" cy="273844"/>
          </a:xfrm>
          <a:prstGeom prst="rect">
            <a:avLst/>
          </a:prstGeom>
        </p:spPr>
        <p:txBody>
          <a:bodyPr vert="horz" lIns="68580" tIns="34290" rIns="68580" bIns="34290" rtlCol="0" anchor="ctr"/>
          <a:lstStyle>
            <a:defPPr>
              <a:defRPr lang="ja-JP"/>
            </a:defPPr>
            <a:lvl1pPr marL="0" algn="r" defTabSz="685800" rtl="0" eaLnBrk="1" latinLnBrk="0" hangingPunct="1">
              <a:defRPr kumimoji="1" sz="900" kern="1200">
                <a:solidFill>
                  <a:schemeClr val="tx1">
                    <a:lumMod val="85000"/>
                    <a:lumOff val="15000"/>
                  </a:schemeClr>
                </a:solidFill>
                <a:latin typeface="Verdana" panose="020B0604030504040204" pitchFamily="34" charset="0"/>
                <a:ea typeface="+mn-ea"/>
                <a:cs typeface="Verdana" panose="020B0604030504040204" pitchFamily="34" charset="0"/>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a:lstStyle>
          <a:p>
            <a:fld id="{D01ED668-4C65-3B48-8D12-E84E81F9D873}" type="slidenum">
              <a:rPr lang="ja-JP" altLang="en-US" smtClean="0"/>
              <a:pPr/>
              <a:t>12</a:t>
            </a:fld>
            <a:endParaRPr lang="ja-JP" altLang="en-US"/>
          </a:p>
        </p:txBody>
      </p:sp>
      <p:grpSp>
        <p:nvGrpSpPr>
          <p:cNvPr id="245" name="グループ化 244">
            <a:extLst>
              <a:ext uri="{FF2B5EF4-FFF2-40B4-BE49-F238E27FC236}">
                <a16:creationId xmlns:a16="http://schemas.microsoft.com/office/drawing/2014/main" id="{094AA94D-36A4-DA22-592A-CBCEF9381C34}"/>
              </a:ext>
            </a:extLst>
          </p:cNvPr>
          <p:cNvGrpSpPr/>
          <p:nvPr/>
        </p:nvGrpSpPr>
        <p:grpSpPr>
          <a:xfrm>
            <a:off x="1742969" y="1128152"/>
            <a:ext cx="8776485" cy="4483589"/>
            <a:chOff x="32922" y="165541"/>
            <a:chExt cx="11701979" cy="5978119"/>
          </a:xfrm>
        </p:grpSpPr>
        <p:grpSp>
          <p:nvGrpSpPr>
            <p:cNvPr id="122" name="グループ化 121">
              <a:extLst>
                <a:ext uri="{FF2B5EF4-FFF2-40B4-BE49-F238E27FC236}">
                  <a16:creationId xmlns:a16="http://schemas.microsoft.com/office/drawing/2014/main" id="{D9D52174-4C39-BB38-6042-07C60B6ED13C}"/>
                </a:ext>
              </a:extLst>
            </p:cNvPr>
            <p:cNvGrpSpPr/>
            <p:nvPr/>
          </p:nvGrpSpPr>
          <p:grpSpPr>
            <a:xfrm>
              <a:off x="32922" y="165541"/>
              <a:ext cx="11701979" cy="5325582"/>
              <a:chOff x="-1367580" y="5999709"/>
              <a:chExt cx="11701979" cy="5325582"/>
            </a:xfrm>
          </p:grpSpPr>
          <p:sp>
            <p:nvSpPr>
              <p:cNvPr id="125" name="正方形/長方形 124">
                <a:extLst>
                  <a:ext uri="{FF2B5EF4-FFF2-40B4-BE49-F238E27FC236}">
                    <a16:creationId xmlns:a16="http://schemas.microsoft.com/office/drawing/2014/main" id="{B8FEA53B-40CC-A4EB-B901-97FE0909E17C}"/>
                  </a:ext>
                </a:extLst>
              </p:cNvPr>
              <p:cNvSpPr/>
              <p:nvPr/>
            </p:nvSpPr>
            <p:spPr>
              <a:xfrm>
                <a:off x="3764403" y="6002876"/>
                <a:ext cx="6520106" cy="5322415"/>
              </a:xfrm>
              <a:prstGeom prst="rect">
                <a:avLst/>
              </a:prstGeom>
              <a:solidFill>
                <a:srgbClr val="F8FCFD"/>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latin typeface="Verdana" panose="020B0604030504040204" pitchFamily="34" charset="0"/>
                  <a:cs typeface="Verdana" panose="020B0604030504040204" pitchFamily="34" charset="0"/>
                </a:endParaRPr>
              </a:p>
            </p:txBody>
          </p:sp>
          <p:cxnSp>
            <p:nvCxnSpPr>
              <p:cNvPr id="123" name="直線矢印コネクタ 122">
                <a:extLst>
                  <a:ext uri="{FF2B5EF4-FFF2-40B4-BE49-F238E27FC236}">
                    <a16:creationId xmlns:a16="http://schemas.microsoft.com/office/drawing/2014/main" id="{CF0C9AA7-A94A-7DF0-8DF7-331F7D8397C5}"/>
                  </a:ext>
                </a:extLst>
              </p:cNvPr>
              <p:cNvCxnSpPr>
                <a:cxnSpLocks/>
                <a:stCxn id="170" idx="3"/>
                <a:endCxn id="171" idx="2"/>
              </p:cNvCxnSpPr>
              <p:nvPr/>
            </p:nvCxnSpPr>
            <p:spPr>
              <a:xfrm flipV="1">
                <a:off x="7903570" y="8338079"/>
                <a:ext cx="437976" cy="427839"/>
              </a:xfrm>
              <a:prstGeom prst="straightConnector1">
                <a:avLst/>
              </a:prstGeom>
              <a:ln w="127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4" name="フローチャート: 磁気ディスク 123">
                <a:extLst>
                  <a:ext uri="{FF2B5EF4-FFF2-40B4-BE49-F238E27FC236}">
                    <a16:creationId xmlns:a16="http://schemas.microsoft.com/office/drawing/2014/main" id="{4A5C18DA-721E-5A03-0559-2442621CFE9A}"/>
                  </a:ext>
                </a:extLst>
              </p:cNvPr>
              <p:cNvSpPr/>
              <p:nvPr/>
            </p:nvSpPr>
            <p:spPr>
              <a:xfrm>
                <a:off x="2121547" y="8674922"/>
                <a:ext cx="1894337" cy="1967027"/>
              </a:xfrm>
              <a:prstGeom prst="flowChartMagneticDis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sp>
            <p:nvSpPr>
              <p:cNvPr id="126" name="正方形/長方形 125">
                <a:extLst>
                  <a:ext uri="{FF2B5EF4-FFF2-40B4-BE49-F238E27FC236}">
                    <a16:creationId xmlns:a16="http://schemas.microsoft.com/office/drawing/2014/main" id="{9DC93B08-B62D-4219-0C73-189E3BBDC69E}"/>
                  </a:ext>
                </a:extLst>
              </p:cNvPr>
              <p:cNvSpPr/>
              <p:nvPr/>
            </p:nvSpPr>
            <p:spPr>
              <a:xfrm>
                <a:off x="-1336663" y="7291256"/>
                <a:ext cx="4920796" cy="1155424"/>
              </a:xfrm>
              <a:prstGeom prst="rect">
                <a:avLst/>
              </a:prstGeom>
              <a:solidFill>
                <a:schemeClr val="accent2">
                  <a:lumMod val="60000"/>
                  <a:lumOff val="40000"/>
                  <a:alpha val="18824"/>
                </a:schemeClr>
              </a:solid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sp>
            <p:nvSpPr>
              <p:cNvPr id="127" name="正方形/長方形 126">
                <a:extLst>
                  <a:ext uri="{FF2B5EF4-FFF2-40B4-BE49-F238E27FC236}">
                    <a16:creationId xmlns:a16="http://schemas.microsoft.com/office/drawing/2014/main" id="{DDBC7053-C5F0-7345-B264-E43ED6DEE63C}"/>
                  </a:ext>
                </a:extLst>
              </p:cNvPr>
              <p:cNvSpPr/>
              <p:nvPr/>
            </p:nvSpPr>
            <p:spPr>
              <a:xfrm>
                <a:off x="231136" y="5999709"/>
                <a:ext cx="3420847" cy="1792128"/>
              </a:xfrm>
              <a:prstGeom prst="rect">
                <a:avLst/>
              </a:prstGeom>
              <a:solidFill>
                <a:srgbClr val="FFF2CC">
                  <a:alpha val="23137"/>
                </a:srgbClr>
              </a:solid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sp>
            <p:nvSpPr>
              <p:cNvPr id="128" name="正方形/長方形 127">
                <a:extLst>
                  <a:ext uri="{FF2B5EF4-FFF2-40B4-BE49-F238E27FC236}">
                    <a16:creationId xmlns:a16="http://schemas.microsoft.com/office/drawing/2014/main" id="{85CACF54-5269-E7F6-DE0F-31CAA4106004}"/>
                  </a:ext>
                </a:extLst>
              </p:cNvPr>
              <p:cNvSpPr/>
              <p:nvPr/>
            </p:nvSpPr>
            <p:spPr>
              <a:xfrm>
                <a:off x="1067774" y="8550480"/>
                <a:ext cx="3981514" cy="2515554"/>
              </a:xfrm>
              <a:prstGeom prst="rect">
                <a:avLst/>
              </a:prstGeom>
              <a:solidFill>
                <a:schemeClr val="accent1">
                  <a:lumMod val="75000"/>
                  <a:alpha val="21176"/>
                </a:schemeClr>
              </a:solid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sp>
            <p:nvSpPr>
              <p:cNvPr id="129" name="テキスト ボックス 128">
                <a:extLst>
                  <a:ext uri="{FF2B5EF4-FFF2-40B4-BE49-F238E27FC236}">
                    <a16:creationId xmlns:a16="http://schemas.microsoft.com/office/drawing/2014/main" id="{E431B028-EC2D-AFD0-3527-98E303966658}"/>
                  </a:ext>
                </a:extLst>
              </p:cNvPr>
              <p:cNvSpPr txBox="1"/>
              <p:nvPr/>
            </p:nvSpPr>
            <p:spPr>
              <a:xfrm>
                <a:off x="3837672" y="10864547"/>
                <a:ext cx="246308" cy="246221"/>
              </a:xfrm>
              <a:prstGeom prst="rect">
                <a:avLst/>
              </a:prstGeom>
              <a:noFill/>
              <a:ln>
                <a:noFill/>
              </a:ln>
            </p:spPr>
            <p:txBody>
              <a:bodyPr wrap="none" rtlCol="0">
                <a:spAutoFit/>
              </a:bodyPr>
              <a:lstStyle/>
              <a:p>
                <a:endParaRPr lang="en" altLang="ja-JP" sz="600" dirty="0">
                  <a:latin typeface="Verdana" panose="020B0604030504040204" pitchFamily="34" charset="0"/>
                  <a:ea typeface="Verdana" panose="020B0604030504040204" pitchFamily="34" charset="0"/>
                  <a:cs typeface="Verdana" panose="020B0604030504040204" pitchFamily="34" charset="0"/>
                </a:endParaRPr>
              </a:p>
            </p:txBody>
          </p:sp>
          <p:sp>
            <p:nvSpPr>
              <p:cNvPr id="130" name="テキスト ボックス 129">
                <a:extLst>
                  <a:ext uri="{FF2B5EF4-FFF2-40B4-BE49-F238E27FC236}">
                    <a16:creationId xmlns:a16="http://schemas.microsoft.com/office/drawing/2014/main" id="{FB790BE0-6786-1D2A-89BF-11F2AA4176A2}"/>
                  </a:ext>
                </a:extLst>
              </p:cNvPr>
              <p:cNvSpPr txBox="1"/>
              <p:nvPr/>
            </p:nvSpPr>
            <p:spPr>
              <a:xfrm>
                <a:off x="5498062" y="6544780"/>
                <a:ext cx="1426032" cy="307776"/>
              </a:xfrm>
              <a:prstGeom prst="rect">
                <a:avLst/>
              </a:prstGeom>
              <a:solidFill>
                <a:srgbClr val="F8FCFD"/>
              </a:solidFill>
            </p:spPr>
            <p:txBody>
              <a:bodyPr wrap="none" rtlCol="0">
                <a:spAutoFit/>
              </a:bodyPr>
              <a:lstStyle/>
              <a:p>
                <a:r>
                  <a:rPr lang="en-US" altLang="ja-JP" sz="900" dirty="0">
                    <a:latin typeface="Verdana" panose="020B0604030504040204" pitchFamily="34" charset="0"/>
                    <a:ea typeface="Verdana" panose="020B0604030504040204" pitchFamily="34" charset="0"/>
                    <a:cs typeface="Verdana" panose="020B0604030504040204" pitchFamily="34" charset="0"/>
                    <a:hlinkClick r:id="rId3"/>
                  </a:rPr>
                  <a:t>DOID:0050687</a:t>
                </a:r>
                <a:endParaRPr lang="ja-JP" altLang="en-US" sz="900">
                  <a:latin typeface="Verdana" panose="020B0604030504040204" pitchFamily="34" charset="0"/>
                  <a:cs typeface="Verdana" panose="020B0604030504040204" pitchFamily="34" charset="0"/>
                </a:endParaRPr>
              </a:p>
            </p:txBody>
          </p:sp>
          <p:sp>
            <p:nvSpPr>
              <p:cNvPr id="131" name="テキスト ボックス 130">
                <a:extLst>
                  <a:ext uri="{FF2B5EF4-FFF2-40B4-BE49-F238E27FC236}">
                    <a16:creationId xmlns:a16="http://schemas.microsoft.com/office/drawing/2014/main" id="{A9B1909F-8990-984F-6900-CD07EF9F45E3}"/>
                  </a:ext>
                </a:extLst>
              </p:cNvPr>
              <p:cNvSpPr txBox="1"/>
              <p:nvPr/>
            </p:nvSpPr>
            <p:spPr>
              <a:xfrm>
                <a:off x="4591495" y="9881883"/>
                <a:ext cx="1374735" cy="307776"/>
              </a:xfrm>
              <a:prstGeom prst="rect">
                <a:avLst/>
              </a:prstGeom>
              <a:solidFill>
                <a:srgbClr val="F8FCFD"/>
              </a:solidFill>
            </p:spPr>
            <p:txBody>
              <a:bodyPr wrap="none" rtlCol="0">
                <a:spAutoFit/>
              </a:bodyPr>
              <a:lstStyle/>
              <a:p>
                <a:r>
                  <a:rPr lang="en-US" altLang="ja-JP" sz="900" dirty="0">
                    <a:latin typeface="Verdana" panose="020B0604030504040204" pitchFamily="34" charset="0"/>
                    <a:ea typeface="Verdana" panose="020B0604030504040204" pitchFamily="34" charset="0"/>
                    <a:cs typeface="Verdana" panose="020B0604030504040204" pitchFamily="34" charset="0"/>
                    <a:hlinkClick r:id="rId4"/>
                  </a:rPr>
                  <a:t>ORDO:411533</a:t>
                </a:r>
                <a:endParaRPr lang="ja-JP" altLang="en-US" sz="900">
                  <a:latin typeface="Verdana" panose="020B0604030504040204" pitchFamily="34" charset="0"/>
                  <a:cs typeface="Verdana" panose="020B0604030504040204" pitchFamily="34" charset="0"/>
                </a:endParaRPr>
              </a:p>
            </p:txBody>
          </p:sp>
          <p:sp>
            <p:nvSpPr>
              <p:cNvPr id="132" name="正方形/長方形 131">
                <a:extLst>
                  <a:ext uri="{FF2B5EF4-FFF2-40B4-BE49-F238E27FC236}">
                    <a16:creationId xmlns:a16="http://schemas.microsoft.com/office/drawing/2014/main" id="{2F428E74-C287-4221-13DE-E169D0DE122F}"/>
                  </a:ext>
                </a:extLst>
              </p:cNvPr>
              <p:cNvSpPr/>
              <p:nvPr/>
            </p:nvSpPr>
            <p:spPr>
              <a:xfrm>
                <a:off x="-633845" y="7880252"/>
                <a:ext cx="3066407" cy="2300032"/>
              </a:xfrm>
              <a:prstGeom prst="rect">
                <a:avLst/>
              </a:prstGeom>
              <a:solidFill>
                <a:schemeClr val="accent6">
                  <a:lumMod val="75000"/>
                  <a:alpha val="18824"/>
                </a:schemeClr>
              </a:solid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sp>
            <p:nvSpPr>
              <p:cNvPr id="133" name="フローチャート: 磁気ディスク 132">
                <a:extLst>
                  <a:ext uri="{FF2B5EF4-FFF2-40B4-BE49-F238E27FC236}">
                    <a16:creationId xmlns:a16="http://schemas.microsoft.com/office/drawing/2014/main" id="{CC0F7909-9041-9C95-71FB-F67A7345202B}"/>
                  </a:ext>
                </a:extLst>
              </p:cNvPr>
              <p:cNvSpPr/>
              <p:nvPr/>
            </p:nvSpPr>
            <p:spPr>
              <a:xfrm>
                <a:off x="121524" y="7917223"/>
                <a:ext cx="1750149" cy="1809193"/>
              </a:xfrm>
              <a:prstGeom prst="flowChartMagneticDisk">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sp>
            <p:nvSpPr>
              <p:cNvPr id="134" name="正方形/長方形 133">
                <a:extLst>
                  <a:ext uri="{FF2B5EF4-FFF2-40B4-BE49-F238E27FC236}">
                    <a16:creationId xmlns:a16="http://schemas.microsoft.com/office/drawing/2014/main" id="{6EC370E4-03DC-DA48-737F-6BD2D5F1CEAF}"/>
                  </a:ext>
                </a:extLst>
              </p:cNvPr>
              <p:cNvSpPr/>
              <p:nvPr/>
            </p:nvSpPr>
            <p:spPr>
              <a:xfrm>
                <a:off x="5775001" y="6107837"/>
                <a:ext cx="868505" cy="489802"/>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dirty="0">
                    <a:latin typeface="Verdana" panose="020B0604030504040204" pitchFamily="34" charset="0"/>
                    <a:ea typeface="Verdana" panose="020B0604030504040204" pitchFamily="34" charset="0"/>
                    <a:cs typeface="Verdana" panose="020B0604030504040204" pitchFamily="34" charset="0"/>
                  </a:rPr>
                  <a:t>Upper DOID</a:t>
                </a:r>
                <a:endParaRPr lang="ja-JP" altLang="en-US" sz="1050">
                  <a:latin typeface="Verdana" panose="020B0604030504040204" pitchFamily="34" charset="0"/>
                  <a:cs typeface="Verdana" panose="020B0604030504040204" pitchFamily="34" charset="0"/>
                </a:endParaRPr>
              </a:p>
            </p:txBody>
          </p:sp>
          <p:sp>
            <p:nvSpPr>
              <p:cNvPr id="135" name="正方形/長方形 134">
                <a:extLst>
                  <a:ext uri="{FF2B5EF4-FFF2-40B4-BE49-F238E27FC236}">
                    <a16:creationId xmlns:a16="http://schemas.microsoft.com/office/drawing/2014/main" id="{C3AC9DC8-DA18-48C0-1A8F-989D1640E750}"/>
                  </a:ext>
                </a:extLst>
              </p:cNvPr>
              <p:cNvSpPr/>
              <p:nvPr/>
            </p:nvSpPr>
            <p:spPr>
              <a:xfrm>
                <a:off x="3983676" y="7028523"/>
                <a:ext cx="984367" cy="353271"/>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dirty="0">
                    <a:latin typeface="Verdana" panose="020B0604030504040204" pitchFamily="34" charset="0"/>
                    <a:ea typeface="Verdana" panose="020B0604030504040204" pitchFamily="34" charset="0"/>
                    <a:cs typeface="Verdana" panose="020B0604030504040204" pitchFamily="34" charset="0"/>
                  </a:rPr>
                  <a:t>DOID</a:t>
                </a:r>
              </a:p>
            </p:txBody>
          </p:sp>
          <p:cxnSp>
            <p:nvCxnSpPr>
              <p:cNvPr id="136" name="直線矢印コネクタ 135">
                <a:extLst>
                  <a:ext uri="{FF2B5EF4-FFF2-40B4-BE49-F238E27FC236}">
                    <a16:creationId xmlns:a16="http://schemas.microsoft.com/office/drawing/2014/main" id="{C10F0D5D-6208-5F16-9C5D-FA89C8F8DDBF}"/>
                  </a:ext>
                </a:extLst>
              </p:cNvPr>
              <p:cNvCxnSpPr>
                <a:cxnSpLocks/>
                <a:stCxn id="135" idx="0"/>
                <a:endCxn id="134" idx="1"/>
              </p:cNvCxnSpPr>
              <p:nvPr/>
            </p:nvCxnSpPr>
            <p:spPr>
              <a:xfrm flipV="1">
                <a:off x="4475860" y="6352738"/>
                <a:ext cx="1299141" cy="675785"/>
              </a:xfrm>
              <a:prstGeom prst="straightConnector1">
                <a:avLst/>
              </a:prstGeom>
              <a:ln w="127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B3209126-C0A8-A57E-5195-6DF4B36C538E}"/>
                  </a:ext>
                </a:extLst>
              </p:cNvPr>
              <p:cNvSpPr/>
              <p:nvPr/>
            </p:nvSpPr>
            <p:spPr>
              <a:xfrm>
                <a:off x="5158803" y="9559602"/>
                <a:ext cx="885323" cy="382878"/>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dirty="0">
                    <a:latin typeface="Verdana" panose="020B0604030504040204" pitchFamily="34" charset="0"/>
                    <a:ea typeface="Verdana" panose="020B0604030504040204" pitchFamily="34" charset="0"/>
                    <a:cs typeface="Verdana" panose="020B0604030504040204" pitchFamily="34" charset="0"/>
                  </a:rPr>
                  <a:t>ORDO</a:t>
                </a:r>
              </a:p>
            </p:txBody>
          </p:sp>
          <p:sp>
            <p:nvSpPr>
              <p:cNvPr id="138" name="正方形/長方形 137">
                <a:extLst>
                  <a:ext uri="{FF2B5EF4-FFF2-40B4-BE49-F238E27FC236}">
                    <a16:creationId xmlns:a16="http://schemas.microsoft.com/office/drawing/2014/main" id="{E192EA58-55B3-3788-0535-592472391E98}"/>
                  </a:ext>
                </a:extLst>
              </p:cNvPr>
              <p:cNvSpPr/>
              <p:nvPr/>
            </p:nvSpPr>
            <p:spPr>
              <a:xfrm>
                <a:off x="3952444" y="10222259"/>
                <a:ext cx="1007778" cy="335662"/>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dirty="0" err="1">
                    <a:latin typeface="Verdana" panose="020B0604030504040204" pitchFamily="34" charset="0"/>
                    <a:ea typeface="Verdana" panose="020B0604030504040204" pitchFamily="34" charset="0"/>
                    <a:cs typeface="Verdana" panose="020B0604030504040204" pitchFamily="34" charset="0"/>
                  </a:rPr>
                  <a:t>MeSH</a:t>
                </a:r>
                <a:endParaRPr lang="en-US" altLang="ja-JP" sz="1050" dirty="0">
                  <a:latin typeface="Verdana" panose="020B0604030504040204" pitchFamily="34" charset="0"/>
                  <a:ea typeface="Verdana" panose="020B0604030504040204" pitchFamily="34" charset="0"/>
                  <a:cs typeface="Verdana" panose="020B0604030504040204" pitchFamily="34" charset="0"/>
                </a:endParaRPr>
              </a:p>
            </p:txBody>
          </p:sp>
          <p:sp>
            <p:nvSpPr>
              <p:cNvPr id="139" name="正方形/長方形 138">
                <a:extLst>
                  <a:ext uri="{FF2B5EF4-FFF2-40B4-BE49-F238E27FC236}">
                    <a16:creationId xmlns:a16="http://schemas.microsoft.com/office/drawing/2014/main" id="{65F74412-47F3-764A-A14D-05F710643EF8}"/>
                  </a:ext>
                </a:extLst>
              </p:cNvPr>
              <p:cNvSpPr/>
              <p:nvPr/>
            </p:nvSpPr>
            <p:spPr>
              <a:xfrm>
                <a:off x="7375967" y="9288133"/>
                <a:ext cx="1291646" cy="414048"/>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900" dirty="0">
                    <a:latin typeface="Verdana" panose="020B0604030504040204" pitchFamily="34" charset="0"/>
                    <a:ea typeface="Verdana" panose="020B0604030504040204" pitchFamily="34" charset="0"/>
                    <a:cs typeface="Verdana" panose="020B0604030504040204" pitchFamily="34" charset="0"/>
                  </a:rPr>
                  <a:t>Upper ORDO</a:t>
                </a:r>
              </a:p>
            </p:txBody>
          </p:sp>
          <p:cxnSp>
            <p:nvCxnSpPr>
              <p:cNvPr id="140" name="直線矢印コネクタ 139">
                <a:extLst>
                  <a:ext uri="{FF2B5EF4-FFF2-40B4-BE49-F238E27FC236}">
                    <a16:creationId xmlns:a16="http://schemas.microsoft.com/office/drawing/2014/main" id="{ECDB3201-5827-DEAF-BAF2-AB646864A723}"/>
                  </a:ext>
                </a:extLst>
              </p:cNvPr>
              <p:cNvCxnSpPr>
                <a:cxnSpLocks/>
                <a:stCxn id="137" idx="3"/>
                <a:endCxn id="139" idx="1"/>
              </p:cNvCxnSpPr>
              <p:nvPr/>
            </p:nvCxnSpPr>
            <p:spPr>
              <a:xfrm flipV="1">
                <a:off x="6044126" y="9495157"/>
                <a:ext cx="1331841" cy="255884"/>
              </a:xfrm>
              <a:prstGeom prst="straightConnector1">
                <a:avLst/>
              </a:prstGeom>
              <a:ln w="127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BCD538DE-EC62-A693-34BD-F3992930F754}"/>
                  </a:ext>
                </a:extLst>
              </p:cNvPr>
              <p:cNvCxnSpPr>
                <a:cxnSpLocks/>
                <a:stCxn id="138" idx="3"/>
                <a:endCxn id="156" idx="1"/>
              </p:cNvCxnSpPr>
              <p:nvPr/>
            </p:nvCxnSpPr>
            <p:spPr>
              <a:xfrm>
                <a:off x="4960222" y="10390090"/>
                <a:ext cx="259104" cy="134464"/>
              </a:xfrm>
              <a:prstGeom prst="line">
                <a:avLst/>
              </a:prstGeom>
              <a:ln w="38100" cmpd="dbl">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2" name="角丸四角形 141">
                <a:extLst>
                  <a:ext uri="{FF2B5EF4-FFF2-40B4-BE49-F238E27FC236}">
                    <a16:creationId xmlns:a16="http://schemas.microsoft.com/office/drawing/2014/main" id="{4B5BCBDC-DB48-0F3C-2D82-18AF5BE77DC1}"/>
                  </a:ext>
                </a:extLst>
              </p:cNvPr>
              <p:cNvSpPr/>
              <p:nvPr/>
            </p:nvSpPr>
            <p:spPr>
              <a:xfrm>
                <a:off x="4788558" y="7341521"/>
                <a:ext cx="868505" cy="214612"/>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43" name="角丸四角形 142">
                <a:extLst>
                  <a:ext uri="{FF2B5EF4-FFF2-40B4-BE49-F238E27FC236}">
                    <a16:creationId xmlns:a16="http://schemas.microsoft.com/office/drawing/2014/main" id="{0495D004-128D-806C-C59B-D12B4DB2ECCD}"/>
                  </a:ext>
                </a:extLst>
              </p:cNvPr>
              <p:cNvSpPr/>
              <p:nvPr/>
            </p:nvSpPr>
            <p:spPr>
              <a:xfrm>
                <a:off x="4783850" y="7547537"/>
                <a:ext cx="1191213" cy="217741"/>
              </a:xfrm>
              <a:prstGeom prst="roundRect">
                <a:avLst/>
              </a:prstGeom>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44" name="角丸四角形 143">
                <a:extLst>
                  <a:ext uri="{FF2B5EF4-FFF2-40B4-BE49-F238E27FC236}">
                    <a16:creationId xmlns:a16="http://schemas.microsoft.com/office/drawing/2014/main" id="{F079C383-A529-0F4B-26B2-17BE6B3B12AF}"/>
                  </a:ext>
                </a:extLst>
              </p:cNvPr>
              <p:cNvSpPr/>
              <p:nvPr/>
            </p:nvSpPr>
            <p:spPr>
              <a:xfrm>
                <a:off x="8698073" y="9280545"/>
                <a:ext cx="868504" cy="214612"/>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45" name="角丸四角形 144">
                <a:extLst>
                  <a:ext uri="{FF2B5EF4-FFF2-40B4-BE49-F238E27FC236}">
                    <a16:creationId xmlns:a16="http://schemas.microsoft.com/office/drawing/2014/main" id="{6111B8BA-2182-2F14-7462-45AA3DD192FB}"/>
                  </a:ext>
                </a:extLst>
              </p:cNvPr>
              <p:cNvSpPr/>
              <p:nvPr/>
            </p:nvSpPr>
            <p:spPr>
              <a:xfrm>
                <a:off x="8698073" y="9497043"/>
                <a:ext cx="1250235" cy="244102"/>
              </a:xfrm>
              <a:prstGeom prst="roundRect">
                <a:avLst/>
              </a:prstGeom>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46" name="角丸四角形 145">
                <a:extLst>
                  <a:ext uri="{FF2B5EF4-FFF2-40B4-BE49-F238E27FC236}">
                    <a16:creationId xmlns:a16="http://schemas.microsoft.com/office/drawing/2014/main" id="{5281F822-B25D-CF58-478F-08A3AEE713CC}"/>
                  </a:ext>
                </a:extLst>
              </p:cNvPr>
              <p:cNvSpPr/>
              <p:nvPr/>
            </p:nvSpPr>
            <p:spPr>
              <a:xfrm>
                <a:off x="7271318" y="7241882"/>
                <a:ext cx="868505" cy="214612"/>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cxnSp>
            <p:nvCxnSpPr>
              <p:cNvPr id="147" name="直線コネクタ 146">
                <a:extLst>
                  <a:ext uri="{FF2B5EF4-FFF2-40B4-BE49-F238E27FC236}">
                    <a16:creationId xmlns:a16="http://schemas.microsoft.com/office/drawing/2014/main" id="{676445DD-18DA-7D88-9C1E-925CD5FE47B5}"/>
                  </a:ext>
                </a:extLst>
              </p:cNvPr>
              <p:cNvCxnSpPr>
                <a:cxnSpLocks/>
                <a:stCxn id="210" idx="3"/>
                <a:endCxn id="170" idx="1"/>
              </p:cNvCxnSpPr>
              <p:nvPr/>
            </p:nvCxnSpPr>
            <p:spPr>
              <a:xfrm flipV="1">
                <a:off x="5011221" y="8765918"/>
                <a:ext cx="1854877" cy="8703"/>
              </a:xfrm>
              <a:prstGeom prst="line">
                <a:avLst/>
              </a:prstGeom>
              <a:ln w="38100" cmpd="dbl">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8" name="角丸四角形 147">
                <a:extLst>
                  <a:ext uri="{FF2B5EF4-FFF2-40B4-BE49-F238E27FC236}">
                    <a16:creationId xmlns:a16="http://schemas.microsoft.com/office/drawing/2014/main" id="{71CBC9A0-A04E-C49C-4C83-9A867094CA09}"/>
                  </a:ext>
                </a:extLst>
              </p:cNvPr>
              <p:cNvSpPr/>
              <p:nvPr/>
            </p:nvSpPr>
            <p:spPr>
              <a:xfrm>
                <a:off x="6187363" y="9782866"/>
                <a:ext cx="868505" cy="214612"/>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49" name="角丸四角形 148">
                <a:extLst>
                  <a:ext uri="{FF2B5EF4-FFF2-40B4-BE49-F238E27FC236}">
                    <a16:creationId xmlns:a16="http://schemas.microsoft.com/office/drawing/2014/main" id="{088C575E-09BB-9785-89A1-D298D1D0DB1B}"/>
                  </a:ext>
                </a:extLst>
              </p:cNvPr>
              <p:cNvSpPr/>
              <p:nvPr/>
            </p:nvSpPr>
            <p:spPr>
              <a:xfrm>
                <a:off x="7283802" y="7471021"/>
                <a:ext cx="1185206" cy="211542"/>
              </a:xfrm>
              <a:prstGeom prst="roundRect">
                <a:avLst/>
              </a:prstGeom>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50" name="角丸四角形 149">
                <a:extLst>
                  <a:ext uri="{FF2B5EF4-FFF2-40B4-BE49-F238E27FC236}">
                    <a16:creationId xmlns:a16="http://schemas.microsoft.com/office/drawing/2014/main" id="{669C0F68-F797-67D7-FEF0-3A18784A8D5B}"/>
                  </a:ext>
                </a:extLst>
              </p:cNvPr>
              <p:cNvSpPr/>
              <p:nvPr/>
            </p:nvSpPr>
            <p:spPr>
              <a:xfrm>
                <a:off x="6196621" y="10000563"/>
                <a:ext cx="1227000" cy="214612"/>
              </a:xfrm>
              <a:prstGeom prst="roundRect">
                <a:avLst/>
              </a:prstGeom>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51" name="角丸四角形 150">
                <a:extLst>
                  <a:ext uri="{FF2B5EF4-FFF2-40B4-BE49-F238E27FC236}">
                    <a16:creationId xmlns:a16="http://schemas.microsoft.com/office/drawing/2014/main" id="{9692E801-35A5-140F-070F-4B545FCDEAB8}"/>
                  </a:ext>
                </a:extLst>
              </p:cNvPr>
              <p:cNvSpPr/>
              <p:nvPr/>
            </p:nvSpPr>
            <p:spPr>
              <a:xfrm>
                <a:off x="6655302" y="6155373"/>
                <a:ext cx="868505" cy="214612"/>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52" name="正方形/長方形 151">
                <a:extLst>
                  <a:ext uri="{FF2B5EF4-FFF2-40B4-BE49-F238E27FC236}">
                    <a16:creationId xmlns:a16="http://schemas.microsoft.com/office/drawing/2014/main" id="{6BE503F9-B857-6C35-B7A1-3FFACE3348AF}"/>
                  </a:ext>
                </a:extLst>
              </p:cNvPr>
              <p:cNvSpPr/>
              <p:nvPr/>
            </p:nvSpPr>
            <p:spPr>
              <a:xfrm>
                <a:off x="7343355" y="10322302"/>
                <a:ext cx="1291646" cy="399586"/>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900" dirty="0">
                    <a:latin typeface="Verdana" panose="020B0604030504040204" pitchFamily="34" charset="0"/>
                    <a:ea typeface="Verdana" panose="020B0604030504040204" pitchFamily="34" charset="0"/>
                    <a:cs typeface="Verdana" panose="020B0604030504040204" pitchFamily="34" charset="0"/>
                  </a:rPr>
                  <a:t>Upper KEGG</a:t>
                </a:r>
                <a:endParaRPr lang="ja-JP" altLang="en-US" sz="900">
                  <a:latin typeface="Verdana" panose="020B0604030504040204" pitchFamily="34" charset="0"/>
                  <a:cs typeface="Verdana" panose="020B0604030504040204" pitchFamily="34" charset="0"/>
                </a:endParaRPr>
              </a:p>
            </p:txBody>
          </p:sp>
          <p:sp>
            <p:nvSpPr>
              <p:cNvPr id="153" name="角丸四角形 152">
                <a:extLst>
                  <a:ext uri="{FF2B5EF4-FFF2-40B4-BE49-F238E27FC236}">
                    <a16:creationId xmlns:a16="http://schemas.microsoft.com/office/drawing/2014/main" id="{969AD653-8C80-8C98-9139-24FB39161CB6}"/>
                  </a:ext>
                </a:extLst>
              </p:cNvPr>
              <p:cNvSpPr/>
              <p:nvPr/>
            </p:nvSpPr>
            <p:spPr>
              <a:xfrm>
                <a:off x="8646385" y="10336999"/>
                <a:ext cx="1095662" cy="193674"/>
              </a:xfrm>
              <a:prstGeom prst="roundRect">
                <a:avLst/>
              </a:prstGeom>
              <a:solidFill>
                <a:schemeClr val="accent2"/>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Label@en,ja</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54" name="角丸四角形 153">
                <a:extLst>
                  <a:ext uri="{FF2B5EF4-FFF2-40B4-BE49-F238E27FC236}">
                    <a16:creationId xmlns:a16="http://schemas.microsoft.com/office/drawing/2014/main" id="{9752EDBF-F42B-AC3B-C2AF-E6CBDE844717}"/>
                  </a:ext>
                </a:extLst>
              </p:cNvPr>
              <p:cNvSpPr/>
              <p:nvPr/>
            </p:nvSpPr>
            <p:spPr>
              <a:xfrm>
                <a:off x="8655643" y="10533757"/>
                <a:ext cx="1380123" cy="196937"/>
              </a:xfrm>
              <a:prstGeom prst="roundRect">
                <a:avLst/>
              </a:prstGeom>
              <a:solidFill>
                <a:schemeClr val="accent2"/>
              </a:solidFill>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Synonym@en,ja</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55" name="角丸四角形 154">
                <a:extLst>
                  <a:ext uri="{FF2B5EF4-FFF2-40B4-BE49-F238E27FC236}">
                    <a16:creationId xmlns:a16="http://schemas.microsoft.com/office/drawing/2014/main" id="{31B83D88-A486-2839-9ACD-8FEE2A00F18D}"/>
                  </a:ext>
                </a:extLst>
              </p:cNvPr>
              <p:cNvSpPr/>
              <p:nvPr/>
            </p:nvSpPr>
            <p:spPr>
              <a:xfrm>
                <a:off x="8653822" y="10741020"/>
                <a:ext cx="705748" cy="188148"/>
              </a:xfrm>
              <a:prstGeom prst="roundRect">
                <a:avLst/>
              </a:prstGeom>
              <a:ln>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ja-JP" sz="700" dirty="0">
                    <a:latin typeface="Verdana" panose="020B0604030504040204" pitchFamily="34" charset="0"/>
                    <a:ea typeface="Verdana" panose="020B0604030504040204" pitchFamily="34" charset="0"/>
                    <a:cs typeface="Verdana" panose="020B0604030504040204" pitchFamily="34" charset="0"/>
                  </a:rPr>
                  <a:t>ICD-11</a:t>
                </a:r>
              </a:p>
            </p:txBody>
          </p:sp>
          <p:sp>
            <p:nvSpPr>
              <p:cNvPr id="156" name="正方形/長方形 155">
                <a:extLst>
                  <a:ext uri="{FF2B5EF4-FFF2-40B4-BE49-F238E27FC236}">
                    <a16:creationId xmlns:a16="http://schemas.microsoft.com/office/drawing/2014/main" id="{17A0F39F-1D66-B7CD-01C2-CC60683A8267}"/>
                  </a:ext>
                </a:extLst>
              </p:cNvPr>
              <p:cNvSpPr/>
              <p:nvPr/>
            </p:nvSpPr>
            <p:spPr>
              <a:xfrm>
                <a:off x="5219326" y="10345270"/>
                <a:ext cx="907274" cy="358567"/>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dirty="0">
                    <a:latin typeface="Verdana" panose="020B0604030504040204" pitchFamily="34" charset="0"/>
                    <a:ea typeface="Verdana" panose="020B0604030504040204" pitchFamily="34" charset="0"/>
                    <a:cs typeface="Verdana" panose="020B0604030504040204" pitchFamily="34" charset="0"/>
                  </a:rPr>
                  <a:t>KEGG</a:t>
                </a:r>
                <a:endParaRPr lang="ja-JP" altLang="en-US" sz="700">
                  <a:latin typeface="Verdana" panose="020B0604030504040204" pitchFamily="34" charset="0"/>
                  <a:cs typeface="Verdana" panose="020B0604030504040204" pitchFamily="34" charset="0"/>
                </a:endParaRPr>
              </a:p>
            </p:txBody>
          </p:sp>
          <p:cxnSp>
            <p:nvCxnSpPr>
              <p:cNvPr id="157" name="直線矢印コネクタ 156">
                <a:extLst>
                  <a:ext uri="{FF2B5EF4-FFF2-40B4-BE49-F238E27FC236}">
                    <a16:creationId xmlns:a16="http://schemas.microsoft.com/office/drawing/2014/main" id="{FD6C9721-BCC2-5A88-0854-CD8E7C7FB43C}"/>
                  </a:ext>
                </a:extLst>
              </p:cNvPr>
              <p:cNvCxnSpPr>
                <a:cxnSpLocks/>
                <a:stCxn id="156" idx="3"/>
                <a:endCxn id="152" idx="1"/>
              </p:cNvCxnSpPr>
              <p:nvPr/>
            </p:nvCxnSpPr>
            <p:spPr>
              <a:xfrm flipV="1">
                <a:off x="6126600" y="10522095"/>
                <a:ext cx="1216755" cy="2459"/>
              </a:xfrm>
              <a:prstGeom prst="straightConnector1">
                <a:avLst/>
              </a:prstGeom>
              <a:ln w="127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線矢印コネクタ 157">
                <a:extLst>
                  <a:ext uri="{FF2B5EF4-FFF2-40B4-BE49-F238E27FC236}">
                    <a16:creationId xmlns:a16="http://schemas.microsoft.com/office/drawing/2014/main" id="{FE94BAC5-74E2-F1F9-E89F-A5B943E11C7C}"/>
                  </a:ext>
                </a:extLst>
              </p:cNvPr>
              <p:cNvCxnSpPr>
                <a:cxnSpLocks/>
                <a:stCxn id="189" idx="3"/>
                <a:endCxn id="179" idx="1"/>
              </p:cNvCxnSpPr>
              <p:nvPr/>
            </p:nvCxnSpPr>
            <p:spPr>
              <a:xfrm>
                <a:off x="2395835" y="9321218"/>
                <a:ext cx="587566" cy="150797"/>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矢印コネクタ 158">
                <a:extLst>
                  <a:ext uri="{FF2B5EF4-FFF2-40B4-BE49-F238E27FC236}">
                    <a16:creationId xmlns:a16="http://schemas.microsoft.com/office/drawing/2014/main" id="{804B09FE-4D80-B682-0533-C9692A79480C}"/>
                  </a:ext>
                </a:extLst>
              </p:cNvPr>
              <p:cNvCxnSpPr>
                <a:cxnSpLocks/>
                <a:stCxn id="189" idx="3"/>
                <a:endCxn id="213" idx="1"/>
              </p:cNvCxnSpPr>
              <p:nvPr/>
            </p:nvCxnSpPr>
            <p:spPr>
              <a:xfrm flipV="1">
                <a:off x="2395834" y="9202538"/>
                <a:ext cx="595373" cy="118680"/>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a:extLst>
                  <a:ext uri="{FF2B5EF4-FFF2-40B4-BE49-F238E27FC236}">
                    <a16:creationId xmlns:a16="http://schemas.microsoft.com/office/drawing/2014/main" id="{0A14B4ED-93BD-47A7-B1AC-0298611333F9}"/>
                  </a:ext>
                </a:extLst>
              </p:cNvPr>
              <p:cNvCxnSpPr>
                <a:cxnSpLocks/>
                <a:stCxn id="206" idx="0"/>
                <a:endCxn id="190" idx="2"/>
              </p:cNvCxnSpPr>
              <p:nvPr/>
            </p:nvCxnSpPr>
            <p:spPr>
              <a:xfrm flipV="1">
                <a:off x="472157" y="8455704"/>
                <a:ext cx="515825" cy="336464"/>
              </a:xfrm>
              <a:prstGeom prst="straightConnector1">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矢印コネクタ 160">
                <a:extLst>
                  <a:ext uri="{FF2B5EF4-FFF2-40B4-BE49-F238E27FC236}">
                    <a16:creationId xmlns:a16="http://schemas.microsoft.com/office/drawing/2014/main" id="{4C8BC9DD-FF3D-7B31-4E77-31F52DB24603}"/>
                  </a:ext>
                </a:extLst>
              </p:cNvPr>
              <p:cNvCxnSpPr>
                <a:cxnSpLocks/>
                <a:stCxn id="206" idx="2"/>
                <a:endCxn id="189" idx="1"/>
              </p:cNvCxnSpPr>
              <p:nvPr/>
            </p:nvCxnSpPr>
            <p:spPr>
              <a:xfrm>
                <a:off x="472157" y="8998251"/>
                <a:ext cx="1128743" cy="322967"/>
              </a:xfrm>
              <a:prstGeom prst="straightConnector1">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テキスト ボックス 161">
                <a:extLst>
                  <a:ext uri="{FF2B5EF4-FFF2-40B4-BE49-F238E27FC236}">
                    <a16:creationId xmlns:a16="http://schemas.microsoft.com/office/drawing/2014/main" id="{D2C0FFED-667A-4EDC-F6FD-5D032C089110}"/>
                  </a:ext>
                </a:extLst>
              </p:cNvPr>
              <p:cNvSpPr txBox="1"/>
              <p:nvPr/>
            </p:nvSpPr>
            <p:spPr>
              <a:xfrm>
                <a:off x="1068702" y="10710658"/>
                <a:ext cx="2813050" cy="328295"/>
              </a:xfrm>
              <a:prstGeom prst="rect">
                <a:avLst/>
              </a:prstGeom>
              <a:noFill/>
            </p:spPr>
            <p:txBody>
              <a:bodyPr wrap="square" rtlCol="0">
                <a:spAutoFit/>
              </a:bodyPr>
              <a:lstStyle/>
              <a:p>
                <a:r>
                  <a:rPr lang="en" altLang="ja-JP" sz="1000" b="1" dirty="0">
                    <a:latin typeface="Verdana" panose="020B0604030504040204" pitchFamily="34" charset="0"/>
                    <a:ea typeface="Verdana" panose="020B0604030504040204" pitchFamily="34" charset="0"/>
                    <a:cs typeface="Verdana" panose="020B0604030504040204" pitchFamily="34" charset="0"/>
                  </a:rPr>
                  <a:t>Gene-Disease Association</a:t>
                </a:r>
              </a:p>
            </p:txBody>
          </p:sp>
          <p:sp>
            <p:nvSpPr>
              <p:cNvPr id="163" name="テキスト ボックス 162">
                <a:extLst>
                  <a:ext uri="{FF2B5EF4-FFF2-40B4-BE49-F238E27FC236}">
                    <a16:creationId xmlns:a16="http://schemas.microsoft.com/office/drawing/2014/main" id="{96BF004F-5FB6-23BD-9A16-DA5997DA15D4}"/>
                  </a:ext>
                </a:extLst>
              </p:cNvPr>
              <p:cNvSpPr txBox="1"/>
              <p:nvPr/>
            </p:nvSpPr>
            <p:spPr>
              <a:xfrm>
                <a:off x="7882446" y="6050922"/>
                <a:ext cx="2451953" cy="369332"/>
              </a:xfrm>
              <a:prstGeom prst="rect">
                <a:avLst/>
              </a:prstGeom>
              <a:noFill/>
              <a:ln>
                <a:noFill/>
              </a:ln>
            </p:spPr>
            <p:txBody>
              <a:bodyPr wrap="none" rtlCol="0">
                <a:spAutoFit/>
              </a:bodyPr>
              <a:lstStyle/>
              <a:p>
                <a:r>
                  <a:rPr lang="en" altLang="ja-JP" sz="1200" b="1" dirty="0">
                    <a:latin typeface="Verdana" panose="020B0604030504040204" pitchFamily="34" charset="0"/>
                    <a:ea typeface="Verdana" panose="020B0604030504040204" pitchFamily="34" charset="0"/>
                    <a:cs typeface="Verdana" panose="020B0604030504040204" pitchFamily="34" charset="0"/>
                  </a:rPr>
                  <a:t>Disease Ontologies</a:t>
                </a:r>
              </a:p>
            </p:txBody>
          </p:sp>
          <p:sp>
            <p:nvSpPr>
              <p:cNvPr id="164" name="テキスト ボックス 163">
                <a:extLst>
                  <a:ext uri="{FF2B5EF4-FFF2-40B4-BE49-F238E27FC236}">
                    <a16:creationId xmlns:a16="http://schemas.microsoft.com/office/drawing/2014/main" id="{CF10B3A9-B80F-5893-0D38-B2700224DE1E}"/>
                  </a:ext>
                </a:extLst>
              </p:cNvPr>
              <p:cNvSpPr txBox="1"/>
              <p:nvPr/>
            </p:nvSpPr>
            <p:spPr>
              <a:xfrm>
                <a:off x="-625933" y="9909478"/>
                <a:ext cx="1777303" cy="338555"/>
              </a:xfrm>
              <a:prstGeom prst="rect">
                <a:avLst/>
              </a:prstGeom>
              <a:noFill/>
            </p:spPr>
            <p:txBody>
              <a:bodyPr wrap="square" rtlCol="0">
                <a:spAutoFit/>
              </a:bodyPr>
              <a:lstStyle/>
              <a:p>
                <a:r>
                  <a:rPr lang="en" altLang="ja-JP" sz="1050" b="1" dirty="0">
                    <a:latin typeface="Verdana" panose="020B0604030504040204" pitchFamily="34" charset="0"/>
                    <a:ea typeface="Verdana" panose="020B0604030504040204" pitchFamily="34" charset="0"/>
                    <a:cs typeface="Verdana" panose="020B0604030504040204" pitchFamily="34" charset="0"/>
                  </a:rPr>
                  <a:t>OMA Ortholog</a:t>
                </a:r>
              </a:p>
            </p:txBody>
          </p:sp>
          <p:sp>
            <p:nvSpPr>
              <p:cNvPr id="165" name="テキスト ボックス 164">
                <a:extLst>
                  <a:ext uri="{FF2B5EF4-FFF2-40B4-BE49-F238E27FC236}">
                    <a16:creationId xmlns:a16="http://schemas.microsoft.com/office/drawing/2014/main" id="{7D4D886D-8EBF-075C-232B-516ACE01C2D4}"/>
                  </a:ext>
                </a:extLst>
              </p:cNvPr>
              <p:cNvSpPr txBox="1"/>
              <p:nvPr/>
            </p:nvSpPr>
            <p:spPr>
              <a:xfrm>
                <a:off x="1125376" y="8634797"/>
                <a:ext cx="799792" cy="410369"/>
              </a:xfrm>
              <a:prstGeom prst="rect">
                <a:avLst/>
              </a:prstGeom>
              <a:noFill/>
            </p:spPr>
            <p:txBody>
              <a:bodyPr wrap="none" rtlCol="0">
                <a:spAutoFit/>
              </a:bodyPr>
              <a:lstStyle/>
              <a:p>
                <a:r>
                  <a:rPr lang="en-US" altLang="ja-JP" sz="1400" dirty="0">
                    <a:latin typeface="Verdana" panose="020B0604030504040204" pitchFamily="34" charset="0"/>
                    <a:ea typeface="Verdana" panose="020B0604030504040204" pitchFamily="34" charset="0"/>
                    <a:cs typeface="Verdana" panose="020B0604030504040204" pitchFamily="34" charset="0"/>
                  </a:rPr>
                  <a:t>OMA</a:t>
                </a:r>
                <a:endParaRPr lang="ja-JP" altLang="en-US" sz="1400">
                  <a:latin typeface="Verdana" panose="020B0604030504040204" pitchFamily="34" charset="0"/>
                  <a:cs typeface="Verdana" panose="020B0604030504040204" pitchFamily="34" charset="0"/>
                </a:endParaRPr>
              </a:p>
            </p:txBody>
          </p:sp>
          <p:sp>
            <p:nvSpPr>
              <p:cNvPr id="166" name="テキスト ボックス 165">
                <a:extLst>
                  <a:ext uri="{FF2B5EF4-FFF2-40B4-BE49-F238E27FC236}">
                    <a16:creationId xmlns:a16="http://schemas.microsoft.com/office/drawing/2014/main" id="{EC3ED532-8F48-1ED8-68D9-69373FB7AF6F}"/>
                  </a:ext>
                </a:extLst>
              </p:cNvPr>
              <p:cNvSpPr txBox="1"/>
              <p:nvPr/>
            </p:nvSpPr>
            <p:spPr>
              <a:xfrm>
                <a:off x="2242465" y="8577011"/>
                <a:ext cx="1734333" cy="574516"/>
              </a:xfrm>
              <a:prstGeom prst="rect">
                <a:avLst/>
              </a:prstGeom>
              <a:noFill/>
            </p:spPr>
            <p:txBody>
              <a:bodyPr wrap="square" rtlCol="0">
                <a:spAutoFit/>
              </a:bodyPr>
              <a:lstStyle/>
              <a:p>
                <a:pPr algn="ctr"/>
                <a:r>
                  <a:rPr lang="en-US" altLang="ja-JP" sz="1100" dirty="0" err="1">
                    <a:latin typeface="Verdana" panose="020B0604030504040204" pitchFamily="34" charset="0"/>
                    <a:ea typeface="Verdana" panose="020B0604030504040204" pitchFamily="34" charset="0"/>
                    <a:cs typeface="Verdana" panose="020B0604030504040204" pitchFamily="34" charset="0"/>
                  </a:rPr>
                  <a:t>MedGen</a:t>
                </a:r>
                <a:r>
                  <a:rPr lang="en-US" altLang="ja-JP" sz="1100" dirty="0">
                    <a:latin typeface="Verdana" panose="020B0604030504040204" pitchFamily="34" charset="0"/>
                    <a:ea typeface="Verdana" panose="020B0604030504040204" pitchFamily="34" charset="0"/>
                    <a:cs typeface="Verdana" panose="020B0604030504040204" pitchFamily="34" charset="0"/>
                  </a:rPr>
                  <a:t> </a:t>
                </a:r>
              </a:p>
              <a:p>
                <a:pPr algn="ctr"/>
                <a:r>
                  <a:rPr lang="en-US" altLang="ja-JP" sz="1100" dirty="0">
                    <a:latin typeface="Verdana" panose="020B0604030504040204" pitchFamily="34" charset="0"/>
                    <a:ea typeface="Verdana" panose="020B0604030504040204" pitchFamily="34" charset="0"/>
                    <a:cs typeface="Verdana" panose="020B0604030504040204" pitchFamily="34" charset="0"/>
                  </a:rPr>
                  <a:t>(or DisGeNET)</a:t>
                </a:r>
                <a:endParaRPr lang="ja-JP" altLang="en-US" sz="1100">
                  <a:latin typeface="Verdana" panose="020B0604030504040204" pitchFamily="34" charset="0"/>
                  <a:cs typeface="Verdana" panose="020B0604030504040204" pitchFamily="34" charset="0"/>
                </a:endParaRPr>
              </a:p>
            </p:txBody>
          </p:sp>
          <p:sp>
            <p:nvSpPr>
              <p:cNvPr id="167" name="四角形吹き出し 166">
                <a:extLst>
                  <a:ext uri="{FF2B5EF4-FFF2-40B4-BE49-F238E27FC236}">
                    <a16:creationId xmlns:a16="http://schemas.microsoft.com/office/drawing/2014/main" id="{A409F5F1-84F4-A3F3-8532-6F1692A53E0B}"/>
                  </a:ext>
                </a:extLst>
              </p:cNvPr>
              <p:cNvSpPr/>
              <p:nvPr/>
            </p:nvSpPr>
            <p:spPr>
              <a:xfrm>
                <a:off x="-160969" y="9559847"/>
                <a:ext cx="1964990" cy="317486"/>
              </a:xfrm>
              <a:prstGeom prst="wedgeRectCallout">
                <a:avLst>
                  <a:gd name="adj1" fmla="val 39242"/>
                  <a:gd name="adj2" fmla="val -110646"/>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r>
                  <a:rPr lang="en" altLang="ja-JP" sz="900" dirty="0">
                    <a:latin typeface="Verdana" panose="020B0604030504040204" pitchFamily="34" charset="0"/>
                    <a:ea typeface="Verdana" panose="020B0604030504040204" pitchFamily="34" charset="0"/>
                    <a:cs typeface="Verdana" panose="020B0604030504040204" pitchFamily="34" charset="0"/>
                    <a:hlinkClick r:id="rId5"/>
                  </a:rPr>
                  <a:t>BRAF(NCBIGene:673)</a:t>
                </a:r>
                <a:endParaRPr lang="ja-JP" altLang="en-US" sz="900" i="1">
                  <a:latin typeface="Verdana" panose="020B0604030504040204" pitchFamily="34" charset="0"/>
                  <a:cs typeface="Verdana" panose="020B0604030504040204" pitchFamily="34" charset="0"/>
                </a:endParaRPr>
              </a:p>
            </p:txBody>
          </p:sp>
          <p:sp>
            <p:nvSpPr>
              <p:cNvPr id="168" name="四角形吹き出し 167">
                <a:extLst>
                  <a:ext uri="{FF2B5EF4-FFF2-40B4-BE49-F238E27FC236}">
                    <a16:creationId xmlns:a16="http://schemas.microsoft.com/office/drawing/2014/main" id="{EBEA7622-1420-60E8-01EA-9FFF2FB9DC33}"/>
                  </a:ext>
                </a:extLst>
              </p:cNvPr>
              <p:cNvSpPr/>
              <p:nvPr/>
            </p:nvSpPr>
            <p:spPr>
              <a:xfrm>
                <a:off x="3896625" y="6083968"/>
                <a:ext cx="1342612" cy="559908"/>
              </a:xfrm>
              <a:prstGeom prst="wedgeRectCallout">
                <a:avLst>
                  <a:gd name="adj1" fmla="val -29330"/>
                  <a:gd name="adj2" fmla="val 129425"/>
                </a:avLst>
              </a:prstGeom>
              <a:ln w="28575">
                <a:solidFill>
                  <a:schemeClr val="tx1">
                    <a:lumMod val="85000"/>
                    <a:lumOff val="15000"/>
                  </a:schemeClr>
                </a:solidFill>
                <a:prstDash val="solid"/>
              </a:ln>
            </p:spPr>
            <p:style>
              <a:lnRef idx="2">
                <a:schemeClr val="accent2"/>
              </a:lnRef>
              <a:fillRef idx="1">
                <a:schemeClr val="lt1"/>
              </a:fillRef>
              <a:effectRef idx="0">
                <a:schemeClr val="accent2"/>
              </a:effectRef>
              <a:fontRef idx="minor">
                <a:schemeClr val="dk1"/>
              </a:fontRef>
            </p:style>
            <p:txBody>
              <a:bodyPr rtlCol="0" anchor="ctr"/>
              <a:lstStyle/>
              <a:p>
                <a:r>
                  <a:rPr lang="en" altLang="ja-JP" sz="1000" i="1" dirty="0">
                    <a:latin typeface="Verdana" panose="020B0604030504040204" pitchFamily="34" charset="0"/>
                    <a:ea typeface="Verdana" panose="020B0604030504040204" pitchFamily="34" charset="0"/>
                    <a:cs typeface="Verdana" panose="020B0604030504040204" pitchFamily="34" charset="0"/>
                  </a:rPr>
                  <a:t>Malignant melanoma</a:t>
                </a:r>
              </a:p>
            </p:txBody>
          </p:sp>
          <p:sp>
            <p:nvSpPr>
              <p:cNvPr id="169" name="テキスト ボックス 168">
                <a:extLst>
                  <a:ext uri="{FF2B5EF4-FFF2-40B4-BE49-F238E27FC236}">
                    <a16:creationId xmlns:a16="http://schemas.microsoft.com/office/drawing/2014/main" id="{0D82E893-081E-823C-41A2-D7B5DD2A8C4E}"/>
                  </a:ext>
                </a:extLst>
              </p:cNvPr>
              <p:cNvSpPr txBox="1"/>
              <p:nvPr/>
            </p:nvSpPr>
            <p:spPr>
              <a:xfrm>
                <a:off x="4003700" y="9318674"/>
                <a:ext cx="1458092" cy="287259"/>
              </a:xfrm>
              <a:prstGeom prst="rect">
                <a:avLst/>
              </a:prstGeom>
              <a:noFill/>
            </p:spPr>
            <p:txBody>
              <a:bodyPr wrap="none" rtlCol="0">
                <a:spAutoFit/>
              </a:bodyPr>
              <a:lstStyle/>
              <a:p>
                <a:r>
                  <a:rPr lang="en-US" altLang="ja-JP" sz="800" dirty="0">
                    <a:latin typeface="Verdana" panose="020B0604030504040204" pitchFamily="34" charset="0"/>
                    <a:ea typeface="Verdana" panose="020B0604030504040204" pitchFamily="34" charset="0"/>
                    <a:cs typeface="Verdana" panose="020B0604030504040204" pitchFamily="34" charset="0"/>
                    <a:hlinkClick r:id="rId6"/>
                  </a:rPr>
                  <a:t>MONDO:0005105</a:t>
                </a:r>
                <a:endParaRPr lang="ja-JP" altLang="en-US" sz="800">
                  <a:latin typeface="Verdana" panose="020B0604030504040204" pitchFamily="34" charset="0"/>
                  <a:cs typeface="Verdana" panose="020B0604030504040204" pitchFamily="34" charset="0"/>
                </a:endParaRPr>
              </a:p>
            </p:txBody>
          </p:sp>
          <p:sp>
            <p:nvSpPr>
              <p:cNvPr id="170" name="正方形/長方形 169">
                <a:extLst>
                  <a:ext uri="{FF2B5EF4-FFF2-40B4-BE49-F238E27FC236}">
                    <a16:creationId xmlns:a16="http://schemas.microsoft.com/office/drawing/2014/main" id="{8F8D9FEC-70CA-93AE-061C-B98350362282}"/>
                  </a:ext>
                </a:extLst>
              </p:cNvPr>
              <p:cNvSpPr/>
              <p:nvPr/>
            </p:nvSpPr>
            <p:spPr>
              <a:xfrm>
                <a:off x="6866098" y="8586867"/>
                <a:ext cx="1037472" cy="358101"/>
              </a:xfrm>
              <a:prstGeom prst="rect">
                <a:avLst/>
              </a:prstGeom>
              <a:ln w="12700">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dirty="0">
                    <a:latin typeface="Verdana" panose="020B0604030504040204" pitchFamily="34" charset="0"/>
                    <a:ea typeface="Verdana" panose="020B0604030504040204" pitchFamily="34" charset="0"/>
                    <a:cs typeface="Verdana" panose="020B0604030504040204" pitchFamily="34" charset="0"/>
                  </a:rPr>
                  <a:t>NANDO</a:t>
                </a:r>
                <a:endParaRPr lang="ja-JP" altLang="en-US" sz="700">
                  <a:latin typeface="Verdana" panose="020B0604030504040204" pitchFamily="34" charset="0"/>
                  <a:cs typeface="Verdana" panose="020B0604030504040204" pitchFamily="34" charset="0"/>
                </a:endParaRPr>
              </a:p>
            </p:txBody>
          </p:sp>
          <p:sp>
            <p:nvSpPr>
              <p:cNvPr id="171" name="正方形/長方形 170">
                <a:extLst>
                  <a:ext uri="{FF2B5EF4-FFF2-40B4-BE49-F238E27FC236}">
                    <a16:creationId xmlns:a16="http://schemas.microsoft.com/office/drawing/2014/main" id="{88E7689D-99CD-25FE-6109-25685D3F3617}"/>
                  </a:ext>
                </a:extLst>
              </p:cNvPr>
              <p:cNvSpPr/>
              <p:nvPr/>
            </p:nvSpPr>
            <p:spPr>
              <a:xfrm>
                <a:off x="7789263" y="7877422"/>
                <a:ext cx="1104566" cy="460657"/>
              </a:xfrm>
              <a:prstGeom prst="rect">
                <a:avLst/>
              </a:prstGeom>
              <a:ln w="12700">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dirty="0">
                    <a:latin typeface="Verdana" panose="020B0604030504040204" pitchFamily="34" charset="0"/>
                    <a:ea typeface="Verdana" panose="020B0604030504040204" pitchFamily="34" charset="0"/>
                    <a:cs typeface="Verdana" panose="020B0604030504040204" pitchFamily="34" charset="0"/>
                  </a:rPr>
                  <a:t>Upper NANDO</a:t>
                </a:r>
                <a:endParaRPr lang="ja-JP" altLang="en-US" sz="1050">
                  <a:latin typeface="Verdana" panose="020B0604030504040204" pitchFamily="34" charset="0"/>
                  <a:cs typeface="Verdana" panose="020B0604030504040204" pitchFamily="34" charset="0"/>
                </a:endParaRPr>
              </a:p>
            </p:txBody>
          </p:sp>
          <p:sp>
            <p:nvSpPr>
              <p:cNvPr id="172" name="角丸四角形 171">
                <a:extLst>
                  <a:ext uri="{FF2B5EF4-FFF2-40B4-BE49-F238E27FC236}">
                    <a16:creationId xmlns:a16="http://schemas.microsoft.com/office/drawing/2014/main" id="{A55DF4A5-216B-6A3E-C2FC-CECCED940713}"/>
                  </a:ext>
                </a:extLst>
              </p:cNvPr>
              <p:cNvSpPr/>
              <p:nvPr/>
            </p:nvSpPr>
            <p:spPr>
              <a:xfrm>
                <a:off x="8028455" y="8688180"/>
                <a:ext cx="1037471" cy="209598"/>
              </a:xfrm>
              <a:prstGeom prst="roundRect">
                <a:avLst/>
              </a:prstGeom>
              <a:solidFill>
                <a:schemeClr val="accent2"/>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Label@en,ja</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73" name="角丸四角形 172">
                <a:extLst>
                  <a:ext uri="{FF2B5EF4-FFF2-40B4-BE49-F238E27FC236}">
                    <a16:creationId xmlns:a16="http://schemas.microsoft.com/office/drawing/2014/main" id="{013B8EE1-F0DC-CFBC-5B74-DB4883ABF1E2}"/>
                  </a:ext>
                </a:extLst>
              </p:cNvPr>
              <p:cNvSpPr/>
              <p:nvPr/>
            </p:nvSpPr>
            <p:spPr>
              <a:xfrm>
                <a:off x="8037714" y="8900863"/>
                <a:ext cx="1374688" cy="243869"/>
              </a:xfrm>
              <a:prstGeom prst="roundRect">
                <a:avLst/>
              </a:prstGeom>
              <a:solidFill>
                <a:schemeClr val="accent2"/>
              </a:solidFill>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Synonym@en,ja</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74" name="角丸四角形 173">
                <a:extLst>
                  <a:ext uri="{FF2B5EF4-FFF2-40B4-BE49-F238E27FC236}">
                    <a16:creationId xmlns:a16="http://schemas.microsoft.com/office/drawing/2014/main" id="{A252A96D-705E-9258-F03B-E53546B6294C}"/>
                  </a:ext>
                </a:extLst>
              </p:cNvPr>
              <p:cNvSpPr/>
              <p:nvPr/>
            </p:nvSpPr>
            <p:spPr>
              <a:xfrm>
                <a:off x="8795862" y="7906947"/>
                <a:ext cx="1037471" cy="209598"/>
              </a:xfrm>
              <a:prstGeom prst="roundRect">
                <a:avLst/>
              </a:prstGeom>
              <a:solidFill>
                <a:schemeClr val="accent2"/>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Label@en,ja</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75" name="角丸四角形 174">
                <a:extLst>
                  <a:ext uri="{FF2B5EF4-FFF2-40B4-BE49-F238E27FC236}">
                    <a16:creationId xmlns:a16="http://schemas.microsoft.com/office/drawing/2014/main" id="{8EF21437-2A63-B1BA-04A0-6721F7352916}"/>
                  </a:ext>
                </a:extLst>
              </p:cNvPr>
              <p:cNvSpPr/>
              <p:nvPr/>
            </p:nvSpPr>
            <p:spPr>
              <a:xfrm>
                <a:off x="8805121" y="8119630"/>
                <a:ext cx="1346120" cy="250834"/>
              </a:xfrm>
              <a:prstGeom prst="roundRect">
                <a:avLst/>
              </a:prstGeom>
              <a:solidFill>
                <a:schemeClr val="accent2"/>
              </a:solidFill>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Synonym@en,ja</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76" name="四角形吹き出し 175">
                <a:extLst>
                  <a:ext uri="{FF2B5EF4-FFF2-40B4-BE49-F238E27FC236}">
                    <a16:creationId xmlns:a16="http://schemas.microsoft.com/office/drawing/2014/main" id="{F56BFF85-9109-A179-1360-C32E7E5F26D1}"/>
                  </a:ext>
                </a:extLst>
              </p:cNvPr>
              <p:cNvSpPr/>
              <p:nvPr/>
            </p:nvSpPr>
            <p:spPr>
              <a:xfrm>
                <a:off x="6299895" y="8050538"/>
                <a:ext cx="1250235" cy="317486"/>
              </a:xfrm>
              <a:prstGeom prst="wedgeRectCallout">
                <a:avLst>
                  <a:gd name="adj1" fmla="val -5000"/>
                  <a:gd name="adj2" fmla="val 140640"/>
                </a:avLst>
              </a:prstGeom>
              <a:ln w="28575">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1050" i="1">
                    <a:latin typeface="Verdana" panose="020B0604030504040204" pitchFamily="34" charset="0"/>
                    <a:cs typeface="Verdana" panose="020B0604030504040204" pitchFamily="34" charset="0"/>
                  </a:rPr>
                  <a:t>悪性黒色腫</a:t>
                </a:r>
              </a:p>
            </p:txBody>
          </p:sp>
          <p:sp>
            <p:nvSpPr>
              <p:cNvPr id="178" name="テキスト ボックス 177">
                <a:extLst>
                  <a:ext uri="{FF2B5EF4-FFF2-40B4-BE49-F238E27FC236}">
                    <a16:creationId xmlns:a16="http://schemas.microsoft.com/office/drawing/2014/main" id="{1D115C88-2FE2-CB99-FBA7-867013C15541}"/>
                  </a:ext>
                </a:extLst>
              </p:cNvPr>
              <p:cNvSpPr txBox="1"/>
              <p:nvPr/>
            </p:nvSpPr>
            <p:spPr>
              <a:xfrm>
                <a:off x="6727373" y="8889641"/>
                <a:ext cx="1329852" cy="287259"/>
              </a:xfrm>
              <a:prstGeom prst="rect">
                <a:avLst/>
              </a:prstGeom>
              <a:noFill/>
            </p:spPr>
            <p:txBody>
              <a:bodyPr wrap="none" rtlCol="0">
                <a:spAutoFit/>
              </a:bodyPr>
              <a:lstStyle/>
              <a:p>
                <a:r>
                  <a:rPr lang="en-US" altLang="ja-JP" sz="800" dirty="0">
                    <a:latin typeface="Verdana" panose="020B0604030504040204" pitchFamily="34" charset="0"/>
                    <a:ea typeface="Verdana" panose="020B0604030504040204" pitchFamily="34" charset="0"/>
                    <a:cs typeface="Verdana" panose="020B0604030504040204" pitchFamily="34" charset="0"/>
                    <a:hlinkClick r:id="rId7"/>
                  </a:rPr>
                  <a:t>NADO:1200002</a:t>
                </a:r>
                <a:endParaRPr lang="ja-JP" altLang="en-US" sz="800">
                  <a:latin typeface="Verdana" panose="020B0604030504040204" pitchFamily="34" charset="0"/>
                  <a:cs typeface="Verdana" panose="020B0604030504040204" pitchFamily="34" charset="0"/>
                </a:endParaRPr>
              </a:p>
            </p:txBody>
          </p:sp>
          <p:sp>
            <p:nvSpPr>
              <p:cNvPr id="179" name="正方形/長方形 178">
                <a:extLst>
                  <a:ext uri="{FF2B5EF4-FFF2-40B4-BE49-F238E27FC236}">
                    <a16:creationId xmlns:a16="http://schemas.microsoft.com/office/drawing/2014/main" id="{3A339CCA-A539-30E0-7BAE-5047C4E285E5}"/>
                  </a:ext>
                </a:extLst>
              </p:cNvPr>
              <p:cNvSpPr/>
              <p:nvPr/>
            </p:nvSpPr>
            <p:spPr>
              <a:xfrm>
                <a:off x="2983401" y="9428949"/>
                <a:ext cx="164207" cy="8613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sp>
            <p:nvSpPr>
              <p:cNvPr id="181" name="テキスト ボックス 180">
                <a:extLst>
                  <a:ext uri="{FF2B5EF4-FFF2-40B4-BE49-F238E27FC236}">
                    <a16:creationId xmlns:a16="http://schemas.microsoft.com/office/drawing/2014/main" id="{FA9B19DC-6024-BBAB-123F-2F1E3A36EB6E}"/>
                  </a:ext>
                </a:extLst>
              </p:cNvPr>
              <p:cNvSpPr txBox="1"/>
              <p:nvPr/>
            </p:nvSpPr>
            <p:spPr>
              <a:xfrm>
                <a:off x="3720736" y="10525075"/>
                <a:ext cx="1336263" cy="287259"/>
              </a:xfrm>
              <a:prstGeom prst="rect">
                <a:avLst/>
              </a:prstGeom>
              <a:noFill/>
            </p:spPr>
            <p:txBody>
              <a:bodyPr wrap="none" rtlCol="0">
                <a:spAutoFit/>
              </a:bodyPr>
              <a:lstStyle/>
              <a:p>
                <a:r>
                  <a:rPr lang="en-US" altLang="ja-JP" sz="800" dirty="0">
                    <a:latin typeface="Verdana" panose="020B0604030504040204" pitchFamily="34" charset="0"/>
                    <a:ea typeface="Verdana" panose="020B0604030504040204" pitchFamily="34" charset="0"/>
                    <a:cs typeface="Verdana" panose="020B0604030504040204" pitchFamily="34" charset="0"/>
                    <a:hlinkClick r:id="rId8"/>
                  </a:rPr>
                  <a:t>MESH:D008545</a:t>
                </a:r>
                <a:endParaRPr lang="ja-JP" altLang="en-US" sz="800">
                  <a:latin typeface="Verdana" panose="020B0604030504040204" pitchFamily="34" charset="0"/>
                  <a:cs typeface="Verdana" panose="020B0604030504040204" pitchFamily="34" charset="0"/>
                </a:endParaRPr>
              </a:p>
            </p:txBody>
          </p:sp>
          <p:sp>
            <p:nvSpPr>
              <p:cNvPr id="182" name="テキスト ボックス 181">
                <a:extLst>
                  <a:ext uri="{FF2B5EF4-FFF2-40B4-BE49-F238E27FC236}">
                    <a16:creationId xmlns:a16="http://schemas.microsoft.com/office/drawing/2014/main" id="{601F0792-093E-2C3D-8B4F-D80B22E5F764}"/>
                  </a:ext>
                </a:extLst>
              </p:cNvPr>
              <p:cNvSpPr txBox="1"/>
              <p:nvPr/>
            </p:nvSpPr>
            <p:spPr>
              <a:xfrm>
                <a:off x="7338178" y="10670107"/>
                <a:ext cx="1242220" cy="287259"/>
              </a:xfrm>
              <a:prstGeom prst="rect">
                <a:avLst/>
              </a:prstGeom>
              <a:noFill/>
            </p:spPr>
            <p:txBody>
              <a:bodyPr wrap="none" rtlCol="0">
                <a:spAutoFit/>
              </a:bodyPr>
              <a:lstStyle/>
              <a:p>
                <a:r>
                  <a:rPr lang="en-US" altLang="ja-JP" sz="800" dirty="0">
                    <a:latin typeface="Verdana" panose="020B0604030504040204" pitchFamily="34" charset="0"/>
                    <a:ea typeface="Verdana" panose="020B0604030504040204" pitchFamily="34" charset="0"/>
                    <a:cs typeface="Verdana" panose="020B0604030504040204" pitchFamily="34" charset="0"/>
                    <a:hlinkClick r:id="rId9"/>
                  </a:rPr>
                  <a:t>KEGG:H02421</a:t>
                </a:r>
                <a:endParaRPr lang="ja-JP" altLang="en-US" sz="800">
                  <a:latin typeface="Verdana" panose="020B0604030504040204" pitchFamily="34" charset="0"/>
                  <a:cs typeface="Verdana" panose="020B0604030504040204" pitchFamily="34" charset="0"/>
                </a:endParaRPr>
              </a:p>
            </p:txBody>
          </p:sp>
          <p:sp>
            <p:nvSpPr>
              <p:cNvPr id="183" name="四角形吹き出し 182">
                <a:extLst>
                  <a:ext uri="{FF2B5EF4-FFF2-40B4-BE49-F238E27FC236}">
                    <a16:creationId xmlns:a16="http://schemas.microsoft.com/office/drawing/2014/main" id="{BC32AC2E-3C2B-0F43-4555-AD0C672F0385}"/>
                  </a:ext>
                </a:extLst>
              </p:cNvPr>
              <p:cNvSpPr/>
              <p:nvPr/>
            </p:nvSpPr>
            <p:spPr>
              <a:xfrm>
                <a:off x="6664559" y="10933741"/>
                <a:ext cx="1455955" cy="317486"/>
              </a:xfrm>
              <a:prstGeom prst="wedgeRectCallout">
                <a:avLst>
                  <a:gd name="adj1" fmla="val -88665"/>
                  <a:gd name="adj2" fmla="val -157200"/>
                </a:avLst>
              </a:prstGeom>
              <a:ln w="28575">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ja-JP" sz="900" i="1" dirty="0">
                    <a:latin typeface="Verdana" panose="020B0604030504040204" pitchFamily="34" charset="0"/>
                    <a:ea typeface="Verdana" panose="020B0604030504040204" pitchFamily="34" charset="0"/>
                    <a:cs typeface="Verdana" panose="020B0604030504040204" pitchFamily="34" charset="0"/>
                  </a:rPr>
                  <a:t>ICD-11:2C30</a:t>
                </a:r>
                <a:endParaRPr lang="ja-JP" altLang="en-US" sz="900" i="1">
                  <a:latin typeface="Verdana" panose="020B0604030504040204" pitchFamily="34" charset="0"/>
                  <a:cs typeface="Verdana" panose="020B0604030504040204" pitchFamily="34" charset="0"/>
                </a:endParaRPr>
              </a:p>
            </p:txBody>
          </p:sp>
          <p:sp>
            <p:nvSpPr>
              <p:cNvPr id="184" name="角丸四角形 183">
                <a:extLst>
                  <a:ext uri="{FF2B5EF4-FFF2-40B4-BE49-F238E27FC236}">
                    <a16:creationId xmlns:a16="http://schemas.microsoft.com/office/drawing/2014/main" id="{D856FF57-B452-14ED-4671-93091B8B2B0E}"/>
                  </a:ext>
                </a:extLst>
              </p:cNvPr>
              <p:cNvSpPr/>
              <p:nvPr/>
            </p:nvSpPr>
            <p:spPr>
              <a:xfrm>
                <a:off x="5239237" y="10712670"/>
                <a:ext cx="1095662" cy="193674"/>
              </a:xfrm>
              <a:prstGeom prst="roundRect">
                <a:avLst/>
              </a:prstGeom>
              <a:solidFill>
                <a:schemeClr val="accent2"/>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Label@en,ja</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85" name="角丸四角形 184">
                <a:extLst>
                  <a:ext uri="{FF2B5EF4-FFF2-40B4-BE49-F238E27FC236}">
                    <a16:creationId xmlns:a16="http://schemas.microsoft.com/office/drawing/2014/main" id="{7AC4C8DC-C62A-24E1-AE8F-BEE01E953219}"/>
                  </a:ext>
                </a:extLst>
              </p:cNvPr>
              <p:cNvSpPr/>
              <p:nvPr/>
            </p:nvSpPr>
            <p:spPr>
              <a:xfrm>
                <a:off x="5239240" y="10888760"/>
                <a:ext cx="1374828" cy="192673"/>
              </a:xfrm>
              <a:prstGeom prst="roundRect">
                <a:avLst/>
              </a:prstGeom>
              <a:solidFill>
                <a:schemeClr val="accent2"/>
              </a:solidFill>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Synonym@en,ja</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186" name="角丸四角形 185">
                <a:extLst>
                  <a:ext uri="{FF2B5EF4-FFF2-40B4-BE49-F238E27FC236}">
                    <a16:creationId xmlns:a16="http://schemas.microsoft.com/office/drawing/2014/main" id="{2EF77472-3053-5FA2-5F9B-15868BB2359D}"/>
                  </a:ext>
                </a:extLst>
              </p:cNvPr>
              <p:cNvSpPr/>
              <p:nvPr/>
            </p:nvSpPr>
            <p:spPr>
              <a:xfrm>
                <a:off x="5255832" y="11093419"/>
                <a:ext cx="705748" cy="188148"/>
              </a:xfrm>
              <a:prstGeom prst="roundRect">
                <a:avLst/>
              </a:prstGeom>
              <a:ln>
                <a:solidFill>
                  <a:schemeClr val="accent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ja-JP" sz="700" dirty="0">
                    <a:latin typeface="Verdana" panose="020B0604030504040204" pitchFamily="34" charset="0"/>
                    <a:ea typeface="Verdana" panose="020B0604030504040204" pitchFamily="34" charset="0"/>
                    <a:cs typeface="Verdana" panose="020B0604030504040204" pitchFamily="34" charset="0"/>
                  </a:rPr>
                  <a:t>ICD-11</a:t>
                </a:r>
              </a:p>
            </p:txBody>
          </p:sp>
          <p:sp>
            <p:nvSpPr>
              <p:cNvPr id="187" name="正方形/長方形 186">
                <a:extLst>
                  <a:ext uri="{FF2B5EF4-FFF2-40B4-BE49-F238E27FC236}">
                    <a16:creationId xmlns:a16="http://schemas.microsoft.com/office/drawing/2014/main" id="{60D9D6DC-4DC0-FF46-B59B-E30ED06AB714}"/>
                  </a:ext>
                </a:extLst>
              </p:cNvPr>
              <p:cNvSpPr/>
              <p:nvPr/>
            </p:nvSpPr>
            <p:spPr>
              <a:xfrm>
                <a:off x="5992156" y="7225581"/>
                <a:ext cx="1291646" cy="460657"/>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dirty="0">
                    <a:latin typeface="Verdana" panose="020B0604030504040204" pitchFamily="34" charset="0"/>
                    <a:ea typeface="Verdana" panose="020B0604030504040204" pitchFamily="34" charset="0"/>
                    <a:cs typeface="Verdana" panose="020B0604030504040204" pitchFamily="34" charset="0"/>
                  </a:rPr>
                  <a:t>Upper MONDO</a:t>
                </a:r>
                <a:endParaRPr lang="ja-JP" altLang="en-US" sz="1050">
                  <a:latin typeface="Verdana" panose="020B0604030504040204" pitchFamily="34" charset="0"/>
                  <a:cs typeface="Verdana" panose="020B0604030504040204" pitchFamily="34" charset="0"/>
                </a:endParaRPr>
              </a:p>
            </p:txBody>
          </p:sp>
          <p:cxnSp>
            <p:nvCxnSpPr>
              <p:cNvPr id="188" name="直線矢印コネクタ 187">
                <a:extLst>
                  <a:ext uri="{FF2B5EF4-FFF2-40B4-BE49-F238E27FC236}">
                    <a16:creationId xmlns:a16="http://schemas.microsoft.com/office/drawing/2014/main" id="{D0DDEE84-F12E-034C-DD2E-498620AA3781}"/>
                  </a:ext>
                </a:extLst>
              </p:cNvPr>
              <p:cNvCxnSpPr>
                <a:cxnSpLocks/>
                <a:stCxn id="210" idx="3"/>
                <a:endCxn id="187" idx="2"/>
              </p:cNvCxnSpPr>
              <p:nvPr/>
            </p:nvCxnSpPr>
            <p:spPr>
              <a:xfrm flipV="1">
                <a:off x="5011221" y="7686238"/>
                <a:ext cx="1626758" cy="1088383"/>
              </a:xfrm>
              <a:prstGeom prst="straightConnector1">
                <a:avLst/>
              </a:prstGeom>
              <a:ln w="127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9" name="正方形/長方形 188">
                <a:extLst>
                  <a:ext uri="{FF2B5EF4-FFF2-40B4-BE49-F238E27FC236}">
                    <a16:creationId xmlns:a16="http://schemas.microsoft.com/office/drawing/2014/main" id="{5B4B76FF-E848-EA9A-3462-260A70414C94}"/>
                  </a:ext>
                </a:extLst>
              </p:cNvPr>
              <p:cNvSpPr/>
              <p:nvPr/>
            </p:nvSpPr>
            <p:spPr>
              <a:xfrm>
                <a:off x="1600900" y="9090889"/>
                <a:ext cx="794935" cy="4606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900" dirty="0">
                    <a:latin typeface="Verdana" panose="020B0604030504040204" pitchFamily="34" charset="0"/>
                    <a:ea typeface="Verdana" panose="020B0604030504040204" pitchFamily="34" charset="0"/>
                    <a:cs typeface="Verdana" panose="020B0604030504040204" pitchFamily="34" charset="0"/>
                  </a:rPr>
                  <a:t>Human Gene</a:t>
                </a:r>
                <a:endParaRPr lang="ja-JP" altLang="en-US" sz="900">
                  <a:latin typeface="Verdana" panose="020B0604030504040204" pitchFamily="34" charset="0"/>
                  <a:cs typeface="Verdana" panose="020B0604030504040204" pitchFamily="34" charset="0"/>
                </a:endParaRPr>
              </a:p>
            </p:txBody>
          </p:sp>
          <p:sp>
            <p:nvSpPr>
              <p:cNvPr id="190" name="正方形/長方形 189">
                <a:extLst>
                  <a:ext uri="{FF2B5EF4-FFF2-40B4-BE49-F238E27FC236}">
                    <a16:creationId xmlns:a16="http://schemas.microsoft.com/office/drawing/2014/main" id="{F3D8D99D-B820-B74E-9473-1B83B75CF6A1}"/>
                  </a:ext>
                </a:extLst>
              </p:cNvPr>
              <p:cNvSpPr/>
              <p:nvPr/>
            </p:nvSpPr>
            <p:spPr>
              <a:xfrm>
                <a:off x="378269" y="8030466"/>
                <a:ext cx="1219425" cy="42523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900" dirty="0">
                    <a:latin typeface="Verdana" panose="020B0604030504040204" pitchFamily="34" charset="0"/>
                    <a:ea typeface="Verdana" panose="020B0604030504040204" pitchFamily="34" charset="0"/>
                    <a:cs typeface="Verdana" panose="020B0604030504040204" pitchFamily="34" charset="0"/>
                  </a:rPr>
                  <a:t>NCBI mouse Gene</a:t>
                </a:r>
                <a:endParaRPr lang="ja-JP" altLang="en-US" sz="900">
                  <a:latin typeface="Verdana" panose="020B0604030504040204" pitchFamily="34" charset="0"/>
                  <a:cs typeface="Verdana" panose="020B0604030504040204" pitchFamily="34" charset="0"/>
                </a:endParaRPr>
              </a:p>
            </p:txBody>
          </p:sp>
          <p:cxnSp>
            <p:nvCxnSpPr>
              <p:cNvPr id="191" name="直線矢印コネクタ 190">
                <a:extLst>
                  <a:ext uri="{FF2B5EF4-FFF2-40B4-BE49-F238E27FC236}">
                    <a16:creationId xmlns:a16="http://schemas.microsoft.com/office/drawing/2014/main" id="{49A944C6-251A-46DA-FD10-B1F3DF0A02D8}"/>
                  </a:ext>
                </a:extLst>
              </p:cNvPr>
              <p:cNvCxnSpPr>
                <a:cxnSpLocks/>
                <a:stCxn id="194" idx="2"/>
                <a:endCxn id="190" idx="0"/>
              </p:cNvCxnSpPr>
              <p:nvPr/>
            </p:nvCxnSpPr>
            <p:spPr>
              <a:xfrm flipH="1">
                <a:off x="987982" y="7646030"/>
                <a:ext cx="1989212" cy="384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2" name="四角形吹き出し 191">
                <a:extLst>
                  <a:ext uri="{FF2B5EF4-FFF2-40B4-BE49-F238E27FC236}">
                    <a16:creationId xmlns:a16="http://schemas.microsoft.com/office/drawing/2014/main" id="{CB441BEA-8710-6645-FBC9-330A639640E3}"/>
                  </a:ext>
                </a:extLst>
              </p:cNvPr>
              <p:cNvSpPr/>
              <p:nvPr/>
            </p:nvSpPr>
            <p:spPr>
              <a:xfrm>
                <a:off x="1705394" y="7848573"/>
                <a:ext cx="2319480" cy="313447"/>
              </a:xfrm>
              <a:prstGeom prst="wedgeRectCallout">
                <a:avLst>
                  <a:gd name="adj1" fmla="val -59351"/>
                  <a:gd name="adj2" fmla="val 75070"/>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r>
                  <a:rPr lang="en" altLang="ja-JP" sz="900" dirty="0">
                    <a:latin typeface="Verdana" panose="020B0604030504040204" pitchFamily="34" charset="0"/>
                    <a:ea typeface="Verdana" panose="020B0604030504040204" pitchFamily="34" charset="0"/>
                    <a:cs typeface="Verdana" panose="020B0604030504040204" pitchFamily="34" charset="0"/>
                    <a:hlinkClick r:id="rId10"/>
                  </a:rPr>
                  <a:t>Braf(NCBIGene:109880)</a:t>
                </a:r>
                <a:endParaRPr lang="ja-JP" altLang="en-US" sz="900" i="1">
                  <a:latin typeface="Verdana" panose="020B0604030504040204" pitchFamily="34" charset="0"/>
                  <a:cs typeface="Verdana" panose="020B0604030504040204" pitchFamily="34" charset="0"/>
                </a:endParaRPr>
              </a:p>
            </p:txBody>
          </p:sp>
          <p:sp>
            <p:nvSpPr>
              <p:cNvPr id="193" name="正方形/長方形 192">
                <a:extLst>
                  <a:ext uri="{FF2B5EF4-FFF2-40B4-BE49-F238E27FC236}">
                    <a16:creationId xmlns:a16="http://schemas.microsoft.com/office/drawing/2014/main" id="{1C020518-C155-71B2-DED2-C012CF96A22E}"/>
                  </a:ext>
                </a:extLst>
              </p:cNvPr>
              <p:cNvSpPr/>
              <p:nvPr/>
            </p:nvSpPr>
            <p:spPr>
              <a:xfrm>
                <a:off x="612772" y="6343290"/>
                <a:ext cx="1345270" cy="460657"/>
              </a:xfrm>
              <a:prstGeom prst="rect">
                <a:avLst/>
              </a:prstGeom>
              <a:solidFill>
                <a:schemeClr val="bg1">
                  <a:lumMod val="95000"/>
                </a:schemeClr>
              </a:solidFill>
              <a:ln w="28575">
                <a:solidFill>
                  <a:schemeClr val="tx1">
                    <a:lumMod val="95000"/>
                    <a:lumOff val="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b="1" u="sng" dirty="0">
                    <a:latin typeface="Verdana" panose="020B0604030504040204" pitchFamily="34" charset="0"/>
                    <a:ea typeface="Verdana" panose="020B0604030504040204" pitchFamily="34" charset="0"/>
                    <a:cs typeface="Verdana" panose="020B0604030504040204" pitchFamily="34" charset="0"/>
                  </a:rPr>
                  <a:t>Mouse resource</a:t>
                </a:r>
                <a:endParaRPr lang="ja-JP" altLang="en-US" sz="1050" b="1" u="sng">
                  <a:latin typeface="Verdana" panose="020B0604030504040204" pitchFamily="34" charset="0"/>
                  <a:cs typeface="Verdana" panose="020B0604030504040204" pitchFamily="34" charset="0"/>
                </a:endParaRPr>
              </a:p>
            </p:txBody>
          </p:sp>
          <p:sp>
            <p:nvSpPr>
              <p:cNvPr id="194" name="正方形/長方形 193">
                <a:extLst>
                  <a:ext uri="{FF2B5EF4-FFF2-40B4-BE49-F238E27FC236}">
                    <a16:creationId xmlns:a16="http://schemas.microsoft.com/office/drawing/2014/main" id="{31A24E0B-1B64-61A6-2C17-112751FF434D}"/>
                  </a:ext>
                </a:extLst>
              </p:cNvPr>
              <p:cNvSpPr/>
              <p:nvPr/>
            </p:nvSpPr>
            <p:spPr>
              <a:xfrm>
                <a:off x="2440542" y="7361265"/>
                <a:ext cx="1073304" cy="2847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900" dirty="0">
                    <a:latin typeface="Verdana" panose="020B0604030504040204" pitchFamily="34" charset="0"/>
                    <a:ea typeface="Verdana" panose="020B0604030504040204" pitchFamily="34" charset="0"/>
                    <a:cs typeface="Verdana" panose="020B0604030504040204" pitchFamily="34" charset="0"/>
                  </a:rPr>
                  <a:t>MGI Gene</a:t>
                </a:r>
                <a:endParaRPr lang="ja-JP" altLang="en-US" sz="900">
                  <a:latin typeface="Verdana" panose="020B0604030504040204" pitchFamily="34" charset="0"/>
                  <a:cs typeface="Verdana" panose="020B0604030504040204" pitchFamily="34" charset="0"/>
                </a:endParaRPr>
              </a:p>
            </p:txBody>
          </p:sp>
          <p:sp>
            <p:nvSpPr>
              <p:cNvPr id="195" name="円/楕円 194">
                <a:extLst>
                  <a:ext uri="{FF2B5EF4-FFF2-40B4-BE49-F238E27FC236}">
                    <a16:creationId xmlns:a16="http://schemas.microsoft.com/office/drawing/2014/main" id="{78476A16-BCB7-56A2-E1F0-58E34CE5E5E6}"/>
                  </a:ext>
                </a:extLst>
              </p:cNvPr>
              <p:cNvSpPr/>
              <p:nvPr/>
            </p:nvSpPr>
            <p:spPr>
              <a:xfrm>
                <a:off x="2439735" y="6575211"/>
                <a:ext cx="144520" cy="14830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sp>
            <p:nvSpPr>
              <p:cNvPr id="196" name="円/楕円 195">
                <a:extLst>
                  <a:ext uri="{FF2B5EF4-FFF2-40B4-BE49-F238E27FC236}">
                    <a16:creationId xmlns:a16="http://schemas.microsoft.com/office/drawing/2014/main" id="{080331B4-3DD6-C926-5E10-734F67DF8ED2}"/>
                  </a:ext>
                </a:extLst>
              </p:cNvPr>
              <p:cNvSpPr/>
              <p:nvPr/>
            </p:nvSpPr>
            <p:spPr>
              <a:xfrm>
                <a:off x="2900526" y="6809133"/>
                <a:ext cx="144520" cy="14830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cxnSp>
            <p:nvCxnSpPr>
              <p:cNvPr id="197" name="直線矢印コネクタ 196">
                <a:extLst>
                  <a:ext uri="{FF2B5EF4-FFF2-40B4-BE49-F238E27FC236}">
                    <a16:creationId xmlns:a16="http://schemas.microsoft.com/office/drawing/2014/main" id="{0D9F0321-F8DF-EF32-D713-617D7F6578F5}"/>
                  </a:ext>
                </a:extLst>
              </p:cNvPr>
              <p:cNvCxnSpPr>
                <a:cxnSpLocks/>
                <a:stCxn id="193" idx="3"/>
                <a:endCxn id="195" idx="2"/>
              </p:cNvCxnSpPr>
              <p:nvPr/>
            </p:nvCxnSpPr>
            <p:spPr>
              <a:xfrm>
                <a:off x="1958042" y="6573619"/>
                <a:ext cx="481693" cy="75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8" name="テキスト ボックス 197">
                <a:extLst>
                  <a:ext uri="{FF2B5EF4-FFF2-40B4-BE49-F238E27FC236}">
                    <a16:creationId xmlns:a16="http://schemas.microsoft.com/office/drawing/2014/main" id="{6E31D28F-2FCF-3A4A-01FC-479BF5B16691}"/>
                  </a:ext>
                </a:extLst>
              </p:cNvPr>
              <p:cNvSpPr txBox="1"/>
              <p:nvPr/>
            </p:nvSpPr>
            <p:spPr>
              <a:xfrm>
                <a:off x="2184181" y="6316324"/>
                <a:ext cx="1368324" cy="287259"/>
              </a:xfrm>
              <a:prstGeom prst="rect">
                <a:avLst/>
              </a:prstGeom>
              <a:noFill/>
            </p:spPr>
            <p:txBody>
              <a:bodyPr wrap="none" rtlCol="0">
                <a:spAutoFit/>
              </a:bodyPr>
              <a:lstStyle/>
              <a:p>
                <a:r>
                  <a:rPr lang="en" altLang="ja-JP" sz="800" dirty="0" err="1">
                    <a:latin typeface="Verdana" panose="020B0604030504040204" pitchFamily="34" charset="0"/>
                    <a:ea typeface="Verdana" panose="020B0604030504040204" pitchFamily="34" charset="0"/>
                    <a:cs typeface="Verdana" panose="020B0604030504040204" pitchFamily="34" charset="0"/>
                  </a:rPr>
                  <a:t>GenomicFeature</a:t>
                </a:r>
                <a:endParaRPr lang="en" altLang="ja-JP" sz="600" dirty="0">
                  <a:latin typeface="Verdana" panose="020B0604030504040204" pitchFamily="34" charset="0"/>
                  <a:ea typeface="Verdana" panose="020B0604030504040204" pitchFamily="34" charset="0"/>
                  <a:cs typeface="Verdana" panose="020B0604030504040204" pitchFamily="34" charset="0"/>
                </a:endParaRPr>
              </a:p>
            </p:txBody>
          </p:sp>
          <p:cxnSp>
            <p:nvCxnSpPr>
              <p:cNvPr id="199" name="直線矢印コネクタ 198">
                <a:extLst>
                  <a:ext uri="{FF2B5EF4-FFF2-40B4-BE49-F238E27FC236}">
                    <a16:creationId xmlns:a16="http://schemas.microsoft.com/office/drawing/2014/main" id="{9B1ADF00-B193-79E3-2556-1B5991F80A79}"/>
                  </a:ext>
                </a:extLst>
              </p:cNvPr>
              <p:cNvCxnSpPr>
                <a:cxnSpLocks/>
                <a:stCxn id="195" idx="6"/>
                <a:endCxn id="196" idx="1"/>
              </p:cNvCxnSpPr>
              <p:nvPr/>
            </p:nvCxnSpPr>
            <p:spPr>
              <a:xfrm>
                <a:off x="2584255" y="6649366"/>
                <a:ext cx="337435" cy="18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0" name="テキスト ボックス 199">
                <a:extLst>
                  <a:ext uri="{FF2B5EF4-FFF2-40B4-BE49-F238E27FC236}">
                    <a16:creationId xmlns:a16="http://schemas.microsoft.com/office/drawing/2014/main" id="{A5DC8739-BBC9-3067-F5F0-26C84CF5F944}"/>
                  </a:ext>
                </a:extLst>
              </p:cNvPr>
              <p:cNvSpPr txBox="1"/>
              <p:nvPr/>
            </p:nvSpPr>
            <p:spPr>
              <a:xfrm>
                <a:off x="2387152" y="6832424"/>
                <a:ext cx="648040" cy="307776"/>
              </a:xfrm>
              <a:prstGeom prst="rect">
                <a:avLst/>
              </a:prstGeom>
              <a:noFill/>
            </p:spPr>
            <p:txBody>
              <a:bodyPr wrap="none" rtlCol="0">
                <a:spAutoFit/>
              </a:bodyPr>
              <a:lstStyle/>
              <a:p>
                <a:r>
                  <a:rPr lang="en" altLang="ja-JP" sz="900" dirty="0">
                    <a:latin typeface="Verdana" panose="020B0604030504040204" pitchFamily="34" charset="0"/>
                    <a:ea typeface="Verdana" panose="020B0604030504040204" pitchFamily="34" charset="0"/>
                    <a:cs typeface="Verdana" panose="020B0604030504040204" pitchFamily="34" charset="0"/>
                  </a:rPr>
                  <a:t>Gene</a:t>
                </a:r>
              </a:p>
            </p:txBody>
          </p:sp>
          <p:cxnSp>
            <p:nvCxnSpPr>
              <p:cNvPr id="201" name="直線矢印コネクタ 200">
                <a:extLst>
                  <a:ext uri="{FF2B5EF4-FFF2-40B4-BE49-F238E27FC236}">
                    <a16:creationId xmlns:a16="http://schemas.microsoft.com/office/drawing/2014/main" id="{6CE1D7C3-8EC5-44B5-76EC-81D23E4C66B7}"/>
                  </a:ext>
                </a:extLst>
              </p:cNvPr>
              <p:cNvCxnSpPr>
                <a:cxnSpLocks/>
                <a:stCxn id="196" idx="4"/>
                <a:endCxn id="194" idx="0"/>
              </p:cNvCxnSpPr>
              <p:nvPr/>
            </p:nvCxnSpPr>
            <p:spPr>
              <a:xfrm>
                <a:off x="2972786" y="6957442"/>
                <a:ext cx="4408" cy="403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テキスト ボックス 201">
                <a:extLst>
                  <a:ext uri="{FF2B5EF4-FFF2-40B4-BE49-F238E27FC236}">
                    <a16:creationId xmlns:a16="http://schemas.microsoft.com/office/drawing/2014/main" id="{BD42537A-79DB-ECA0-2DE2-FD1C740EBED8}"/>
                  </a:ext>
                </a:extLst>
              </p:cNvPr>
              <p:cNvSpPr txBox="1"/>
              <p:nvPr/>
            </p:nvSpPr>
            <p:spPr>
              <a:xfrm>
                <a:off x="254024" y="6033641"/>
                <a:ext cx="3530181" cy="328295"/>
              </a:xfrm>
              <a:prstGeom prst="rect">
                <a:avLst/>
              </a:prstGeom>
              <a:noFill/>
            </p:spPr>
            <p:txBody>
              <a:bodyPr wrap="square" rtlCol="0">
                <a:spAutoFit/>
              </a:bodyPr>
              <a:lstStyle/>
              <a:p>
                <a:r>
                  <a:rPr lang="en" altLang="ja-JP" sz="1000" b="1" dirty="0">
                    <a:latin typeface="Verdana" panose="020B0604030504040204" pitchFamily="34" charset="0"/>
                    <a:ea typeface="Verdana" panose="020B0604030504040204" pitchFamily="34" charset="0"/>
                    <a:cs typeface="Verdana" panose="020B0604030504040204" pitchFamily="34" charset="0"/>
                  </a:rPr>
                  <a:t>RIKEN </a:t>
                </a:r>
                <a:r>
                  <a:rPr lang="en" altLang="ja-JP" sz="1000" b="1" dirty="0" err="1">
                    <a:latin typeface="Verdana" panose="020B0604030504040204" pitchFamily="34" charset="0"/>
                    <a:ea typeface="Verdana" panose="020B0604030504040204" pitchFamily="34" charset="0"/>
                    <a:cs typeface="Verdana" panose="020B0604030504040204" pitchFamily="34" charset="0"/>
                  </a:rPr>
                  <a:t>BioResource</a:t>
                </a:r>
                <a:r>
                  <a:rPr lang="en" altLang="ja-JP" sz="1000" b="1" dirty="0">
                    <a:latin typeface="Verdana" panose="020B0604030504040204" pitchFamily="34" charset="0"/>
                    <a:ea typeface="Verdana" panose="020B0604030504040204" pitchFamily="34" charset="0"/>
                    <a:cs typeface="Verdana" panose="020B0604030504040204" pitchFamily="34" charset="0"/>
                  </a:rPr>
                  <a:t> RDF</a:t>
                </a:r>
                <a:r>
                  <a:rPr lang="en-US" altLang="ja-JP" sz="1000" b="1" dirty="0">
                    <a:latin typeface="Verdana" panose="020B0604030504040204" pitchFamily="34" charset="0"/>
                    <a:ea typeface="Verdana" panose="020B0604030504040204" pitchFamily="34" charset="0"/>
                    <a:cs typeface="Verdana" panose="020B0604030504040204" pitchFamily="34" charset="0"/>
                  </a:rPr>
                  <a:t> (</a:t>
                </a:r>
                <a:r>
                  <a:rPr lang="en" altLang="ja-JP" sz="1000" b="1" dirty="0">
                    <a:latin typeface="Verdana" panose="020B0604030504040204" pitchFamily="34" charset="0"/>
                    <a:ea typeface="Verdana" panose="020B0604030504040204" pitchFamily="34" charset="0"/>
                    <a:cs typeface="Verdana" panose="020B0604030504040204" pitchFamily="34" charset="0"/>
                  </a:rPr>
                  <a:t>Graph</a:t>
                </a:r>
                <a:r>
                  <a:rPr lang="en-US" altLang="ja-JP" sz="1000" b="1" dirty="0">
                    <a:latin typeface="Verdana" panose="020B0604030504040204" pitchFamily="34" charset="0"/>
                    <a:ea typeface="Verdana" panose="020B0604030504040204" pitchFamily="34" charset="0"/>
                    <a:cs typeface="Verdana" panose="020B0604030504040204" pitchFamily="34" charset="0"/>
                  </a:rPr>
                  <a:t>)</a:t>
                </a:r>
                <a:endParaRPr lang="en" altLang="ja-JP" sz="1000" b="1" dirty="0">
                  <a:latin typeface="Verdana" panose="020B0604030504040204" pitchFamily="34" charset="0"/>
                  <a:ea typeface="Verdana" panose="020B0604030504040204" pitchFamily="34" charset="0"/>
                  <a:cs typeface="Verdana" panose="020B0604030504040204" pitchFamily="34" charset="0"/>
                </a:endParaRPr>
              </a:p>
            </p:txBody>
          </p:sp>
          <p:sp>
            <p:nvSpPr>
              <p:cNvPr id="204" name="四角形吹き出し 203">
                <a:extLst>
                  <a:ext uri="{FF2B5EF4-FFF2-40B4-BE49-F238E27FC236}">
                    <a16:creationId xmlns:a16="http://schemas.microsoft.com/office/drawing/2014/main" id="{44DFC68C-DC10-6EBE-A292-9C4E66C259D2}"/>
                  </a:ext>
                </a:extLst>
              </p:cNvPr>
              <p:cNvSpPr/>
              <p:nvPr/>
            </p:nvSpPr>
            <p:spPr>
              <a:xfrm>
                <a:off x="281326" y="7410053"/>
                <a:ext cx="1676716" cy="317486"/>
              </a:xfrm>
              <a:prstGeom prst="wedgeRectCallout">
                <a:avLst>
                  <a:gd name="adj1" fmla="val 79955"/>
                  <a:gd name="adj2" fmla="val -29532"/>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r>
                  <a:rPr lang="en" altLang="ja-JP" sz="900" dirty="0">
                    <a:latin typeface="Verdana" panose="020B0604030504040204" pitchFamily="34" charset="0"/>
                    <a:ea typeface="Verdana" panose="020B0604030504040204" pitchFamily="34" charset="0"/>
                    <a:cs typeface="Verdana" panose="020B0604030504040204" pitchFamily="34" charset="0"/>
                    <a:hlinkClick r:id="rId11"/>
                  </a:rPr>
                  <a:t>Braf(MGI:88190)</a:t>
                </a:r>
                <a:endParaRPr lang="ja-JP" altLang="en-US" sz="900" i="1">
                  <a:latin typeface="Verdana" panose="020B0604030504040204" pitchFamily="34" charset="0"/>
                  <a:cs typeface="Verdana" panose="020B0604030504040204" pitchFamily="34" charset="0"/>
                </a:endParaRPr>
              </a:p>
            </p:txBody>
          </p:sp>
          <p:sp>
            <p:nvSpPr>
              <p:cNvPr id="205" name="テキスト ボックス 204">
                <a:extLst>
                  <a:ext uri="{FF2B5EF4-FFF2-40B4-BE49-F238E27FC236}">
                    <a16:creationId xmlns:a16="http://schemas.microsoft.com/office/drawing/2014/main" id="{C064229E-CDCF-1320-80CB-C2E93659603D}"/>
                  </a:ext>
                </a:extLst>
              </p:cNvPr>
              <p:cNvSpPr txBox="1"/>
              <p:nvPr/>
            </p:nvSpPr>
            <p:spPr>
              <a:xfrm>
                <a:off x="-1367580" y="7266745"/>
                <a:ext cx="1743552" cy="533480"/>
              </a:xfrm>
              <a:prstGeom prst="rect">
                <a:avLst/>
              </a:prstGeom>
              <a:noFill/>
            </p:spPr>
            <p:txBody>
              <a:bodyPr wrap="square" rtlCol="0">
                <a:spAutoFit/>
              </a:bodyPr>
              <a:lstStyle/>
              <a:p>
                <a:r>
                  <a:rPr lang="en-US" altLang="ja-JP" sz="1000" b="1" dirty="0">
                    <a:latin typeface="Verdana" panose="020B0604030504040204" pitchFamily="34" charset="0"/>
                    <a:ea typeface="Verdana" panose="020B0604030504040204" pitchFamily="34" charset="0"/>
                    <a:cs typeface="Verdana" panose="020B0604030504040204" pitchFamily="34" charset="0"/>
                  </a:rPr>
                  <a:t>Mouse Genome Informatics</a:t>
                </a:r>
                <a:endParaRPr lang="ja-JP" altLang="en-US" sz="1000" b="1">
                  <a:latin typeface="Verdana" panose="020B0604030504040204" pitchFamily="34" charset="0"/>
                  <a:cs typeface="Verdana" panose="020B0604030504040204" pitchFamily="34" charset="0"/>
                </a:endParaRPr>
              </a:p>
            </p:txBody>
          </p:sp>
          <p:sp>
            <p:nvSpPr>
              <p:cNvPr id="206" name="正方形/長方形 205">
                <a:extLst>
                  <a:ext uri="{FF2B5EF4-FFF2-40B4-BE49-F238E27FC236}">
                    <a16:creationId xmlns:a16="http://schemas.microsoft.com/office/drawing/2014/main" id="{766F07B0-D903-CD45-FF0E-81E623E846F4}"/>
                  </a:ext>
                </a:extLst>
              </p:cNvPr>
              <p:cNvSpPr/>
              <p:nvPr/>
            </p:nvSpPr>
            <p:spPr>
              <a:xfrm>
                <a:off x="254024" y="8792168"/>
                <a:ext cx="436265" cy="20608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0">
                  <a:latin typeface="Verdana" panose="020B0604030504040204" pitchFamily="34" charset="0"/>
                  <a:cs typeface="Verdana" panose="020B0604030504040204" pitchFamily="34" charset="0"/>
                </a:endParaRPr>
              </a:p>
            </p:txBody>
          </p:sp>
          <p:cxnSp>
            <p:nvCxnSpPr>
              <p:cNvPr id="207" name="直線コネクタ 206">
                <a:extLst>
                  <a:ext uri="{FF2B5EF4-FFF2-40B4-BE49-F238E27FC236}">
                    <a16:creationId xmlns:a16="http://schemas.microsoft.com/office/drawing/2014/main" id="{3AAF4B75-7893-B68D-ADF0-3B21BCF8B617}"/>
                  </a:ext>
                </a:extLst>
              </p:cNvPr>
              <p:cNvCxnSpPr>
                <a:cxnSpLocks/>
                <a:stCxn id="135" idx="2"/>
                <a:endCxn id="210" idx="0"/>
              </p:cNvCxnSpPr>
              <p:nvPr/>
            </p:nvCxnSpPr>
            <p:spPr>
              <a:xfrm flipH="1">
                <a:off x="4464809" y="7381794"/>
                <a:ext cx="11051" cy="1214891"/>
              </a:xfrm>
              <a:prstGeom prst="line">
                <a:avLst/>
              </a:prstGeom>
              <a:ln w="38100" cmpd="dbl">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角丸四角形 207">
                <a:extLst>
                  <a:ext uri="{FF2B5EF4-FFF2-40B4-BE49-F238E27FC236}">
                    <a16:creationId xmlns:a16="http://schemas.microsoft.com/office/drawing/2014/main" id="{02E230DB-C860-57A1-6357-4B8143DEF56C}"/>
                  </a:ext>
                </a:extLst>
              </p:cNvPr>
              <p:cNvSpPr/>
              <p:nvPr/>
            </p:nvSpPr>
            <p:spPr>
              <a:xfrm>
                <a:off x="3926862" y="8947696"/>
                <a:ext cx="868505" cy="214612"/>
              </a:xfrm>
              <a:prstGeom prst="roundRect">
                <a:avLst/>
              </a:prstGeom>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Label@en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209" name="角丸四角形 208">
                <a:extLst>
                  <a:ext uri="{FF2B5EF4-FFF2-40B4-BE49-F238E27FC236}">
                    <a16:creationId xmlns:a16="http://schemas.microsoft.com/office/drawing/2014/main" id="{AC0508CA-FD59-4D3B-5682-4B6EF12E7D65}"/>
                  </a:ext>
                </a:extLst>
              </p:cNvPr>
              <p:cNvSpPr/>
              <p:nvPr/>
            </p:nvSpPr>
            <p:spPr>
              <a:xfrm>
                <a:off x="3928090" y="9124790"/>
                <a:ext cx="1181987" cy="201666"/>
              </a:xfrm>
              <a:prstGeom prst="roundRect">
                <a:avLst/>
              </a:prstGeom>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210" name="正方形/長方形 209">
                <a:extLst>
                  <a:ext uri="{FF2B5EF4-FFF2-40B4-BE49-F238E27FC236}">
                    <a16:creationId xmlns:a16="http://schemas.microsoft.com/office/drawing/2014/main" id="{D5993D2A-1679-73D7-9BB0-061346039B1F}"/>
                  </a:ext>
                </a:extLst>
              </p:cNvPr>
              <p:cNvSpPr/>
              <p:nvPr/>
            </p:nvSpPr>
            <p:spPr>
              <a:xfrm>
                <a:off x="3918397" y="8596685"/>
                <a:ext cx="1092824" cy="355872"/>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50" dirty="0">
                    <a:latin typeface="Verdana" panose="020B0604030504040204" pitchFamily="34" charset="0"/>
                    <a:ea typeface="Verdana" panose="020B0604030504040204" pitchFamily="34" charset="0"/>
                    <a:cs typeface="Verdana" panose="020B0604030504040204" pitchFamily="34" charset="0"/>
                  </a:rPr>
                  <a:t>MONDO</a:t>
                </a:r>
                <a:endParaRPr lang="ja-JP" altLang="en-US" sz="1050">
                  <a:latin typeface="Verdana" panose="020B0604030504040204" pitchFamily="34" charset="0"/>
                  <a:cs typeface="Verdana" panose="020B0604030504040204" pitchFamily="34" charset="0"/>
                </a:endParaRPr>
              </a:p>
            </p:txBody>
          </p:sp>
          <p:sp>
            <p:nvSpPr>
              <p:cNvPr id="212" name="角丸四角形 211">
                <a:extLst>
                  <a:ext uri="{FF2B5EF4-FFF2-40B4-BE49-F238E27FC236}">
                    <a16:creationId xmlns:a16="http://schemas.microsoft.com/office/drawing/2014/main" id="{F675ED1B-FF0A-8FAC-AD2F-50F0F744C054}"/>
                  </a:ext>
                </a:extLst>
              </p:cNvPr>
              <p:cNvSpPr/>
              <p:nvPr/>
            </p:nvSpPr>
            <p:spPr>
              <a:xfrm>
                <a:off x="6664559" y="6373070"/>
                <a:ext cx="1214775" cy="228118"/>
              </a:xfrm>
              <a:prstGeom prst="roundRect">
                <a:avLst/>
              </a:prstGeom>
              <a:ln>
                <a:solidFill>
                  <a:schemeClr val="accent5"/>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ja-JP" sz="700" dirty="0" err="1">
                    <a:latin typeface="Verdana" panose="020B0604030504040204" pitchFamily="34" charset="0"/>
                    <a:ea typeface="Verdana" panose="020B0604030504040204" pitchFamily="34" charset="0"/>
                    <a:cs typeface="Verdana" panose="020B0604030504040204" pitchFamily="34" charset="0"/>
                  </a:rPr>
                  <a:t>Synonym@en</a:t>
                </a:r>
                <a:endParaRPr lang="en-US" altLang="ja-JP" sz="700" dirty="0">
                  <a:latin typeface="Verdana" panose="020B0604030504040204" pitchFamily="34" charset="0"/>
                  <a:ea typeface="Verdana" panose="020B0604030504040204" pitchFamily="34" charset="0"/>
                  <a:cs typeface="Verdana" panose="020B0604030504040204" pitchFamily="34" charset="0"/>
                </a:endParaRPr>
              </a:p>
            </p:txBody>
          </p:sp>
          <p:sp>
            <p:nvSpPr>
              <p:cNvPr id="213" name="正方形/長方形 212">
                <a:extLst>
                  <a:ext uri="{FF2B5EF4-FFF2-40B4-BE49-F238E27FC236}">
                    <a16:creationId xmlns:a16="http://schemas.microsoft.com/office/drawing/2014/main" id="{275EE53C-47F0-9091-FC4D-4992C0245EE4}"/>
                  </a:ext>
                </a:extLst>
              </p:cNvPr>
              <p:cNvSpPr/>
              <p:nvPr/>
            </p:nvSpPr>
            <p:spPr>
              <a:xfrm>
                <a:off x="2991208" y="9159473"/>
                <a:ext cx="164207" cy="8613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latin typeface="Verdana" panose="020B0604030504040204" pitchFamily="34" charset="0"/>
                  <a:cs typeface="Verdana" panose="020B0604030504040204" pitchFamily="34" charset="0"/>
                </a:endParaRPr>
              </a:p>
            </p:txBody>
          </p:sp>
          <p:cxnSp>
            <p:nvCxnSpPr>
              <p:cNvPr id="215" name="直線矢印コネクタ 214">
                <a:extLst>
                  <a:ext uri="{FF2B5EF4-FFF2-40B4-BE49-F238E27FC236}">
                    <a16:creationId xmlns:a16="http://schemas.microsoft.com/office/drawing/2014/main" id="{F2D6E36B-9CD0-49C9-EB1D-8DAF92F58F67}"/>
                  </a:ext>
                </a:extLst>
              </p:cNvPr>
              <p:cNvCxnSpPr>
                <a:cxnSpLocks/>
                <a:stCxn id="222" idx="3"/>
                <a:endCxn id="138" idx="1"/>
              </p:cNvCxnSpPr>
              <p:nvPr/>
            </p:nvCxnSpPr>
            <p:spPr>
              <a:xfrm>
                <a:off x="3784205" y="9766845"/>
                <a:ext cx="168239" cy="623247"/>
              </a:xfrm>
              <a:prstGeom prst="straightConnector1">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矢印コネクタ 215">
                <a:extLst>
                  <a:ext uri="{FF2B5EF4-FFF2-40B4-BE49-F238E27FC236}">
                    <a16:creationId xmlns:a16="http://schemas.microsoft.com/office/drawing/2014/main" id="{94061D1B-4355-2EC1-4FD2-8293BF37E1FB}"/>
                  </a:ext>
                </a:extLst>
              </p:cNvPr>
              <p:cNvCxnSpPr>
                <a:cxnSpLocks/>
                <a:stCxn id="222" idx="3"/>
                <a:endCxn id="210" idx="1"/>
              </p:cNvCxnSpPr>
              <p:nvPr/>
            </p:nvCxnSpPr>
            <p:spPr>
              <a:xfrm flipV="1">
                <a:off x="3784205" y="8774621"/>
                <a:ext cx="134192" cy="992224"/>
              </a:xfrm>
              <a:prstGeom prst="straightConnector1">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2" name="正方形/長方形 221">
              <a:extLst>
                <a:ext uri="{FF2B5EF4-FFF2-40B4-BE49-F238E27FC236}">
                  <a16:creationId xmlns:a16="http://schemas.microsoft.com/office/drawing/2014/main" id="{820EFAD2-3C00-44E4-363F-DFBD2A80BCA3}"/>
                </a:ext>
              </a:extLst>
            </p:cNvPr>
            <p:cNvSpPr/>
            <p:nvPr/>
          </p:nvSpPr>
          <p:spPr>
            <a:xfrm>
              <a:off x="4006416" y="3794353"/>
              <a:ext cx="1178291" cy="2766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000" dirty="0">
                  <a:latin typeface="Verdana" panose="020B0604030504040204" pitchFamily="34" charset="0"/>
                  <a:ea typeface="Verdana" panose="020B0604030504040204" pitchFamily="34" charset="0"/>
                  <a:cs typeface="Verdana" panose="020B0604030504040204" pitchFamily="34" charset="0"/>
                </a:rPr>
                <a:t>melanoma</a:t>
              </a:r>
              <a:endParaRPr lang="ja-JP" altLang="en-US" sz="1000">
                <a:latin typeface="Verdana" panose="020B0604030504040204" pitchFamily="34" charset="0"/>
                <a:cs typeface="Verdana" panose="020B0604030504040204" pitchFamily="34" charset="0"/>
              </a:endParaRPr>
            </a:p>
          </p:txBody>
        </p:sp>
        <p:cxnSp>
          <p:nvCxnSpPr>
            <p:cNvPr id="223" name="直線矢印コネクタ 222">
              <a:extLst>
                <a:ext uri="{FF2B5EF4-FFF2-40B4-BE49-F238E27FC236}">
                  <a16:creationId xmlns:a16="http://schemas.microsoft.com/office/drawing/2014/main" id="{44DD6033-7683-73A0-B24D-4A46B929FA7E}"/>
                </a:ext>
              </a:extLst>
            </p:cNvPr>
            <p:cNvCxnSpPr>
              <a:cxnSpLocks/>
              <a:stCxn id="189" idx="3"/>
              <a:endCxn id="222" idx="1"/>
            </p:cNvCxnSpPr>
            <p:nvPr/>
          </p:nvCxnSpPr>
          <p:spPr>
            <a:xfrm>
              <a:off x="3796336" y="3487050"/>
              <a:ext cx="210080" cy="445627"/>
            </a:xfrm>
            <a:prstGeom prst="straightConnector1">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4" name="四角形吹き出し 223">
              <a:extLst>
                <a:ext uri="{FF2B5EF4-FFF2-40B4-BE49-F238E27FC236}">
                  <a16:creationId xmlns:a16="http://schemas.microsoft.com/office/drawing/2014/main" id="{6BF47A25-403A-25F6-C894-DE39AFDB780C}"/>
                </a:ext>
              </a:extLst>
            </p:cNvPr>
            <p:cNvSpPr/>
            <p:nvPr/>
          </p:nvSpPr>
          <p:spPr>
            <a:xfrm>
              <a:off x="3235160" y="4434503"/>
              <a:ext cx="1754169" cy="317486"/>
            </a:xfrm>
            <a:prstGeom prst="wedgeRectCallout">
              <a:avLst>
                <a:gd name="adj1" fmla="val 24791"/>
                <a:gd name="adj2" fmla="val -165277"/>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r>
                <a:rPr lang="en" altLang="ja-JP" sz="900" dirty="0">
                  <a:latin typeface="Verdana" panose="020B0604030504040204" pitchFamily="34" charset="0"/>
                  <a:ea typeface="Verdana" panose="020B0604030504040204" pitchFamily="34" charset="0"/>
                  <a:cs typeface="Verdana" panose="020B0604030504040204" pitchFamily="34" charset="0"/>
                  <a:hlinkClick r:id="rId12"/>
                </a:rPr>
                <a:t>medgen:C0025202</a:t>
              </a:r>
              <a:endParaRPr lang="ja-JP" altLang="en-US" sz="900" i="1">
                <a:latin typeface="Verdana" panose="020B0604030504040204" pitchFamily="34" charset="0"/>
                <a:cs typeface="Verdana" panose="020B0604030504040204" pitchFamily="34" charset="0"/>
              </a:endParaRPr>
            </a:p>
          </p:txBody>
        </p:sp>
        <p:sp>
          <p:nvSpPr>
            <p:cNvPr id="226" name="四角形吹き出し 225">
              <a:extLst>
                <a:ext uri="{FF2B5EF4-FFF2-40B4-BE49-F238E27FC236}">
                  <a16:creationId xmlns:a16="http://schemas.microsoft.com/office/drawing/2014/main" id="{898415A3-5AEE-C908-588B-5939A537333F}"/>
                </a:ext>
              </a:extLst>
            </p:cNvPr>
            <p:cNvSpPr/>
            <p:nvPr/>
          </p:nvSpPr>
          <p:spPr>
            <a:xfrm>
              <a:off x="10047522" y="1644808"/>
              <a:ext cx="1127713" cy="282551"/>
            </a:xfrm>
            <a:prstGeom prst="wedgeRectCallout">
              <a:avLst>
                <a:gd name="adj1" fmla="val -47529"/>
                <a:gd name="adj2" fmla="val 91032"/>
              </a:avLst>
            </a:prstGeom>
            <a:ln w="28575">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r>
                <a:rPr lang="ja-JP" altLang="en-US" sz="1050" i="1">
                  <a:latin typeface="Verdana" panose="020B0604030504040204" pitchFamily="34" charset="0"/>
                  <a:cs typeface="Verdana" panose="020B0604030504040204" pitchFamily="34" charset="0"/>
                </a:rPr>
                <a:t>固形腫瘍</a:t>
              </a:r>
              <a:endParaRPr lang="en" altLang="ja-JP" sz="1050" i="1" dirty="0">
                <a:latin typeface="Verdana" panose="020B0604030504040204" pitchFamily="34" charset="0"/>
                <a:ea typeface="Verdana" panose="020B0604030504040204" pitchFamily="34" charset="0"/>
                <a:cs typeface="Verdana" panose="020B0604030504040204" pitchFamily="34" charset="0"/>
              </a:endParaRPr>
            </a:p>
          </p:txBody>
        </p:sp>
        <p:sp>
          <p:nvSpPr>
            <p:cNvPr id="243" name="左中かっこ 242">
              <a:extLst>
                <a:ext uri="{FF2B5EF4-FFF2-40B4-BE49-F238E27FC236}">
                  <a16:creationId xmlns:a16="http://schemas.microsoft.com/office/drawing/2014/main" id="{681CEBFE-881D-9EF4-EFD0-9F7DA047E14B}"/>
                </a:ext>
              </a:extLst>
            </p:cNvPr>
            <p:cNvSpPr/>
            <p:nvPr/>
          </p:nvSpPr>
          <p:spPr>
            <a:xfrm rot="16200000">
              <a:off x="7964140" y="2422789"/>
              <a:ext cx="941441" cy="6500302"/>
            </a:xfrm>
            <a:prstGeom prst="leftBrace">
              <a:avLst>
                <a:gd name="adj1" fmla="val 8333"/>
                <a:gd name="adj2" fmla="val 4987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100">
                <a:latin typeface="Verdana" panose="020B0604030504040204" pitchFamily="34" charset="0"/>
                <a:cs typeface="Verdana" panose="020B0604030504040204" pitchFamily="34" charset="0"/>
              </a:endParaRPr>
            </a:p>
          </p:txBody>
        </p:sp>
      </p:grpSp>
      <p:sp>
        <p:nvSpPr>
          <p:cNvPr id="246" name="テキスト ボックス 245">
            <a:extLst>
              <a:ext uri="{FF2B5EF4-FFF2-40B4-BE49-F238E27FC236}">
                <a16:creationId xmlns:a16="http://schemas.microsoft.com/office/drawing/2014/main" id="{DE83E508-00A5-3DC2-2695-FF3CE0BF0219}"/>
              </a:ext>
            </a:extLst>
          </p:cNvPr>
          <p:cNvSpPr txBox="1"/>
          <p:nvPr/>
        </p:nvSpPr>
        <p:spPr>
          <a:xfrm>
            <a:off x="1219058" y="413675"/>
            <a:ext cx="10274967" cy="461665"/>
          </a:xfrm>
          <a:prstGeom prst="rect">
            <a:avLst/>
          </a:prstGeom>
          <a:noFill/>
        </p:spPr>
        <p:txBody>
          <a:bodyPr wrap="square" rtlCol="0">
            <a:spAutoFit/>
          </a:bodyPr>
          <a:lstStyle/>
          <a:p>
            <a:r>
              <a:rPr lang="en-US" altLang="ja-JP" sz="2400" dirty="0">
                <a:latin typeface="Verdana" panose="020B0604030504040204" pitchFamily="34" charset="0"/>
                <a:ea typeface="Meiryo" panose="020B0604030504040204" pitchFamily="34" charset="-128"/>
                <a:cs typeface="Verdana" panose="020B0604030504040204" pitchFamily="34" charset="0"/>
              </a:rPr>
              <a:t>Integration of RIKEN mice data with human disease ontologies</a:t>
            </a:r>
            <a:endParaRPr lang="ja-JP" altLang="en-US" sz="2400">
              <a:latin typeface="Verdana" panose="020B0604030504040204" pitchFamily="34" charset="0"/>
              <a:ea typeface="Meiryo" panose="020B0604030504040204" pitchFamily="34" charset="-128"/>
              <a:cs typeface="Verdana" panose="020B0604030504040204" pitchFamily="34" charset="0"/>
            </a:endParaRPr>
          </a:p>
        </p:txBody>
      </p:sp>
      <p:pic>
        <p:nvPicPr>
          <p:cNvPr id="3074" name="Picture 2">
            <a:extLst>
              <a:ext uri="{FF2B5EF4-FFF2-40B4-BE49-F238E27FC236}">
                <a16:creationId xmlns:a16="http://schemas.microsoft.com/office/drawing/2014/main" id="{3E5A2929-92DF-5042-49E3-AA7E0497E4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1259" y="2458889"/>
            <a:ext cx="414178" cy="219695"/>
          </a:xfrm>
          <a:prstGeom prst="rect">
            <a:avLst/>
          </a:prstGeom>
          <a:noFill/>
          <a:extLst>
            <a:ext uri="{909E8E84-426E-40DD-AFC4-6F175D3DCCD1}">
              <a14:hiddenFill xmlns:a14="http://schemas.microsoft.com/office/drawing/2010/main">
                <a:solidFill>
                  <a:srgbClr val="FFFFFF"/>
                </a:solidFill>
              </a14:hiddenFill>
            </a:ext>
          </a:extLst>
        </p:spPr>
      </p:pic>
      <p:pic>
        <p:nvPicPr>
          <p:cNvPr id="3073" name="図 3072">
            <a:extLst>
              <a:ext uri="{FF2B5EF4-FFF2-40B4-BE49-F238E27FC236}">
                <a16:creationId xmlns:a16="http://schemas.microsoft.com/office/drawing/2014/main" id="{F52FDEF4-9826-6DBD-1D1B-1F9447204DF9}"/>
              </a:ext>
            </a:extLst>
          </p:cNvPr>
          <p:cNvPicPr>
            <a:picLocks noChangeAspect="1"/>
          </p:cNvPicPr>
          <p:nvPr/>
        </p:nvPicPr>
        <p:blipFill>
          <a:blip r:embed="rId14"/>
          <a:stretch>
            <a:fillRect/>
          </a:stretch>
        </p:blipFill>
        <p:spPr>
          <a:xfrm>
            <a:off x="2335799" y="3553518"/>
            <a:ext cx="465155" cy="204016"/>
          </a:xfrm>
          <a:prstGeom prst="rect">
            <a:avLst/>
          </a:prstGeom>
        </p:spPr>
      </p:pic>
      <p:pic>
        <p:nvPicPr>
          <p:cNvPr id="3075" name="図 3074">
            <a:extLst>
              <a:ext uri="{FF2B5EF4-FFF2-40B4-BE49-F238E27FC236}">
                <a16:creationId xmlns:a16="http://schemas.microsoft.com/office/drawing/2014/main" id="{2B0C86A2-78DB-DCA7-BC62-C956B15FC278}"/>
              </a:ext>
            </a:extLst>
          </p:cNvPr>
          <p:cNvPicPr>
            <a:picLocks noChangeAspect="1"/>
          </p:cNvPicPr>
          <p:nvPr/>
        </p:nvPicPr>
        <p:blipFill>
          <a:blip r:embed="rId15"/>
          <a:stretch>
            <a:fillRect/>
          </a:stretch>
        </p:blipFill>
        <p:spPr>
          <a:xfrm>
            <a:off x="4307116" y="4862417"/>
            <a:ext cx="800798" cy="194726"/>
          </a:xfrm>
          <a:prstGeom prst="rect">
            <a:avLst/>
          </a:prstGeom>
        </p:spPr>
      </p:pic>
      <p:pic>
        <p:nvPicPr>
          <p:cNvPr id="3076" name="図 3075">
            <a:extLst>
              <a:ext uri="{FF2B5EF4-FFF2-40B4-BE49-F238E27FC236}">
                <a16:creationId xmlns:a16="http://schemas.microsoft.com/office/drawing/2014/main" id="{EA7EE8C8-3D90-3A8F-D236-AA0C960CA5F7}"/>
              </a:ext>
            </a:extLst>
          </p:cNvPr>
          <p:cNvPicPr>
            <a:picLocks noChangeAspect="1"/>
          </p:cNvPicPr>
          <p:nvPr/>
        </p:nvPicPr>
        <p:blipFill>
          <a:blip r:embed="rId16"/>
          <a:stretch>
            <a:fillRect/>
          </a:stretch>
        </p:blipFill>
        <p:spPr>
          <a:xfrm>
            <a:off x="3608193" y="4858166"/>
            <a:ext cx="620905" cy="193301"/>
          </a:xfrm>
          <a:prstGeom prst="rect">
            <a:avLst/>
          </a:prstGeom>
        </p:spPr>
      </p:pic>
      <p:pic>
        <p:nvPicPr>
          <p:cNvPr id="3077" name="図 3076">
            <a:extLst>
              <a:ext uri="{FF2B5EF4-FFF2-40B4-BE49-F238E27FC236}">
                <a16:creationId xmlns:a16="http://schemas.microsoft.com/office/drawing/2014/main" id="{0BF53FF9-67D1-5CC1-C410-D6206BDF615A}"/>
              </a:ext>
            </a:extLst>
          </p:cNvPr>
          <p:cNvPicPr>
            <a:picLocks noChangeAspect="1"/>
          </p:cNvPicPr>
          <p:nvPr/>
        </p:nvPicPr>
        <p:blipFill>
          <a:blip r:embed="rId17"/>
          <a:stretch>
            <a:fillRect/>
          </a:stretch>
        </p:blipFill>
        <p:spPr>
          <a:xfrm>
            <a:off x="2627860" y="1824655"/>
            <a:ext cx="887759" cy="194198"/>
          </a:xfrm>
          <a:prstGeom prst="rect">
            <a:avLst/>
          </a:prstGeom>
        </p:spPr>
      </p:pic>
      <p:sp>
        <p:nvSpPr>
          <p:cNvPr id="3078" name="四角形吹き出し 3077">
            <a:extLst>
              <a:ext uri="{FF2B5EF4-FFF2-40B4-BE49-F238E27FC236}">
                <a16:creationId xmlns:a16="http://schemas.microsoft.com/office/drawing/2014/main" id="{F3AB76F2-C70F-5F9B-B4DA-700D02DDC47E}"/>
              </a:ext>
            </a:extLst>
          </p:cNvPr>
          <p:cNvSpPr/>
          <p:nvPr/>
        </p:nvSpPr>
        <p:spPr>
          <a:xfrm>
            <a:off x="3645312" y="1801773"/>
            <a:ext cx="904159" cy="238115"/>
          </a:xfrm>
          <a:prstGeom prst="wedgeRectCallout">
            <a:avLst>
              <a:gd name="adj1" fmla="val -13867"/>
              <a:gd name="adj2" fmla="val -74762"/>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r>
              <a:rPr lang="en" altLang="ja-JP" sz="900" dirty="0">
                <a:latin typeface="Verdana" panose="020B0604030504040204" pitchFamily="34" charset="0"/>
                <a:ea typeface="Verdana" panose="020B0604030504040204" pitchFamily="34" charset="0"/>
                <a:cs typeface="Verdana" panose="020B0604030504040204" pitchFamily="34" charset="0"/>
                <a:hlinkClick r:id="rId18"/>
              </a:rPr>
              <a:t>RBRC09730</a:t>
            </a:r>
            <a:endParaRPr lang="ja-JP" altLang="en-US" sz="900" i="1">
              <a:latin typeface="Verdana" panose="020B0604030504040204" pitchFamily="34" charset="0"/>
              <a:cs typeface="Verdana" panose="020B0604030504040204" pitchFamily="34" charset="0"/>
            </a:endParaRPr>
          </a:p>
        </p:txBody>
      </p:sp>
      <p:pic>
        <p:nvPicPr>
          <p:cNvPr id="2" name="Picture 2">
            <a:extLst>
              <a:ext uri="{FF2B5EF4-FFF2-40B4-BE49-F238E27FC236}">
                <a16:creationId xmlns:a16="http://schemas.microsoft.com/office/drawing/2014/main" id="{2BDD4045-E832-98F9-DDA5-D051605A21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87309" y="3803989"/>
            <a:ext cx="332882" cy="364802"/>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4573C26A-03EE-F321-40EF-952D6735CCD2}"/>
              </a:ext>
            </a:extLst>
          </p:cNvPr>
          <p:cNvPicPr>
            <a:picLocks noChangeAspect="1"/>
          </p:cNvPicPr>
          <p:nvPr/>
        </p:nvPicPr>
        <p:blipFill>
          <a:blip r:embed="rId20"/>
          <a:stretch>
            <a:fillRect/>
          </a:stretch>
        </p:blipFill>
        <p:spPr>
          <a:xfrm>
            <a:off x="6518528" y="1865553"/>
            <a:ext cx="489605" cy="220322"/>
          </a:xfrm>
          <a:prstGeom prst="rect">
            <a:avLst/>
          </a:prstGeom>
        </p:spPr>
      </p:pic>
      <p:pic>
        <p:nvPicPr>
          <p:cNvPr id="6" name="Picture 6">
            <a:extLst>
              <a:ext uri="{FF2B5EF4-FFF2-40B4-BE49-F238E27FC236}">
                <a16:creationId xmlns:a16="http://schemas.microsoft.com/office/drawing/2014/main" id="{3CBF6A18-BCAD-4996-2678-3D29EE95AAF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77810" y="4752818"/>
            <a:ext cx="228115" cy="2718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KEGG icon">
            <a:extLst>
              <a:ext uri="{FF2B5EF4-FFF2-40B4-BE49-F238E27FC236}">
                <a16:creationId xmlns:a16="http://schemas.microsoft.com/office/drawing/2014/main" id="{69BCC979-59D9-710E-EECF-1F1D782D11A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44175" y="4531643"/>
            <a:ext cx="346725" cy="249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D7ACCB39-C8EE-0395-7D31-C007ACFF4BA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1754" t="9518" r="21976" b="9803"/>
          <a:stretch/>
        </p:blipFill>
        <p:spPr bwMode="auto">
          <a:xfrm>
            <a:off x="7126898" y="4055403"/>
            <a:ext cx="271744" cy="27039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矢印コネクタ 38">
            <a:extLst>
              <a:ext uri="{FF2B5EF4-FFF2-40B4-BE49-F238E27FC236}">
                <a16:creationId xmlns:a16="http://schemas.microsoft.com/office/drawing/2014/main" id="{DC7A2E7B-2836-7904-5407-EA27F76FCCAD}"/>
              </a:ext>
            </a:extLst>
          </p:cNvPr>
          <p:cNvCxnSpPr>
            <a:cxnSpLocks/>
            <a:stCxn id="210" idx="3"/>
            <a:endCxn id="137" idx="0"/>
          </p:cNvCxnSpPr>
          <p:nvPr/>
        </p:nvCxnSpPr>
        <p:spPr>
          <a:xfrm>
            <a:off x="6527070" y="3209335"/>
            <a:ext cx="442683" cy="588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四角形吹き出し 77">
            <a:extLst>
              <a:ext uri="{FF2B5EF4-FFF2-40B4-BE49-F238E27FC236}">
                <a16:creationId xmlns:a16="http://schemas.microsoft.com/office/drawing/2014/main" id="{ADCA7BEC-DB01-94A2-2FB9-BE62092D60D9}"/>
              </a:ext>
            </a:extLst>
          </p:cNvPr>
          <p:cNvSpPr/>
          <p:nvPr/>
        </p:nvSpPr>
        <p:spPr>
          <a:xfrm>
            <a:off x="8859039" y="4090481"/>
            <a:ext cx="1017072" cy="230832"/>
          </a:xfrm>
          <a:prstGeom prst="wedgeRectCallout">
            <a:avLst>
              <a:gd name="adj1" fmla="val -36438"/>
              <a:gd name="adj2" fmla="val 85337"/>
            </a:avLst>
          </a:prstGeom>
          <a:ln w="28575">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tlCol="0" anchor="ctr"/>
          <a:lstStyle/>
          <a:p>
            <a:r>
              <a:rPr lang="en" altLang="ja-JP" sz="1050" i="1" dirty="0">
                <a:solidFill>
                  <a:srgbClr val="000000"/>
                </a:solidFill>
                <a:latin typeface="Verdana" panose="020B0604030504040204" pitchFamily="34" charset="0"/>
                <a:ea typeface="Verdana" panose="020B0604030504040204" pitchFamily="34" charset="0"/>
                <a:cs typeface="Verdana" panose="020B0604030504040204" pitchFamily="34" charset="0"/>
              </a:rPr>
              <a:t>Solid tumor</a:t>
            </a:r>
            <a:endParaRPr lang="ja-JP" altLang="en-US" sz="1050" i="1">
              <a:latin typeface="Verdana" panose="020B0604030504040204" pitchFamily="34" charset="0"/>
              <a:cs typeface="Verdana" panose="020B0604030504040204" pitchFamily="34" charset="0"/>
            </a:endParaRPr>
          </a:p>
        </p:txBody>
      </p:sp>
      <p:sp>
        <p:nvSpPr>
          <p:cNvPr id="80" name="テキスト ボックス 79">
            <a:extLst>
              <a:ext uri="{FF2B5EF4-FFF2-40B4-BE49-F238E27FC236}">
                <a16:creationId xmlns:a16="http://schemas.microsoft.com/office/drawing/2014/main" id="{17674985-1BB8-885E-9782-2F656E5F8243}"/>
              </a:ext>
            </a:extLst>
          </p:cNvPr>
          <p:cNvSpPr txBox="1"/>
          <p:nvPr/>
        </p:nvSpPr>
        <p:spPr>
          <a:xfrm>
            <a:off x="7331325" y="4317665"/>
            <a:ext cx="1026243" cy="230832"/>
          </a:xfrm>
          <a:prstGeom prst="rect">
            <a:avLst/>
          </a:prstGeom>
          <a:noFill/>
        </p:spPr>
        <p:txBody>
          <a:bodyPr wrap="none" rtlCol="0">
            <a:spAutoFit/>
          </a:bodyPr>
          <a:lstStyle/>
          <a:p>
            <a:r>
              <a:rPr lang="en-US" altLang="ja-JP" sz="900" dirty="0">
                <a:latin typeface="Verdana" panose="020B0604030504040204" pitchFamily="34" charset="0"/>
                <a:ea typeface="Verdana" panose="020B0604030504040204" pitchFamily="34" charset="0"/>
                <a:cs typeface="Verdana" panose="020B0604030504040204" pitchFamily="34" charset="0"/>
                <a:hlinkClick r:id="rId24"/>
              </a:rPr>
              <a:t>KEGG:H00038</a:t>
            </a:r>
            <a:endParaRPr lang="ja-JP" altLang="en-US" sz="900">
              <a:latin typeface="Verdana" panose="020B0604030504040204" pitchFamily="34" charset="0"/>
              <a:cs typeface="Verdana" panose="020B0604030504040204" pitchFamily="34" charset="0"/>
            </a:endParaRPr>
          </a:p>
        </p:txBody>
      </p:sp>
      <p:sp>
        <p:nvSpPr>
          <p:cNvPr id="83" name="テキスト ボックス 82">
            <a:extLst>
              <a:ext uri="{FF2B5EF4-FFF2-40B4-BE49-F238E27FC236}">
                <a16:creationId xmlns:a16="http://schemas.microsoft.com/office/drawing/2014/main" id="{8769E7BC-8D38-7193-F89F-4361BFAFC733}"/>
              </a:ext>
            </a:extLst>
          </p:cNvPr>
          <p:cNvSpPr txBox="1"/>
          <p:nvPr/>
        </p:nvSpPr>
        <p:spPr>
          <a:xfrm>
            <a:off x="9332206" y="2907347"/>
            <a:ext cx="1093569" cy="230832"/>
          </a:xfrm>
          <a:prstGeom prst="rect">
            <a:avLst/>
          </a:prstGeom>
          <a:noFill/>
        </p:spPr>
        <p:txBody>
          <a:bodyPr wrap="none" rtlCol="0">
            <a:spAutoFit/>
          </a:bodyPr>
          <a:lstStyle/>
          <a:p>
            <a:r>
              <a:rPr lang="en-US" altLang="ja-JP" sz="900" dirty="0">
                <a:latin typeface="Verdana" panose="020B0604030504040204" pitchFamily="34" charset="0"/>
                <a:ea typeface="Verdana" panose="020B0604030504040204" pitchFamily="34" charset="0"/>
                <a:cs typeface="Verdana" panose="020B0604030504040204" pitchFamily="34" charset="0"/>
                <a:hlinkClick r:id="rId25"/>
              </a:rPr>
              <a:t>NAND:2100006</a:t>
            </a:r>
            <a:endParaRPr lang="ja-JP" altLang="en-US" sz="900">
              <a:latin typeface="Verdana" panose="020B0604030504040204" pitchFamily="34" charset="0"/>
              <a:cs typeface="Verdana" panose="020B0604030504040204" pitchFamily="34" charset="0"/>
            </a:endParaRPr>
          </a:p>
        </p:txBody>
      </p:sp>
      <p:sp>
        <p:nvSpPr>
          <p:cNvPr id="84" name="四角形吹き出し 83">
            <a:extLst>
              <a:ext uri="{FF2B5EF4-FFF2-40B4-BE49-F238E27FC236}">
                <a16:creationId xmlns:a16="http://schemas.microsoft.com/office/drawing/2014/main" id="{5F1CBC9F-D178-99F1-7585-372418ED4B06}"/>
              </a:ext>
            </a:extLst>
          </p:cNvPr>
          <p:cNvSpPr/>
          <p:nvPr/>
        </p:nvSpPr>
        <p:spPr>
          <a:xfrm>
            <a:off x="5979782" y="2725197"/>
            <a:ext cx="1351543" cy="276892"/>
          </a:xfrm>
          <a:prstGeom prst="wedgeRectCallout">
            <a:avLst>
              <a:gd name="adj1" fmla="val -31991"/>
              <a:gd name="adj2" fmla="val 105129"/>
            </a:avLst>
          </a:prstGeom>
          <a:ln w="28575">
            <a:solidFill>
              <a:schemeClr val="tx1">
                <a:lumMod val="85000"/>
                <a:lumOff val="15000"/>
              </a:schemeClr>
            </a:solidFill>
            <a:prstDash val="solid"/>
          </a:ln>
        </p:spPr>
        <p:style>
          <a:lnRef idx="2">
            <a:schemeClr val="accent2"/>
          </a:lnRef>
          <a:fillRef idx="1">
            <a:schemeClr val="lt1"/>
          </a:fillRef>
          <a:effectRef idx="0">
            <a:schemeClr val="accent2"/>
          </a:effectRef>
          <a:fontRef idx="minor">
            <a:schemeClr val="dk1"/>
          </a:fontRef>
        </p:style>
        <p:txBody>
          <a:bodyPr rtlCol="0" anchor="ctr"/>
          <a:lstStyle/>
          <a:p>
            <a:r>
              <a:rPr lang="en" altLang="ja-JP" sz="1050" i="1" dirty="0" err="1">
                <a:latin typeface="Verdana" panose="020B0604030504040204" pitchFamily="34" charset="0"/>
                <a:ea typeface="Verdana" panose="020B0604030504040204" pitchFamily="34" charset="0"/>
                <a:cs typeface="Verdana" panose="020B0604030504040204" pitchFamily="34" charset="0"/>
              </a:rPr>
              <a:t>Naevocarcinoma</a:t>
            </a:r>
            <a:endParaRPr lang="en" altLang="ja-JP" sz="1050" i="1" dirty="0">
              <a:latin typeface="Verdana" panose="020B0604030504040204" pitchFamily="34" charset="0"/>
              <a:ea typeface="Verdana" panose="020B0604030504040204" pitchFamily="34" charset="0"/>
              <a:cs typeface="Verdana" panose="020B0604030504040204" pitchFamily="34" charset="0"/>
            </a:endParaRPr>
          </a:p>
        </p:txBody>
      </p:sp>
      <p:pic>
        <p:nvPicPr>
          <p:cNvPr id="97" name="Picture 4">
            <a:extLst>
              <a:ext uri="{FF2B5EF4-FFF2-40B4-BE49-F238E27FC236}">
                <a16:creationId xmlns:a16="http://schemas.microsoft.com/office/drawing/2014/main" id="{891C1107-EF6E-F1D7-BAE8-FF457B08FEA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1" r="3458" b="19796"/>
          <a:stretch/>
        </p:blipFill>
        <p:spPr bwMode="auto">
          <a:xfrm>
            <a:off x="7865792" y="2873543"/>
            <a:ext cx="702000" cy="243000"/>
          </a:xfrm>
          <a:prstGeom prst="rect">
            <a:avLst/>
          </a:prstGeom>
          <a:noFill/>
          <a:extLst>
            <a:ext uri="{909E8E84-426E-40DD-AFC4-6F175D3DCCD1}">
              <a14:hiddenFill xmlns:a14="http://schemas.microsoft.com/office/drawing/2010/main">
                <a:solidFill>
                  <a:srgbClr val="FFFFFF"/>
                </a:solidFill>
              </a14:hiddenFill>
            </a:ext>
          </a:extLst>
        </p:spPr>
      </p:pic>
      <p:sp>
        <p:nvSpPr>
          <p:cNvPr id="100" name="四角形吹き出し 99">
            <a:extLst>
              <a:ext uri="{FF2B5EF4-FFF2-40B4-BE49-F238E27FC236}">
                <a16:creationId xmlns:a16="http://schemas.microsoft.com/office/drawing/2014/main" id="{E9C28509-81B0-8B8C-C737-D08CAC0FC843}"/>
              </a:ext>
            </a:extLst>
          </p:cNvPr>
          <p:cNvSpPr/>
          <p:nvPr/>
        </p:nvSpPr>
        <p:spPr>
          <a:xfrm>
            <a:off x="6953264" y="3440497"/>
            <a:ext cx="902714" cy="240961"/>
          </a:xfrm>
          <a:prstGeom prst="wedgeRectCallout">
            <a:avLst>
              <a:gd name="adj1" fmla="val -31991"/>
              <a:gd name="adj2" fmla="val 105129"/>
            </a:avLst>
          </a:prstGeom>
          <a:ln w="28575">
            <a:solidFill>
              <a:schemeClr val="tx1">
                <a:lumMod val="85000"/>
                <a:lumOff val="15000"/>
              </a:schemeClr>
            </a:solidFill>
            <a:prstDash val="solid"/>
          </a:ln>
        </p:spPr>
        <p:style>
          <a:lnRef idx="2">
            <a:schemeClr val="accent2"/>
          </a:lnRef>
          <a:fillRef idx="1">
            <a:schemeClr val="lt1"/>
          </a:fillRef>
          <a:effectRef idx="0">
            <a:schemeClr val="accent2"/>
          </a:effectRef>
          <a:fontRef idx="minor">
            <a:schemeClr val="dk1"/>
          </a:fontRef>
        </p:style>
        <p:txBody>
          <a:bodyPr rtlCol="0" anchor="ctr"/>
          <a:lstStyle/>
          <a:p>
            <a:r>
              <a:rPr lang="en" altLang="ja-JP" sz="1050" i="1" dirty="0">
                <a:latin typeface="Verdana" panose="020B0604030504040204" pitchFamily="34" charset="0"/>
                <a:ea typeface="Verdana" panose="020B0604030504040204" pitchFamily="34" charset="0"/>
                <a:cs typeface="Verdana" panose="020B0604030504040204" pitchFamily="34" charset="0"/>
              </a:rPr>
              <a:t>melanoma</a:t>
            </a:r>
          </a:p>
        </p:txBody>
      </p:sp>
      <p:sp>
        <p:nvSpPr>
          <p:cNvPr id="101" name="テキスト ボックス 100">
            <a:extLst>
              <a:ext uri="{FF2B5EF4-FFF2-40B4-BE49-F238E27FC236}">
                <a16:creationId xmlns:a16="http://schemas.microsoft.com/office/drawing/2014/main" id="{E55FF133-8163-923A-2E39-FAB6C05B8ABA}"/>
              </a:ext>
            </a:extLst>
          </p:cNvPr>
          <p:cNvSpPr txBox="1"/>
          <p:nvPr/>
        </p:nvSpPr>
        <p:spPr>
          <a:xfrm>
            <a:off x="8622518" y="3878064"/>
            <a:ext cx="1003801" cy="253916"/>
          </a:xfrm>
          <a:prstGeom prst="rect">
            <a:avLst/>
          </a:prstGeom>
          <a:noFill/>
        </p:spPr>
        <p:txBody>
          <a:bodyPr wrap="none" rtlCol="0">
            <a:spAutoFit/>
          </a:bodyPr>
          <a:lstStyle/>
          <a:p>
            <a:r>
              <a:rPr lang="en-US" altLang="ja-JP" sz="1050" dirty="0">
                <a:latin typeface="Verdana" panose="020B0604030504040204" pitchFamily="34" charset="0"/>
                <a:ea typeface="Verdana" panose="020B0604030504040204" pitchFamily="34" charset="0"/>
                <a:cs typeface="Verdana" panose="020B0604030504040204" pitchFamily="34" charset="0"/>
                <a:hlinkClick r:id="rId27"/>
              </a:rPr>
              <a:t>ORDO:C048</a:t>
            </a:r>
            <a:endParaRPr lang="ja-JP" altLang="en-US" sz="1050">
              <a:latin typeface="Verdana" panose="020B0604030504040204" pitchFamily="34" charset="0"/>
              <a:cs typeface="Verdana" panose="020B0604030504040204" pitchFamily="34" charset="0"/>
            </a:endParaRPr>
          </a:p>
        </p:txBody>
      </p:sp>
      <p:sp>
        <p:nvSpPr>
          <p:cNvPr id="103" name="テキスト ボックス 102">
            <a:extLst>
              <a:ext uri="{FF2B5EF4-FFF2-40B4-BE49-F238E27FC236}">
                <a16:creationId xmlns:a16="http://schemas.microsoft.com/office/drawing/2014/main" id="{4A1C9241-5F69-5D3E-3985-BEDCFA9CCF14}"/>
              </a:ext>
            </a:extLst>
          </p:cNvPr>
          <p:cNvSpPr txBox="1"/>
          <p:nvPr/>
        </p:nvSpPr>
        <p:spPr>
          <a:xfrm>
            <a:off x="5489295" y="2118906"/>
            <a:ext cx="955711" cy="253916"/>
          </a:xfrm>
          <a:prstGeom prst="rect">
            <a:avLst/>
          </a:prstGeom>
          <a:solidFill>
            <a:srgbClr val="F8FCFD"/>
          </a:solidFill>
        </p:spPr>
        <p:txBody>
          <a:bodyPr wrap="none" rtlCol="0">
            <a:spAutoFit/>
          </a:bodyPr>
          <a:lstStyle/>
          <a:p>
            <a:r>
              <a:rPr lang="en-US" altLang="ja-JP" sz="1050" dirty="0">
                <a:latin typeface="Verdana" panose="020B0604030504040204" pitchFamily="34" charset="0"/>
                <a:ea typeface="Verdana" panose="020B0604030504040204" pitchFamily="34" charset="0"/>
                <a:cs typeface="Verdana" panose="020B0604030504040204" pitchFamily="34" charset="0"/>
                <a:hlinkClick r:id="rId28"/>
              </a:rPr>
              <a:t>DOID:1909</a:t>
            </a:r>
            <a:endParaRPr lang="ja-JP" altLang="en-US" sz="1050">
              <a:latin typeface="Verdana" panose="020B0604030504040204" pitchFamily="34" charset="0"/>
              <a:cs typeface="Verdana" panose="020B0604030504040204" pitchFamily="34" charset="0"/>
            </a:endParaRPr>
          </a:p>
        </p:txBody>
      </p:sp>
      <p:sp>
        <p:nvSpPr>
          <p:cNvPr id="104" name="四角形吹き出し 103">
            <a:extLst>
              <a:ext uri="{FF2B5EF4-FFF2-40B4-BE49-F238E27FC236}">
                <a16:creationId xmlns:a16="http://schemas.microsoft.com/office/drawing/2014/main" id="{047A319D-0B9E-5F4B-8620-B99D1213603A}"/>
              </a:ext>
            </a:extLst>
          </p:cNvPr>
          <p:cNvSpPr/>
          <p:nvPr/>
        </p:nvSpPr>
        <p:spPr>
          <a:xfrm>
            <a:off x="7822985" y="1693288"/>
            <a:ext cx="1741157" cy="240961"/>
          </a:xfrm>
          <a:prstGeom prst="wedgeRectCallout">
            <a:avLst>
              <a:gd name="adj1" fmla="val -31991"/>
              <a:gd name="adj2" fmla="val 105129"/>
            </a:avLst>
          </a:prstGeom>
          <a:ln w="28575">
            <a:solidFill>
              <a:schemeClr val="tx1">
                <a:lumMod val="85000"/>
                <a:lumOff val="15000"/>
              </a:schemeClr>
            </a:solidFill>
            <a:prstDash val="solid"/>
          </a:ln>
        </p:spPr>
        <p:style>
          <a:lnRef idx="2">
            <a:schemeClr val="accent2"/>
          </a:lnRef>
          <a:fillRef idx="1">
            <a:schemeClr val="lt1"/>
          </a:fillRef>
          <a:effectRef idx="0">
            <a:schemeClr val="accent2"/>
          </a:effectRef>
          <a:fontRef idx="minor">
            <a:schemeClr val="dk1"/>
          </a:fontRef>
        </p:style>
        <p:txBody>
          <a:bodyPr rtlCol="0" anchor="ctr"/>
          <a:lstStyle/>
          <a:p>
            <a:r>
              <a:rPr lang="en" altLang="ja-JP" sz="1050" i="1" dirty="0">
                <a:latin typeface="Verdana" panose="020B0604030504040204" pitchFamily="34" charset="0"/>
                <a:ea typeface="Verdana" panose="020B0604030504040204" pitchFamily="34" charset="0"/>
                <a:cs typeface="Verdana" panose="020B0604030504040204" pitchFamily="34" charset="0"/>
              </a:rPr>
              <a:t>melanocytic neoplasm</a:t>
            </a:r>
          </a:p>
        </p:txBody>
      </p:sp>
      <p:sp>
        <p:nvSpPr>
          <p:cNvPr id="105" name="テキスト ボックス 104">
            <a:extLst>
              <a:ext uri="{FF2B5EF4-FFF2-40B4-BE49-F238E27FC236}">
                <a16:creationId xmlns:a16="http://schemas.microsoft.com/office/drawing/2014/main" id="{12FCD321-4E1C-3F78-F320-B49E2F18EF9B}"/>
              </a:ext>
            </a:extLst>
          </p:cNvPr>
          <p:cNvSpPr txBox="1"/>
          <p:nvPr/>
        </p:nvSpPr>
        <p:spPr>
          <a:xfrm>
            <a:off x="7822985" y="2368134"/>
            <a:ext cx="1208985" cy="230832"/>
          </a:xfrm>
          <a:prstGeom prst="rect">
            <a:avLst/>
          </a:prstGeom>
          <a:noFill/>
        </p:spPr>
        <p:txBody>
          <a:bodyPr wrap="none" rtlCol="0">
            <a:spAutoFit/>
          </a:bodyPr>
          <a:lstStyle/>
          <a:p>
            <a:r>
              <a:rPr lang="en-US" altLang="ja-JP" sz="900" dirty="0">
                <a:latin typeface="Verdana" panose="020B0604030504040204" pitchFamily="34" charset="0"/>
                <a:ea typeface="Verdana" panose="020B0604030504040204" pitchFamily="34" charset="0"/>
                <a:cs typeface="Verdana" panose="020B0604030504040204" pitchFamily="34" charset="0"/>
                <a:hlinkClick r:id="rId29"/>
              </a:rPr>
              <a:t>MONDO:0021143</a:t>
            </a:r>
            <a:endParaRPr lang="ja-JP" altLang="en-US" sz="900">
              <a:latin typeface="Verdana" panose="020B0604030504040204" pitchFamily="34" charset="0"/>
              <a:cs typeface="Verdana" panose="020B0604030504040204" pitchFamily="34" charset="0"/>
            </a:endParaRPr>
          </a:p>
        </p:txBody>
      </p:sp>
      <p:sp>
        <p:nvSpPr>
          <p:cNvPr id="5" name="テキスト ボックス 4">
            <a:extLst>
              <a:ext uri="{FF2B5EF4-FFF2-40B4-BE49-F238E27FC236}">
                <a16:creationId xmlns:a16="http://schemas.microsoft.com/office/drawing/2014/main" id="{8FACF321-8CED-42E0-10BB-A08C582103AA}"/>
              </a:ext>
            </a:extLst>
          </p:cNvPr>
          <p:cNvSpPr txBox="1"/>
          <p:nvPr/>
        </p:nvSpPr>
        <p:spPr>
          <a:xfrm>
            <a:off x="197950" y="42232"/>
            <a:ext cx="1915316"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Data integration</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7" name="グループ化 16">
            <a:extLst>
              <a:ext uri="{FF2B5EF4-FFF2-40B4-BE49-F238E27FC236}">
                <a16:creationId xmlns:a16="http://schemas.microsoft.com/office/drawing/2014/main" id="{52F79B9B-1CEE-E0BC-63CA-308E827CDD49}"/>
              </a:ext>
            </a:extLst>
          </p:cNvPr>
          <p:cNvGrpSpPr/>
          <p:nvPr/>
        </p:nvGrpSpPr>
        <p:grpSpPr>
          <a:xfrm>
            <a:off x="1870087" y="4331357"/>
            <a:ext cx="1516570" cy="962602"/>
            <a:chOff x="184335" y="4333555"/>
            <a:chExt cx="1516570" cy="962602"/>
          </a:xfrm>
        </p:grpSpPr>
        <p:cxnSp>
          <p:nvCxnSpPr>
            <p:cNvPr id="8" name="直線コネクタ 7">
              <a:extLst>
                <a:ext uri="{FF2B5EF4-FFF2-40B4-BE49-F238E27FC236}">
                  <a16:creationId xmlns:a16="http://schemas.microsoft.com/office/drawing/2014/main" id="{2BB06102-7690-9E58-5C84-2D93E0C9C56A}"/>
                </a:ext>
              </a:extLst>
            </p:cNvPr>
            <p:cNvCxnSpPr>
              <a:cxnSpLocks/>
            </p:cNvCxnSpPr>
            <p:nvPr/>
          </p:nvCxnSpPr>
          <p:spPr>
            <a:xfrm flipH="1">
              <a:off x="206850" y="4475597"/>
              <a:ext cx="485361" cy="0"/>
            </a:xfrm>
            <a:prstGeom prst="line">
              <a:avLst/>
            </a:prstGeom>
            <a:ln w="38100" cmpd="dbl">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5CE77AE-7E3F-8418-5528-5FD4630DC75F}"/>
                </a:ext>
              </a:extLst>
            </p:cNvPr>
            <p:cNvCxnSpPr>
              <a:cxnSpLocks/>
            </p:cNvCxnSpPr>
            <p:nvPr/>
          </p:nvCxnSpPr>
          <p:spPr>
            <a:xfrm>
              <a:off x="206850" y="4706862"/>
              <a:ext cx="484940" cy="0"/>
            </a:xfrm>
            <a:prstGeom prst="line">
              <a:avLst/>
            </a:prstGeom>
            <a:ln w="38100" cmpd="dbl">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0CB5EEFA-D2E6-3B8E-ACBA-20AC7B1F7E56}"/>
                </a:ext>
              </a:extLst>
            </p:cNvPr>
            <p:cNvCxnSpPr>
              <a:cxnSpLocks/>
              <a:endCxn id="15" idx="1"/>
            </p:cNvCxnSpPr>
            <p:nvPr/>
          </p:nvCxnSpPr>
          <p:spPr>
            <a:xfrm>
              <a:off x="184335" y="4931687"/>
              <a:ext cx="527197" cy="0"/>
            </a:xfrm>
            <a:prstGeom prst="straightConnector1">
              <a:avLst/>
            </a:prstGeom>
            <a:ln w="127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37211BC-6888-2DDD-8393-2E6E574165D4}"/>
                </a:ext>
              </a:extLst>
            </p:cNvPr>
            <p:cNvCxnSpPr>
              <a:cxnSpLocks/>
            </p:cNvCxnSpPr>
            <p:nvPr/>
          </p:nvCxnSpPr>
          <p:spPr>
            <a:xfrm>
              <a:off x="206850" y="5169390"/>
              <a:ext cx="485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FD30F27-8483-C8D1-C6B4-E62342500302}"/>
                </a:ext>
              </a:extLst>
            </p:cNvPr>
            <p:cNvSpPr txBox="1"/>
            <p:nvPr/>
          </p:nvSpPr>
          <p:spPr>
            <a:xfrm>
              <a:off x="711532" y="4333555"/>
              <a:ext cx="989373" cy="261610"/>
            </a:xfrm>
            <a:prstGeom prst="rect">
              <a:avLst/>
            </a:prstGeom>
            <a:noFill/>
          </p:spPr>
          <p:txBody>
            <a:bodyPr wrap="none" rtlCol="0">
              <a:spAutoFit/>
            </a:bodyPr>
            <a:lstStyle/>
            <a:p>
              <a:r>
                <a:rPr lang="en-US" altLang="ja-JP" sz="1100" dirty="0" err="1">
                  <a:latin typeface="Verdana" panose="020B0604030504040204" pitchFamily="34" charset="0"/>
                  <a:ea typeface="Verdana" panose="020B0604030504040204" pitchFamily="34" charset="0"/>
                  <a:cs typeface="Verdana" panose="020B0604030504040204" pitchFamily="34" charset="0"/>
                </a:rPr>
                <a:t>exactMatch</a:t>
              </a:r>
              <a:endParaRPr lang="ja-JP" altLang="en-US" sz="1100">
                <a:latin typeface="Verdana" panose="020B0604030504040204" pitchFamily="34" charset="0"/>
                <a:cs typeface="Verdana" panose="020B0604030504040204" pitchFamily="34" charset="0"/>
              </a:endParaRPr>
            </a:p>
          </p:txBody>
        </p:sp>
        <p:sp>
          <p:nvSpPr>
            <p:cNvPr id="13" name="テキスト ボックス 12">
              <a:extLst>
                <a:ext uri="{FF2B5EF4-FFF2-40B4-BE49-F238E27FC236}">
                  <a16:creationId xmlns:a16="http://schemas.microsoft.com/office/drawing/2014/main" id="{F06B89FF-FA85-40F3-1045-4FDD7673E375}"/>
                </a:ext>
              </a:extLst>
            </p:cNvPr>
            <p:cNvSpPr txBox="1"/>
            <p:nvPr/>
          </p:nvSpPr>
          <p:spPr>
            <a:xfrm>
              <a:off x="711532" y="4567218"/>
              <a:ext cx="962123" cy="261610"/>
            </a:xfrm>
            <a:prstGeom prst="rect">
              <a:avLst/>
            </a:prstGeom>
            <a:noFill/>
          </p:spPr>
          <p:txBody>
            <a:bodyPr wrap="none" rtlCol="0">
              <a:spAutoFit/>
            </a:bodyPr>
            <a:lstStyle/>
            <a:p>
              <a:r>
                <a:rPr lang="en-US" altLang="ja-JP" sz="1100" dirty="0" err="1">
                  <a:latin typeface="Verdana" panose="020B0604030504040204" pitchFamily="34" charset="0"/>
                  <a:ea typeface="Verdana" panose="020B0604030504040204" pitchFamily="34" charset="0"/>
                  <a:cs typeface="Verdana" panose="020B0604030504040204" pitchFamily="34" charset="0"/>
                </a:rPr>
                <a:t>closeMatch</a:t>
              </a:r>
              <a:endParaRPr lang="ja-JP" altLang="en-US" sz="1100">
                <a:latin typeface="Verdana" panose="020B0604030504040204" pitchFamily="34" charset="0"/>
                <a:cs typeface="Verdana" panose="020B0604030504040204" pitchFamily="34" charset="0"/>
              </a:endParaRPr>
            </a:p>
          </p:txBody>
        </p:sp>
        <p:sp>
          <p:nvSpPr>
            <p:cNvPr id="15" name="テキスト ボックス 14">
              <a:extLst>
                <a:ext uri="{FF2B5EF4-FFF2-40B4-BE49-F238E27FC236}">
                  <a16:creationId xmlns:a16="http://schemas.microsoft.com/office/drawing/2014/main" id="{DD21B824-59E5-3E79-B973-C3934F7289F7}"/>
                </a:ext>
              </a:extLst>
            </p:cNvPr>
            <p:cNvSpPr txBox="1"/>
            <p:nvPr/>
          </p:nvSpPr>
          <p:spPr>
            <a:xfrm>
              <a:off x="711532" y="4800882"/>
              <a:ext cx="965329" cy="261610"/>
            </a:xfrm>
            <a:prstGeom prst="rect">
              <a:avLst/>
            </a:prstGeom>
            <a:noFill/>
          </p:spPr>
          <p:txBody>
            <a:bodyPr wrap="none" rtlCol="0">
              <a:spAutoFit/>
            </a:bodyPr>
            <a:lstStyle/>
            <a:p>
              <a:r>
                <a:rPr lang="en-US" altLang="ja-JP" sz="1100" dirty="0" err="1">
                  <a:latin typeface="Verdana" panose="020B0604030504040204" pitchFamily="34" charset="0"/>
                  <a:ea typeface="Verdana" panose="020B0604030504040204" pitchFamily="34" charset="0"/>
                  <a:cs typeface="Verdana" panose="020B0604030504040204" pitchFamily="34" charset="0"/>
                </a:rPr>
                <a:t>subClassOf</a:t>
              </a:r>
              <a:endParaRPr lang="ja-JP" altLang="en-US" sz="1000">
                <a:latin typeface="Verdana" panose="020B0604030504040204" pitchFamily="34" charset="0"/>
                <a:cs typeface="Verdana" panose="020B0604030504040204" pitchFamily="34" charset="0"/>
              </a:endParaRPr>
            </a:p>
          </p:txBody>
        </p:sp>
        <p:sp>
          <p:nvSpPr>
            <p:cNvPr id="16" name="テキスト ボックス 15">
              <a:extLst>
                <a:ext uri="{FF2B5EF4-FFF2-40B4-BE49-F238E27FC236}">
                  <a16:creationId xmlns:a16="http://schemas.microsoft.com/office/drawing/2014/main" id="{A03CDC21-0323-3B4D-13FB-B18A10A0F9AB}"/>
                </a:ext>
              </a:extLst>
            </p:cNvPr>
            <p:cNvSpPr txBox="1"/>
            <p:nvPr/>
          </p:nvSpPr>
          <p:spPr>
            <a:xfrm>
              <a:off x="711531" y="5034547"/>
              <a:ext cx="723640" cy="261610"/>
            </a:xfrm>
            <a:prstGeom prst="rect">
              <a:avLst/>
            </a:prstGeom>
            <a:noFill/>
          </p:spPr>
          <p:txBody>
            <a:bodyPr wrap="square" rtlCol="0">
              <a:spAutoFit/>
            </a:bodyPr>
            <a:lstStyle/>
            <a:p>
              <a:r>
                <a:rPr lang="en-US" altLang="ja-JP" sz="1100" dirty="0">
                  <a:latin typeface="Verdana" panose="020B0604030504040204" pitchFamily="34" charset="0"/>
                  <a:ea typeface="Verdana" panose="020B0604030504040204" pitchFamily="34" charset="0"/>
                  <a:cs typeface="Verdana" panose="020B0604030504040204" pitchFamily="34" charset="0"/>
                </a:rPr>
                <a:t>others</a:t>
              </a:r>
              <a:endParaRPr lang="ja-JP" altLang="en-US" sz="1100">
                <a:latin typeface="Verdana" panose="020B0604030504040204" pitchFamily="34" charset="0"/>
                <a:cs typeface="Verdana" panose="020B0604030504040204" pitchFamily="34" charset="0"/>
              </a:endParaRPr>
            </a:p>
          </p:txBody>
        </p:sp>
      </p:grpSp>
      <p:sp>
        <p:nvSpPr>
          <p:cNvPr id="20" name="テキスト ボックス 19">
            <a:extLst>
              <a:ext uri="{FF2B5EF4-FFF2-40B4-BE49-F238E27FC236}">
                <a16:creationId xmlns:a16="http://schemas.microsoft.com/office/drawing/2014/main" id="{501991DF-DE7F-91D3-8005-1C62CDEC930A}"/>
              </a:ext>
            </a:extLst>
          </p:cNvPr>
          <p:cNvSpPr txBox="1"/>
          <p:nvPr/>
        </p:nvSpPr>
        <p:spPr>
          <a:xfrm>
            <a:off x="6436878" y="5744374"/>
            <a:ext cx="415316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ja-JP" dirty="0">
                <a:latin typeface="Verdana" panose="020B0604030504040204" pitchFamily="34" charset="0"/>
                <a:ea typeface="Verdana" panose="020B0604030504040204" pitchFamily="34" charset="0"/>
                <a:cs typeface="Verdana" panose="020B0604030504040204" pitchFamily="34" charset="0"/>
              </a:rPr>
              <a:t>Bioresource-disease associations</a:t>
            </a:r>
            <a:endParaRPr lang="ja-JP" altLang="en-US">
              <a:latin typeface="Verdana" panose="020B0604030504040204" pitchFamily="34" charset="0"/>
              <a:cs typeface="Verdana" panose="020B0604030504040204" pitchFamily="34" charset="0"/>
            </a:endParaRPr>
          </a:p>
        </p:txBody>
      </p:sp>
      <p:sp>
        <p:nvSpPr>
          <p:cNvPr id="21" name="角丸四角形 20">
            <a:extLst>
              <a:ext uri="{FF2B5EF4-FFF2-40B4-BE49-F238E27FC236}">
                <a16:creationId xmlns:a16="http://schemas.microsoft.com/office/drawing/2014/main" id="{C895F30C-9077-F09E-4396-38F826AE82CA}"/>
              </a:ext>
            </a:extLst>
          </p:cNvPr>
          <p:cNvSpPr/>
          <p:nvPr/>
        </p:nvSpPr>
        <p:spPr>
          <a:xfrm>
            <a:off x="1708391" y="5397957"/>
            <a:ext cx="2986137" cy="9977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chemeClr val="accent4"/>
                </a:solidFill>
                <a:latin typeface="Verdana" panose="020B0604030504040204" pitchFamily="34" charset="0"/>
                <a:ea typeface="Verdana" panose="020B0604030504040204" pitchFamily="34" charset="0"/>
                <a:cs typeface="Verdana" panose="020B0604030504040204" pitchFamily="34" charset="0"/>
              </a:rPr>
              <a:t>Keyword retrieval system </a:t>
            </a:r>
            <a:r>
              <a:rPr lang="en-US" altLang="ja-JP" sz="1600" dirty="0">
                <a:latin typeface="Verdana" panose="020B0604030504040204" pitchFamily="34" charset="0"/>
                <a:ea typeface="Verdana" panose="020B0604030504040204" pitchFamily="34" charset="0"/>
                <a:cs typeface="Verdana" panose="020B0604030504040204" pitchFamily="34" charset="0"/>
              </a:rPr>
              <a:t>to explore the bioresources relevant to human diseases</a:t>
            </a:r>
            <a:endParaRPr lang="ja-JP" altLang="en-US" sz="1600">
              <a:latin typeface="Verdana" panose="020B0604030504040204" pitchFamily="34" charset="0"/>
              <a:cs typeface="Verdana" panose="020B0604030504040204" pitchFamily="34" charset="0"/>
            </a:endParaRPr>
          </a:p>
        </p:txBody>
      </p:sp>
      <p:grpSp>
        <p:nvGrpSpPr>
          <p:cNvPr id="24" name="グループ化 23">
            <a:extLst>
              <a:ext uri="{FF2B5EF4-FFF2-40B4-BE49-F238E27FC236}">
                <a16:creationId xmlns:a16="http://schemas.microsoft.com/office/drawing/2014/main" id="{9F036FFD-3427-EFDF-A3AB-2083B00133B9}"/>
              </a:ext>
            </a:extLst>
          </p:cNvPr>
          <p:cNvGrpSpPr/>
          <p:nvPr/>
        </p:nvGrpSpPr>
        <p:grpSpPr>
          <a:xfrm>
            <a:off x="4881871" y="5644231"/>
            <a:ext cx="1312730" cy="580233"/>
            <a:chOff x="3775107" y="5583945"/>
            <a:chExt cx="1312730" cy="580233"/>
          </a:xfrm>
        </p:grpSpPr>
        <p:sp>
          <p:nvSpPr>
            <p:cNvPr id="22" name="下矢印 21">
              <a:extLst>
                <a:ext uri="{FF2B5EF4-FFF2-40B4-BE49-F238E27FC236}">
                  <a16:creationId xmlns:a16="http://schemas.microsoft.com/office/drawing/2014/main" id="{0E24E783-6676-5E9E-4DE2-FC2DB38BA21D}"/>
                </a:ext>
              </a:extLst>
            </p:cNvPr>
            <p:cNvSpPr/>
            <p:nvPr/>
          </p:nvSpPr>
          <p:spPr>
            <a:xfrm rot="5400000">
              <a:off x="4141355" y="5217697"/>
              <a:ext cx="580233" cy="1312730"/>
            </a:xfrm>
            <a:prstGeom prst="downArrow">
              <a:avLst/>
            </a:prstGeom>
            <a:noFill/>
            <a:ln w="952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3" name="テキスト ボックス 22">
              <a:extLst>
                <a:ext uri="{FF2B5EF4-FFF2-40B4-BE49-F238E27FC236}">
                  <a16:creationId xmlns:a16="http://schemas.microsoft.com/office/drawing/2014/main" id="{4175E376-E061-C8A1-4B59-8C162F0C406E}"/>
                </a:ext>
              </a:extLst>
            </p:cNvPr>
            <p:cNvSpPr txBox="1"/>
            <p:nvPr/>
          </p:nvSpPr>
          <p:spPr>
            <a:xfrm>
              <a:off x="4083050" y="5694149"/>
              <a:ext cx="881139" cy="369332"/>
            </a:xfrm>
            <a:prstGeom prst="rect">
              <a:avLst/>
            </a:prstGeom>
            <a:noFill/>
          </p:spPr>
          <p:txBody>
            <a:bodyPr wrap="square" rtlCol="0">
              <a:spAutoFit/>
            </a:bodyPr>
            <a:lstStyle/>
            <a:p>
              <a:r>
                <a:rPr lang="en-US" altLang="ja-JP"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Reuse</a:t>
              </a:r>
              <a:endParaRPr lang="ja-JP" altLang="en-US">
                <a:solidFill>
                  <a:schemeClr val="tx1">
                    <a:lumMod val="95000"/>
                    <a:lumOff val="5000"/>
                  </a:schemeClr>
                </a:solidFill>
                <a:latin typeface="Verdana" panose="020B0604030504040204" pitchFamily="34" charset="0"/>
                <a:cs typeface="Verdana" panose="020B0604030504040204" pitchFamily="34" charset="0"/>
              </a:endParaRPr>
            </a:p>
          </p:txBody>
        </p:sp>
      </p:grpSp>
      <p:sp>
        <p:nvSpPr>
          <p:cNvPr id="25" name="テキスト ボックス 24">
            <a:extLst>
              <a:ext uri="{FF2B5EF4-FFF2-40B4-BE49-F238E27FC236}">
                <a16:creationId xmlns:a16="http://schemas.microsoft.com/office/drawing/2014/main" id="{CD8EC102-E267-04E0-0778-303D51129165}"/>
              </a:ext>
            </a:extLst>
          </p:cNvPr>
          <p:cNvSpPr txBox="1"/>
          <p:nvPr/>
        </p:nvSpPr>
        <p:spPr>
          <a:xfrm>
            <a:off x="8137944" y="5245754"/>
            <a:ext cx="1317990" cy="369332"/>
          </a:xfrm>
          <a:prstGeom prst="rect">
            <a:avLst/>
          </a:prstGeom>
          <a:noFill/>
        </p:spPr>
        <p:txBody>
          <a:bodyPr wrap="none" rtlCol="0">
            <a:spAutoFit/>
          </a:bodyPr>
          <a:lstStyle/>
          <a:p>
            <a:r>
              <a:rPr lang="en-US" altLang="ja-JP" dirty="0">
                <a:latin typeface="Verdana" panose="020B0604030504040204" pitchFamily="34" charset="0"/>
                <a:ea typeface="Verdana" panose="020B0604030504040204" pitchFamily="34" charset="0"/>
                <a:cs typeface="Verdana" panose="020B0604030504040204" pitchFamily="34" charset="0"/>
              </a:rPr>
              <a:t>Collecting</a:t>
            </a:r>
            <a:endParaRPr lang="ja-JP" altLang="en-US">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96808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タイトル 1">
            <a:extLst>
              <a:ext uri="{FF2B5EF4-FFF2-40B4-BE49-F238E27FC236}">
                <a16:creationId xmlns:a16="http://schemas.microsoft.com/office/drawing/2014/main" id="{5FB82829-DF99-22C3-9CDC-95DAF4B67883}"/>
              </a:ext>
            </a:extLst>
          </p:cNvPr>
          <p:cNvSpPr txBox="1">
            <a:spLocks/>
          </p:cNvSpPr>
          <p:nvPr/>
        </p:nvSpPr>
        <p:spPr>
          <a:xfrm>
            <a:off x="721895" y="896278"/>
            <a:ext cx="10900609" cy="70279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dirty="0">
                <a:latin typeface="Verdana" panose="020B0604030504040204" pitchFamily="34" charset="0"/>
                <a:ea typeface="Verdana" panose="020B0604030504040204" pitchFamily="34" charset="0"/>
                <a:cs typeface="Verdana" panose="020B0604030504040204" pitchFamily="34" charset="0"/>
              </a:rPr>
              <a:t>Linking a bioresource with </a:t>
            </a:r>
            <a:r>
              <a:rPr lang="en-US" altLang="ja-JP" sz="2400" dirty="0">
                <a:solidFill>
                  <a:srgbClr val="FF0000"/>
                </a:solidFill>
                <a:latin typeface="Verdana" panose="020B0604030504040204" pitchFamily="34" charset="0"/>
                <a:ea typeface="Verdana" panose="020B0604030504040204" pitchFamily="34" charset="0"/>
                <a:cs typeface="Verdana" panose="020B0604030504040204" pitchFamily="34" charset="0"/>
              </a:rPr>
              <a:t>disease</a:t>
            </a:r>
            <a:r>
              <a:rPr lang="en-US" altLang="ja-JP" sz="2400" dirty="0">
                <a:latin typeface="Verdana" panose="020B0604030504040204" pitchFamily="34" charset="0"/>
                <a:ea typeface="Verdana" panose="020B0604030504040204" pitchFamily="34" charset="0"/>
                <a:cs typeface="Verdana" panose="020B0604030504040204" pitchFamily="34" charset="0"/>
              </a:rPr>
              <a:t> using multiple databases (</a:t>
            </a:r>
            <a:r>
              <a:rPr lang="en-US" altLang="ja-JP" sz="2400" dirty="0">
                <a:solidFill>
                  <a:srgbClr val="FF0000"/>
                </a:solidFill>
                <a:latin typeface="Verdana" panose="020B0604030504040204" pitchFamily="34" charset="0"/>
                <a:ea typeface="Verdana" panose="020B0604030504040204" pitchFamily="34" charset="0"/>
                <a:cs typeface="Verdana" panose="020B0604030504040204" pitchFamily="34" charset="0"/>
              </a:rPr>
              <a:t>Animal</a:t>
            </a:r>
            <a:r>
              <a:rPr lang="en-US" altLang="ja-JP" sz="2400" dirty="0">
                <a:latin typeface="Verdana" panose="020B0604030504040204" pitchFamily="34" charset="0"/>
                <a:ea typeface="Verdana" panose="020B0604030504040204" pitchFamily="34" charset="0"/>
                <a:cs typeface="Verdana" panose="020B0604030504040204" pitchFamily="34" charset="0"/>
              </a:rPr>
              <a:t>)</a:t>
            </a:r>
          </a:p>
        </p:txBody>
      </p:sp>
      <p:sp>
        <p:nvSpPr>
          <p:cNvPr id="2" name="正方形/長方形 1">
            <a:extLst>
              <a:ext uri="{FF2B5EF4-FFF2-40B4-BE49-F238E27FC236}">
                <a16:creationId xmlns:a16="http://schemas.microsoft.com/office/drawing/2014/main" id="{2662B022-0472-A59F-6B0C-AD611F75C2EE}"/>
              </a:ext>
            </a:extLst>
          </p:cNvPr>
          <p:cNvSpPr/>
          <p:nvPr/>
        </p:nvSpPr>
        <p:spPr>
          <a:xfrm>
            <a:off x="1696184" y="2518040"/>
            <a:ext cx="3065730" cy="427990"/>
          </a:xfrm>
          <a:prstGeom prst="rect">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ja-JP" sz="1200" dirty="0">
                <a:latin typeface="Verdana" panose="020B0604030504040204" pitchFamily="34" charset="0"/>
                <a:ea typeface="Verdana" panose="020B0604030504040204" pitchFamily="34" charset="0"/>
                <a:cs typeface="Verdana" panose="020B0604030504040204" pitchFamily="34" charset="0"/>
              </a:rPr>
              <a:t>RIKEN BRC mouse-</a:t>
            </a:r>
            <a:r>
              <a:rPr lang="en-US" altLang="ja-JP" sz="1200" dirty="0">
                <a:latin typeface="Verdana" panose="020B0604030504040204" pitchFamily="34" charset="0"/>
                <a:ea typeface="Verdana" panose="020B0604030504040204" pitchFamily="34" charset="0"/>
                <a:cs typeface="Verdana" panose="020B0604030504040204" pitchFamily="34" charset="0"/>
                <a:sym typeface="Wingdings" pitchFamily="2" charset="2"/>
              </a:rPr>
              <a:t>--&gt; MGI gene</a:t>
            </a:r>
            <a:endParaRPr lang="ja-JP" altLang="en-US" sz="1200">
              <a:latin typeface="Verdana" panose="020B0604030504040204" pitchFamily="34" charset="0"/>
              <a:cs typeface="Verdana" panose="020B0604030504040204" pitchFamily="34" charset="0"/>
            </a:endParaRPr>
          </a:p>
        </p:txBody>
      </p:sp>
      <p:sp>
        <p:nvSpPr>
          <p:cNvPr id="3" name="テキスト ボックス 2">
            <a:extLst>
              <a:ext uri="{FF2B5EF4-FFF2-40B4-BE49-F238E27FC236}">
                <a16:creationId xmlns:a16="http://schemas.microsoft.com/office/drawing/2014/main" id="{F9347404-26FA-0AF3-65FD-0453E9E44027}"/>
              </a:ext>
            </a:extLst>
          </p:cNvPr>
          <p:cNvSpPr txBox="1"/>
          <p:nvPr/>
        </p:nvSpPr>
        <p:spPr>
          <a:xfrm>
            <a:off x="1696185" y="2251168"/>
            <a:ext cx="1080745"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bioresource</a:t>
            </a:r>
            <a:endParaRPr lang="ja-JP" altLang="en-US" sz="1200">
              <a:latin typeface="Verdana" panose="020B0604030504040204" pitchFamily="34" charset="0"/>
              <a:cs typeface="Verdana" panose="020B0604030504040204" pitchFamily="34" charset="0"/>
            </a:endParaRPr>
          </a:p>
        </p:txBody>
      </p:sp>
      <p:sp>
        <p:nvSpPr>
          <p:cNvPr id="4" name="テキスト ボックス 3">
            <a:extLst>
              <a:ext uri="{FF2B5EF4-FFF2-40B4-BE49-F238E27FC236}">
                <a16:creationId xmlns:a16="http://schemas.microsoft.com/office/drawing/2014/main" id="{46FFB66B-63E2-49D9-E124-7B531D936B91}"/>
              </a:ext>
            </a:extLst>
          </p:cNvPr>
          <p:cNvSpPr txBox="1"/>
          <p:nvPr/>
        </p:nvSpPr>
        <p:spPr>
          <a:xfrm>
            <a:off x="4831660" y="2526425"/>
            <a:ext cx="2773516" cy="300082"/>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wrap="none" rtlCol="0">
            <a:spAutoFit/>
          </a:bodyPr>
          <a:lstStyle/>
          <a:p>
            <a:r>
              <a:rPr lang="en-US" altLang="ja-JP" sz="1350" i="1" dirty="0">
                <a:latin typeface="Verdana" panose="020B0604030504040204" pitchFamily="34" charset="0"/>
                <a:ea typeface="Verdana" panose="020B0604030504040204" pitchFamily="34" charset="0"/>
                <a:cs typeface="Verdana" panose="020B0604030504040204" pitchFamily="34" charset="0"/>
              </a:rPr>
              <a:t>RIKEN BRC Mouse RDF Graph</a:t>
            </a:r>
            <a:endParaRPr lang="ja-JP" altLang="en-US" sz="1350" i="1">
              <a:latin typeface="Verdana" panose="020B0604030504040204" pitchFamily="34" charset="0"/>
              <a:cs typeface="Verdana" panose="020B0604030504040204" pitchFamily="34" charset="0"/>
            </a:endParaRPr>
          </a:p>
        </p:txBody>
      </p:sp>
      <p:sp>
        <p:nvSpPr>
          <p:cNvPr id="5" name="正方形/長方形 4">
            <a:extLst>
              <a:ext uri="{FF2B5EF4-FFF2-40B4-BE49-F238E27FC236}">
                <a16:creationId xmlns:a16="http://schemas.microsoft.com/office/drawing/2014/main" id="{493F7F16-33E3-7A70-091E-655126E5532E}"/>
              </a:ext>
            </a:extLst>
          </p:cNvPr>
          <p:cNvSpPr/>
          <p:nvPr/>
        </p:nvSpPr>
        <p:spPr>
          <a:xfrm>
            <a:off x="1837401" y="3045835"/>
            <a:ext cx="2924513" cy="421198"/>
          </a:xfrm>
          <a:prstGeom prst="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ja-JP" sz="1200" dirty="0">
                <a:latin typeface="Verdana" panose="020B0604030504040204" pitchFamily="34" charset="0"/>
                <a:ea typeface="Verdana" panose="020B0604030504040204" pitchFamily="34" charset="0"/>
                <a:cs typeface="Verdana" panose="020B0604030504040204" pitchFamily="34" charset="0"/>
              </a:rPr>
              <a:t>NCBI Mouse gene &lt;-</a:t>
            </a:r>
            <a:r>
              <a:rPr lang="en-US" altLang="ja-JP" sz="1200" dirty="0">
                <a:latin typeface="Verdana" panose="020B0604030504040204" pitchFamily="34" charset="0"/>
                <a:ea typeface="Verdana" panose="020B0604030504040204" pitchFamily="34" charset="0"/>
                <a:cs typeface="Verdana" panose="020B0604030504040204" pitchFamily="34" charset="0"/>
                <a:sym typeface="Wingdings" pitchFamily="2" charset="2"/>
              </a:rPr>
              <a:t> MGI gene</a:t>
            </a:r>
            <a:endParaRPr lang="ja-JP" altLang="en-US" sz="1200">
              <a:latin typeface="Verdana" panose="020B0604030504040204" pitchFamily="34" charset="0"/>
              <a:cs typeface="Verdana" panose="020B0604030504040204" pitchFamily="34" charset="0"/>
            </a:endParaRPr>
          </a:p>
        </p:txBody>
      </p:sp>
      <p:sp>
        <p:nvSpPr>
          <p:cNvPr id="66" name="角丸四角形 65">
            <a:extLst>
              <a:ext uri="{FF2B5EF4-FFF2-40B4-BE49-F238E27FC236}">
                <a16:creationId xmlns:a16="http://schemas.microsoft.com/office/drawing/2014/main" id="{C029DEE9-FD23-1D46-93FC-E1C16380FF21}"/>
              </a:ext>
            </a:extLst>
          </p:cNvPr>
          <p:cNvSpPr/>
          <p:nvPr/>
        </p:nvSpPr>
        <p:spPr>
          <a:xfrm>
            <a:off x="3566761" y="2439933"/>
            <a:ext cx="840049" cy="1159269"/>
          </a:xfrm>
          <a:prstGeom prst="roundRect">
            <a:avLst>
              <a:gd name="adj" fmla="val 3590"/>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highlight>
                <a:srgbClr val="FF0000"/>
              </a:highlight>
              <a:latin typeface="Verdana" panose="020B0604030504040204" pitchFamily="34" charset="0"/>
              <a:cs typeface="Verdana" panose="020B0604030504040204" pitchFamily="34" charset="0"/>
            </a:endParaRPr>
          </a:p>
        </p:txBody>
      </p:sp>
      <p:sp>
        <p:nvSpPr>
          <p:cNvPr id="67" name="正方形/長方形 66">
            <a:extLst>
              <a:ext uri="{FF2B5EF4-FFF2-40B4-BE49-F238E27FC236}">
                <a16:creationId xmlns:a16="http://schemas.microsoft.com/office/drawing/2014/main" id="{70585A62-C34D-BD39-FDD4-5692E3631B14}"/>
              </a:ext>
            </a:extLst>
          </p:cNvPr>
          <p:cNvSpPr/>
          <p:nvPr/>
        </p:nvSpPr>
        <p:spPr>
          <a:xfrm>
            <a:off x="1837401" y="3632152"/>
            <a:ext cx="6192627" cy="599102"/>
          </a:xfrm>
          <a:prstGeom prst="rect">
            <a:avLst/>
          </a:prstGeom>
          <a:ln w="28575">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en-US" altLang="ja-JP" sz="1200" dirty="0">
                <a:latin typeface="Verdana" panose="020B0604030504040204" pitchFamily="34" charset="0"/>
                <a:ea typeface="Verdana" panose="020B0604030504040204" pitchFamily="34" charset="0"/>
                <a:cs typeface="Verdana" panose="020B0604030504040204" pitchFamily="34" charset="0"/>
              </a:rPr>
              <a:t>NCBI mouse gene &lt;-</a:t>
            </a:r>
            <a:r>
              <a:rPr lang="en-US" altLang="ja-JP" sz="1200" dirty="0">
                <a:latin typeface="Verdana" panose="020B0604030504040204" pitchFamily="34" charset="0"/>
                <a:ea typeface="Verdana" panose="020B0604030504040204" pitchFamily="34" charset="0"/>
                <a:cs typeface="Verdana" panose="020B0604030504040204" pitchFamily="34" charset="0"/>
                <a:sym typeface="Wingdings" pitchFamily="2" charset="2"/>
              </a:rPr>
              <a:t>--- Orthologs Cluster --&gt; </a:t>
            </a:r>
            <a:r>
              <a:rPr lang="en-US" altLang="ja-JP" sz="1200" dirty="0">
                <a:latin typeface="Verdana" panose="020B0604030504040204" pitchFamily="34" charset="0"/>
                <a:ea typeface="Verdana" panose="020B0604030504040204" pitchFamily="34" charset="0"/>
                <a:cs typeface="Verdana" panose="020B0604030504040204" pitchFamily="34" charset="0"/>
              </a:rPr>
              <a:t>OMA human protein -&gt; </a:t>
            </a:r>
          </a:p>
          <a:p>
            <a:pPr>
              <a:lnSpc>
                <a:spcPct val="150000"/>
              </a:lnSpc>
            </a:pPr>
            <a:r>
              <a:rPr lang="en-US" altLang="ja-JP" sz="1200" dirty="0">
                <a:latin typeface="Verdana" panose="020B0604030504040204" pitchFamily="34" charset="0"/>
                <a:ea typeface="Verdana" panose="020B0604030504040204" pitchFamily="34" charset="0"/>
                <a:cs typeface="Verdana" panose="020B0604030504040204" pitchFamily="34" charset="0"/>
              </a:rPr>
              <a:t>OMA human gene -&gt; NCBI/</a:t>
            </a:r>
            <a:r>
              <a:rPr lang="en-US" altLang="ja-JP" sz="1200" dirty="0" err="1">
                <a:latin typeface="Verdana" panose="020B0604030504040204" pitchFamily="34" charset="0"/>
                <a:ea typeface="Verdana" panose="020B0604030504040204" pitchFamily="34" charset="0"/>
                <a:cs typeface="Verdana" panose="020B0604030504040204" pitchFamily="34" charset="0"/>
              </a:rPr>
              <a:t>Ensembl</a:t>
            </a:r>
            <a:r>
              <a:rPr lang="en-US" altLang="ja-JP" sz="1200" dirty="0">
                <a:latin typeface="Verdana" panose="020B0604030504040204" pitchFamily="34" charset="0"/>
                <a:ea typeface="Verdana" panose="020B0604030504040204" pitchFamily="34" charset="0"/>
                <a:cs typeface="Verdana" panose="020B0604030504040204" pitchFamily="34" charset="0"/>
              </a:rPr>
              <a:t> human gene </a:t>
            </a:r>
          </a:p>
        </p:txBody>
      </p:sp>
      <p:sp>
        <p:nvSpPr>
          <p:cNvPr id="68" name="角丸四角形 67">
            <a:extLst>
              <a:ext uri="{FF2B5EF4-FFF2-40B4-BE49-F238E27FC236}">
                <a16:creationId xmlns:a16="http://schemas.microsoft.com/office/drawing/2014/main" id="{77D71ABD-20AE-16DB-A73B-3021C11D1DCD}"/>
              </a:ext>
            </a:extLst>
          </p:cNvPr>
          <p:cNvSpPr/>
          <p:nvPr/>
        </p:nvSpPr>
        <p:spPr>
          <a:xfrm>
            <a:off x="1768990" y="3031967"/>
            <a:ext cx="1584130" cy="937862"/>
          </a:xfrm>
          <a:prstGeom prst="roundRect">
            <a:avLst>
              <a:gd name="adj" fmla="val 3590"/>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latin typeface="Verdana" panose="020B0604030504040204" pitchFamily="34" charset="0"/>
              <a:cs typeface="Verdana" panose="020B0604030504040204" pitchFamily="34" charset="0"/>
            </a:endParaRPr>
          </a:p>
        </p:txBody>
      </p:sp>
      <p:sp>
        <p:nvSpPr>
          <p:cNvPr id="69" name="正方形/長方形 68">
            <a:extLst>
              <a:ext uri="{FF2B5EF4-FFF2-40B4-BE49-F238E27FC236}">
                <a16:creationId xmlns:a16="http://schemas.microsoft.com/office/drawing/2014/main" id="{0F9DCD97-3C92-32BC-7528-FBCE0C6ACC23}"/>
              </a:ext>
            </a:extLst>
          </p:cNvPr>
          <p:cNvSpPr/>
          <p:nvPr/>
        </p:nvSpPr>
        <p:spPr>
          <a:xfrm>
            <a:off x="3509846" y="4339398"/>
            <a:ext cx="6605852" cy="423492"/>
          </a:xfrm>
          <a:prstGeom prst="rect">
            <a:avLst/>
          </a:prstGeom>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ja-JP" sz="1200" dirty="0">
                <a:latin typeface="Verdana" panose="020B0604030504040204" pitchFamily="34" charset="0"/>
                <a:ea typeface="Verdana" panose="020B0604030504040204" pitchFamily="34" charset="0"/>
                <a:cs typeface="Verdana" panose="020B0604030504040204" pitchFamily="34" charset="0"/>
              </a:rPr>
              <a:t>NCBI/</a:t>
            </a:r>
            <a:r>
              <a:rPr lang="en-US" altLang="ja-JP" sz="1200" dirty="0" err="1">
                <a:latin typeface="Verdana" panose="020B0604030504040204" pitchFamily="34" charset="0"/>
                <a:ea typeface="Verdana" panose="020B0604030504040204" pitchFamily="34" charset="0"/>
                <a:cs typeface="Verdana" panose="020B0604030504040204" pitchFamily="34" charset="0"/>
              </a:rPr>
              <a:t>Ensembl</a:t>
            </a:r>
            <a:r>
              <a:rPr lang="en-US" altLang="ja-JP" sz="1200" dirty="0">
                <a:latin typeface="Verdana" panose="020B0604030504040204" pitchFamily="34" charset="0"/>
                <a:ea typeface="Verdana" panose="020B0604030504040204" pitchFamily="34" charset="0"/>
                <a:cs typeface="Verdana" panose="020B0604030504040204" pitchFamily="34" charset="0"/>
              </a:rPr>
              <a:t> human gene &lt;-</a:t>
            </a:r>
            <a:r>
              <a:rPr lang="en-US" altLang="ja-JP" sz="1200" dirty="0">
                <a:latin typeface="Verdana" panose="020B0604030504040204" pitchFamily="34" charset="0"/>
                <a:ea typeface="Verdana" panose="020B0604030504040204" pitchFamily="34" charset="0"/>
                <a:cs typeface="Verdana" panose="020B0604030504040204" pitchFamily="34" charset="0"/>
                <a:sym typeface="Wingdings" pitchFamily="2" charset="2"/>
              </a:rPr>
              <a:t> Gene-Disease Association -&gt; </a:t>
            </a:r>
            <a:r>
              <a:rPr lang="en-US" altLang="ja-JP" sz="1200" dirty="0">
                <a:latin typeface="Verdana" panose="020B0604030504040204" pitchFamily="34" charset="0"/>
                <a:ea typeface="Verdana" panose="020B0604030504040204" pitchFamily="34" charset="0"/>
                <a:cs typeface="Verdana" panose="020B0604030504040204" pitchFamily="34" charset="0"/>
              </a:rPr>
              <a:t>UMLS disease</a:t>
            </a:r>
            <a:endParaRPr lang="en-US" altLang="ja-JP" sz="1200" dirty="0">
              <a:latin typeface="Verdana" panose="020B0604030504040204" pitchFamily="34" charset="0"/>
              <a:ea typeface="Verdana" panose="020B0604030504040204" pitchFamily="34" charset="0"/>
              <a:cs typeface="Verdana" panose="020B0604030504040204" pitchFamily="34" charset="0"/>
              <a:sym typeface="Wingdings" pitchFamily="2" charset="2"/>
            </a:endParaRPr>
          </a:p>
        </p:txBody>
      </p:sp>
      <p:sp>
        <p:nvSpPr>
          <p:cNvPr id="70" name="テキスト ボックス 69">
            <a:extLst>
              <a:ext uri="{FF2B5EF4-FFF2-40B4-BE49-F238E27FC236}">
                <a16:creationId xmlns:a16="http://schemas.microsoft.com/office/drawing/2014/main" id="{2F1810CB-5DF2-9622-308C-C2FD14AFA179}"/>
              </a:ext>
            </a:extLst>
          </p:cNvPr>
          <p:cNvSpPr txBox="1"/>
          <p:nvPr/>
        </p:nvSpPr>
        <p:spPr>
          <a:xfrm>
            <a:off x="4831660" y="3192161"/>
            <a:ext cx="1540806" cy="300082"/>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altLang="ja-JP" sz="1350" i="1" dirty="0">
                <a:latin typeface="Verdana" panose="020B0604030504040204" pitchFamily="34" charset="0"/>
                <a:ea typeface="Verdana" panose="020B0604030504040204" pitchFamily="34" charset="0"/>
                <a:cs typeface="Verdana" panose="020B0604030504040204" pitchFamily="34" charset="0"/>
              </a:rPr>
              <a:t>MGI RDF Graph</a:t>
            </a:r>
            <a:endParaRPr lang="ja-JP" altLang="en-US" sz="1350" i="1">
              <a:latin typeface="Verdana" panose="020B0604030504040204" pitchFamily="34" charset="0"/>
              <a:cs typeface="Verdana" panose="020B0604030504040204" pitchFamily="34" charset="0"/>
            </a:endParaRPr>
          </a:p>
        </p:txBody>
      </p:sp>
      <p:sp>
        <p:nvSpPr>
          <p:cNvPr id="71" name="テキスト ボックス 70">
            <a:extLst>
              <a:ext uri="{FF2B5EF4-FFF2-40B4-BE49-F238E27FC236}">
                <a16:creationId xmlns:a16="http://schemas.microsoft.com/office/drawing/2014/main" id="{F5FDAFD0-C142-3249-697C-E2DF630A48AF}"/>
              </a:ext>
            </a:extLst>
          </p:cNvPr>
          <p:cNvSpPr txBox="1"/>
          <p:nvPr/>
        </p:nvSpPr>
        <p:spPr>
          <a:xfrm>
            <a:off x="8112797" y="3632153"/>
            <a:ext cx="1588897" cy="30008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ja-JP" sz="1350" i="1" dirty="0">
                <a:latin typeface="Verdana" panose="020B0604030504040204" pitchFamily="34" charset="0"/>
                <a:ea typeface="Verdana" panose="020B0604030504040204" pitchFamily="34" charset="0"/>
                <a:cs typeface="Verdana" panose="020B0604030504040204" pitchFamily="34" charset="0"/>
              </a:rPr>
              <a:t>OMA RDF Graph</a:t>
            </a:r>
            <a:endParaRPr lang="ja-JP" altLang="en-US" sz="1350" i="1">
              <a:latin typeface="Verdana" panose="020B0604030504040204" pitchFamily="34" charset="0"/>
              <a:cs typeface="Verdana" panose="020B0604030504040204" pitchFamily="34" charset="0"/>
            </a:endParaRPr>
          </a:p>
        </p:txBody>
      </p:sp>
      <p:sp>
        <p:nvSpPr>
          <p:cNvPr id="72" name="テキスト ボックス 71">
            <a:extLst>
              <a:ext uri="{FF2B5EF4-FFF2-40B4-BE49-F238E27FC236}">
                <a16:creationId xmlns:a16="http://schemas.microsoft.com/office/drawing/2014/main" id="{B478A757-B74C-AF16-1145-32B7699B8BFD}"/>
              </a:ext>
            </a:extLst>
          </p:cNvPr>
          <p:cNvSpPr txBox="1"/>
          <p:nvPr/>
        </p:nvSpPr>
        <p:spPr>
          <a:xfrm>
            <a:off x="8289600" y="4648260"/>
            <a:ext cx="2068917" cy="30008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altLang="ja-JP" sz="1350" i="1" dirty="0">
                <a:latin typeface="Verdana" panose="020B0604030504040204" pitchFamily="34" charset="0"/>
                <a:ea typeface="Verdana" panose="020B0604030504040204" pitchFamily="34" charset="0"/>
                <a:cs typeface="Verdana" panose="020B0604030504040204" pitchFamily="34" charset="0"/>
              </a:rPr>
              <a:t>DisGeNET RDF Graph</a:t>
            </a:r>
            <a:endParaRPr lang="ja-JP" altLang="en-US" sz="1350" i="1">
              <a:latin typeface="Verdana" panose="020B0604030504040204" pitchFamily="34" charset="0"/>
              <a:cs typeface="Verdana" panose="020B0604030504040204" pitchFamily="34" charset="0"/>
            </a:endParaRPr>
          </a:p>
        </p:txBody>
      </p:sp>
      <p:sp>
        <p:nvSpPr>
          <p:cNvPr id="73" name="テキスト ボックス 72">
            <a:extLst>
              <a:ext uri="{FF2B5EF4-FFF2-40B4-BE49-F238E27FC236}">
                <a16:creationId xmlns:a16="http://schemas.microsoft.com/office/drawing/2014/main" id="{57E4390A-0502-6D01-E73E-0FDA72D890EC}"/>
              </a:ext>
            </a:extLst>
          </p:cNvPr>
          <p:cNvSpPr txBox="1"/>
          <p:nvPr/>
        </p:nvSpPr>
        <p:spPr>
          <a:xfrm>
            <a:off x="4664718" y="2893469"/>
            <a:ext cx="1127232"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mouse gene</a:t>
            </a:r>
            <a:endParaRPr lang="ja-JP" altLang="en-US" sz="1200">
              <a:latin typeface="Verdana" panose="020B0604030504040204" pitchFamily="34" charset="0"/>
              <a:cs typeface="Verdana" panose="020B0604030504040204" pitchFamily="34" charset="0"/>
            </a:endParaRPr>
          </a:p>
        </p:txBody>
      </p:sp>
      <p:sp>
        <p:nvSpPr>
          <p:cNvPr id="74" name="テキスト ボックス 73">
            <a:extLst>
              <a:ext uri="{FF2B5EF4-FFF2-40B4-BE49-F238E27FC236}">
                <a16:creationId xmlns:a16="http://schemas.microsoft.com/office/drawing/2014/main" id="{BD8ACC31-BD16-F1E0-E37F-18E24815B8AC}"/>
              </a:ext>
            </a:extLst>
          </p:cNvPr>
          <p:cNvSpPr txBox="1"/>
          <p:nvPr/>
        </p:nvSpPr>
        <p:spPr>
          <a:xfrm>
            <a:off x="9341626" y="4158787"/>
            <a:ext cx="75854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disease</a:t>
            </a:r>
            <a:endParaRPr lang="ja-JP" altLang="en-US" sz="1200">
              <a:latin typeface="Verdana" panose="020B0604030504040204" pitchFamily="34" charset="0"/>
              <a:cs typeface="Verdana" panose="020B0604030504040204" pitchFamily="34" charset="0"/>
            </a:endParaRPr>
          </a:p>
        </p:txBody>
      </p:sp>
      <p:sp>
        <p:nvSpPr>
          <p:cNvPr id="75" name="テキスト ボックス 74">
            <a:extLst>
              <a:ext uri="{FF2B5EF4-FFF2-40B4-BE49-F238E27FC236}">
                <a16:creationId xmlns:a16="http://schemas.microsoft.com/office/drawing/2014/main" id="{16D7F8ED-BBD8-50F2-E9EE-E236D920F1A4}"/>
              </a:ext>
            </a:extLst>
          </p:cNvPr>
          <p:cNvSpPr txBox="1"/>
          <p:nvPr/>
        </p:nvSpPr>
        <p:spPr>
          <a:xfrm>
            <a:off x="2608329" y="3428492"/>
            <a:ext cx="1127232"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mouse gene</a:t>
            </a:r>
            <a:endParaRPr lang="ja-JP" altLang="en-US" sz="1200">
              <a:latin typeface="Verdana" panose="020B0604030504040204" pitchFamily="34" charset="0"/>
              <a:cs typeface="Verdana" panose="020B0604030504040204" pitchFamily="34" charset="0"/>
            </a:endParaRPr>
          </a:p>
        </p:txBody>
      </p:sp>
      <p:sp>
        <p:nvSpPr>
          <p:cNvPr id="76" name="テキスト ボックス 75">
            <a:extLst>
              <a:ext uri="{FF2B5EF4-FFF2-40B4-BE49-F238E27FC236}">
                <a16:creationId xmlns:a16="http://schemas.microsoft.com/office/drawing/2014/main" id="{BF14C7C1-3582-96E5-7493-9CE99E2D9A29}"/>
              </a:ext>
            </a:extLst>
          </p:cNvPr>
          <p:cNvSpPr txBox="1"/>
          <p:nvPr/>
        </p:nvSpPr>
        <p:spPr>
          <a:xfrm>
            <a:off x="6237135" y="4105040"/>
            <a:ext cx="1151277"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human gene</a:t>
            </a:r>
            <a:endParaRPr lang="ja-JP" altLang="en-US" sz="1200">
              <a:latin typeface="Verdana" panose="020B0604030504040204" pitchFamily="34" charset="0"/>
              <a:cs typeface="Verdana" panose="020B0604030504040204" pitchFamily="34" charset="0"/>
            </a:endParaRPr>
          </a:p>
        </p:txBody>
      </p:sp>
      <p:grpSp>
        <p:nvGrpSpPr>
          <p:cNvPr id="77" name="グループ化 76">
            <a:extLst>
              <a:ext uri="{FF2B5EF4-FFF2-40B4-BE49-F238E27FC236}">
                <a16:creationId xmlns:a16="http://schemas.microsoft.com/office/drawing/2014/main" id="{6541D211-3149-F047-0ADE-C3D323843F43}"/>
              </a:ext>
            </a:extLst>
          </p:cNvPr>
          <p:cNvGrpSpPr/>
          <p:nvPr/>
        </p:nvGrpSpPr>
        <p:grpSpPr>
          <a:xfrm>
            <a:off x="1203898" y="5482238"/>
            <a:ext cx="3295623" cy="300082"/>
            <a:chOff x="7711657" y="6036362"/>
            <a:chExt cx="4394164" cy="400109"/>
          </a:xfrm>
        </p:grpSpPr>
        <p:sp>
          <p:nvSpPr>
            <p:cNvPr id="78" name="角丸四角形 77">
              <a:extLst>
                <a:ext uri="{FF2B5EF4-FFF2-40B4-BE49-F238E27FC236}">
                  <a16:creationId xmlns:a16="http://schemas.microsoft.com/office/drawing/2014/main" id="{3492ABE1-0AE8-7C6C-D004-B7789D2D58A9}"/>
                </a:ext>
              </a:extLst>
            </p:cNvPr>
            <p:cNvSpPr/>
            <p:nvPr/>
          </p:nvSpPr>
          <p:spPr>
            <a:xfrm>
              <a:off x="7711657" y="6112629"/>
              <a:ext cx="430858" cy="263060"/>
            </a:xfrm>
            <a:prstGeom prst="roundRect">
              <a:avLst>
                <a:gd name="adj" fmla="val 3590"/>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latin typeface="Verdana" panose="020B0604030504040204" pitchFamily="34" charset="0"/>
                <a:cs typeface="Verdana" panose="020B0604030504040204" pitchFamily="34" charset="0"/>
              </a:endParaRPr>
            </a:p>
          </p:txBody>
        </p:sp>
        <p:sp>
          <p:nvSpPr>
            <p:cNvPr id="79" name="テキスト ボックス 78">
              <a:extLst>
                <a:ext uri="{FF2B5EF4-FFF2-40B4-BE49-F238E27FC236}">
                  <a16:creationId xmlns:a16="http://schemas.microsoft.com/office/drawing/2014/main" id="{3A7DB067-E1AC-31C9-6068-BCD96CF1C2E6}"/>
                </a:ext>
              </a:extLst>
            </p:cNvPr>
            <p:cNvSpPr txBox="1"/>
            <p:nvPr/>
          </p:nvSpPr>
          <p:spPr>
            <a:xfrm>
              <a:off x="8142514" y="6036362"/>
              <a:ext cx="3963307" cy="400109"/>
            </a:xfrm>
            <a:prstGeom prst="rect">
              <a:avLst/>
            </a:prstGeom>
            <a:noFill/>
          </p:spPr>
          <p:txBody>
            <a:bodyPr wrap="none" rtlCol="0">
              <a:spAutoFit/>
            </a:bodyPr>
            <a:lstStyle/>
            <a:p>
              <a:r>
                <a:rPr lang="en-US" altLang="ja-JP" sz="1350" dirty="0">
                  <a:latin typeface="Verdana" panose="020B0604030504040204" pitchFamily="34" charset="0"/>
                  <a:ea typeface="Verdana" panose="020B0604030504040204" pitchFamily="34" charset="0"/>
                  <a:cs typeface="Verdana" panose="020B0604030504040204" pitchFamily="34" charset="0"/>
                </a:rPr>
                <a:t>: Graph connection through URI</a:t>
              </a:r>
              <a:endParaRPr lang="ja-JP" altLang="en-US" sz="1350">
                <a:latin typeface="Verdana" panose="020B0604030504040204" pitchFamily="34" charset="0"/>
                <a:cs typeface="Verdana" panose="020B0604030504040204" pitchFamily="34" charset="0"/>
              </a:endParaRPr>
            </a:p>
          </p:txBody>
        </p:sp>
      </p:grpSp>
      <p:sp>
        <p:nvSpPr>
          <p:cNvPr id="80" name="テキスト ボックス 79">
            <a:extLst>
              <a:ext uri="{FF2B5EF4-FFF2-40B4-BE49-F238E27FC236}">
                <a16:creationId xmlns:a16="http://schemas.microsoft.com/office/drawing/2014/main" id="{55B1726D-4849-1816-9B01-830EF4964B38}"/>
              </a:ext>
            </a:extLst>
          </p:cNvPr>
          <p:cNvSpPr txBox="1"/>
          <p:nvPr/>
        </p:nvSpPr>
        <p:spPr>
          <a:xfrm>
            <a:off x="1700433" y="4516593"/>
            <a:ext cx="1151277"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human gene</a:t>
            </a:r>
            <a:endParaRPr lang="ja-JP" altLang="en-US" sz="1200">
              <a:latin typeface="Verdana" panose="020B0604030504040204" pitchFamily="34" charset="0"/>
              <a:cs typeface="Verdana" panose="020B0604030504040204" pitchFamily="34" charset="0"/>
            </a:endParaRPr>
          </a:p>
        </p:txBody>
      </p:sp>
      <p:sp>
        <p:nvSpPr>
          <p:cNvPr id="81" name="角丸四角形 80">
            <a:extLst>
              <a:ext uri="{FF2B5EF4-FFF2-40B4-BE49-F238E27FC236}">
                <a16:creationId xmlns:a16="http://schemas.microsoft.com/office/drawing/2014/main" id="{1314CB8C-DEFA-34CE-04D2-86632EEBB69B}"/>
              </a:ext>
            </a:extLst>
          </p:cNvPr>
          <p:cNvSpPr/>
          <p:nvPr/>
        </p:nvSpPr>
        <p:spPr>
          <a:xfrm>
            <a:off x="3509847" y="3982883"/>
            <a:ext cx="2282105" cy="798310"/>
          </a:xfrm>
          <a:prstGeom prst="roundRect">
            <a:avLst>
              <a:gd name="adj" fmla="val 3590"/>
            </a:avLst>
          </a:prstGeom>
          <a:noFill/>
          <a:ln w="38100">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latin typeface="Verdana" panose="020B0604030504040204" pitchFamily="34" charset="0"/>
              <a:cs typeface="Verdana" panose="020B0604030504040204" pitchFamily="34" charset="0"/>
            </a:endParaRPr>
          </a:p>
        </p:txBody>
      </p:sp>
      <p:sp>
        <p:nvSpPr>
          <p:cNvPr id="82" name="スライド番号プレースホルダー 1">
            <a:extLst>
              <a:ext uri="{FF2B5EF4-FFF2-40B4-BE49-F238E27FC236}">
                <a16:creationId xmlns:a16="http://schemas.microsoft.com/office/drawing/2014/main" id="{47648367-1C66-3A9C-A3AB-7FC0FB50807B}"/>
              </a:ext>
            </a:extLst>
          </p:cNvPr>
          <p:cNvSpPr>
            <a:spLocks noGrp="1"/>
          </p:cNvSpPr>
          <p:nvPr>
            <p:ph type="sldNum" sz="quarter" idx="12"/>
          </p:nvPr>
        </p:nvSpPr>
        <p:spPr>
          <a:xfrm>
            <a:off x="8907145" y="5672661"/>
            <a:ext cx="1671638" cy="273844"/>
          </a:xfrm>
        </p:spPr>
        <p:txBody>
          <a:bodyPr/>
          <a:lstStyle/>
          <a:p>
            <a:fld id="{2383EF86-CF41-4D3B-B93B-5E6642F318ED}" type="slidenum">
              <a:rPr lang="ja-JP" altLang="en-US" sz="1350" b="1">
                <a:latin typeface="Times" pitchFamily="2" charset="0"/>
                <a:cs typeface="Arial" panose="020B0604020202020204" pitchFamily="34" charset="0"/>
              </a:rPr>
              <a:t>13</a:t>
            </a:fld>
            <a:endParaRPr lang="ja-JP" altLang="en-US" sz="1350" b="1">
              <a:latin typeface="Times" pitchFamily="2" charset="0"/>
              <a:cs typeface="Arial" panose="020B0604020202020204" pitchFamily="34" charset="0"/>
            </a:endParaRPr>
          </a:p>
        </p:txBody>
      </p:sp>
      <p:pic>
        <p:nvPicPr>
          <p:cNvPr id="83" name="図 82">
            <a:extLst>
              <a:ext uri="{FF2B5EF4-FFF2-40B4-BE49-F238E27FC236}">
                <a16:creationId xmlns:a16="http://schemas.microsoft.com/office/drawing/2014/main" id="{E8FE7E76-F42D-5786-32F2-4BE616D114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030028" y="2301819"/>
            <a:ext cx="1028919" cy="479665"/>
          </a:xfrm>
          <a:prstGeom prst="rect">
            <a:avLst/>
          </a:prstGeom>
          <a:solidFill>
            <a:schemeClr val="bg1"/>
          </a:solidFill>
        </p:spPr>
      </p:pic>
      <p:pic>
        <p:nvPicPr>
          <p:cNvPr id="84" name="図 83">
            <a:extLst>
              <a:ext uri="{FF2B5EF4-FFF2-40B4-BE49-F238E27FC236}">
                <a16:creationId xmlns:a16="http://schemas.microsoft.com/office/drawing/2014/main" id="{2A63C500-F803-FA2E-79DE-0F0FF3119290}"/>
              </a:ext>
            </a:extLst>
          </p:cNvPr>
          <p:cNvPicPr>
            <a:picLocks noChangeAspect="1"/>
          </p:cNvPicPr>
          <p:nvPr/>
        </p:nvPicPr>
        <p:blipFill>
          <a:blip r:embed="rId4"/>
          <a:stretch>
            <a:fillRect/>
          </a:stretch>
        </p:blipFill>
        <p:spPr>
          <a:xfrm>
            <a:off x="6571655" y="3045835"/>
            <a:ext cx="1370138" cy="356853"/>
          </a:xfrm>
          <a:prstGeom prst="rect">
            <a:avLst/>
          </a:prstGeom>
        </p:spPr>
      </p:pic>
      <p:pic>
        <p:nvPicPr>
          <p:cNvPr id="85" name="図 84">
            <a:extLst>
              <a:ext uri="{FF2B5EF4-FFF2-40B4-BE49-F238E27FC236}">
                <a16:creationId xmlns:a16="http://schemas.microsoft.com/office/drawing/2014/main" id="{B65226C6-2924-F5DF-1148-E0CB6CF087C9}"/>
              </a:ext>
            </a:extLst>
          </p:cNvPr>
          <p:cNvPicPr>
            <a:picLocks noChangeAspect="1"/>
          </p:cNvPicPr>
          <p:nvPr/>
        </p:nvPicPr>
        <p:blipFill>
          <a:blip r:embed="rId5"/>
          <a:stretch>
            <a:fillRect/>
          </a:stretch>
        </p:blipFill>
        <p:spPr>
          <a:xfrm>
            <a:off x="9171427" y="3086946"/>
            <a:ext cx="1053570" cy="420245"/>
          </a:xfrm>
          <a:prstGeom prst="rect">
            <a:avLst/>
          </a:prstGeom>
        </p:spPr>
      </p:pic>
      <p:pic>
        <p:nvPicPr>
          <p:cNvPr id="86" name="図 85">
            <a:extLst>
              <a:ext uri="{FF2B5EF4-FFF2-40B4-BE49-F238E27FC236}">
                <a16:creationId xmlns:a16="http://schemas.microsoft.com/office/drawing/2014/main" id="{4AEE2DBB-2977-4C3A-92AB-F8A562F2BD16}"/>
              </a:ext>
            </a:extLst>
          </p:cNvPr>
          <p:cNvPicPr>
            <a:picLocks noChangeAspect="1"/>
          </p:cNvPicPr>
          <p:nvPr/>
        </p:nvPicPr>
        <p:blipFill>
          <a:blip r:embed="rId6"/>
          <a:stretch>
            <a:fillRect/>
          </a:stretch>
        </p:blipFill>
        <p:spPr>
          <a:xfrm>
            <a:off x="7819942" y="4851592"/>
            <a:ext cx="2675790" cy="697579"/>
          </a:xfrm>
          <a:prstGeom prst="rect">
            <a:avLst/>
          </a:prstGeom>
        </p:spPr>
      </p:pic>
      <p:sp>
        <p:nvSpPr>
          <p:cNvPr id="6" name="テキスト ボックス 5">
            <a:extLst>
              <a:ext uri="{FF2B5EF4-FFF2-40B4-BE49-F238E27FC236}">
                <a16:creationId xmlns:a16="http://schemas.microsoft.com/office/drawing/2014/main" id="{1F22B466-4BE5-5014-45CF-BFF749E66E21}"/>
              </a:ext>
            </a:extLst>
          </p:cNvPr>
          <p:cNvSpPr txBox="1"/>
          <p:nvPr/>
        </p:nvSpPr>
        <p:spPr>
          <a:xfrm>
            <a:off x="4772984" y="1987810"/>
            <a:ext cx="2454518" cy="300082"/>
          </a:xfrm>
          <a:prstGeom prst="rect">
            <a:avLst/>
          </a:prstGeom>
          <a:noFill/>
        </p:spPr>
        <p:txBody>
          <a:bodyPr wrap="none" rtlCol="0">
            <a:spAutoFit/>
          </a:bodyPr>
          <a:lstStyle/>
          <a:p>
            <a:r>
              <a:rPr lang="en-US" altLang="ja-JP" sz="1350" dirty="0">
                <a:latin typeface="Times" pitchFamily="2" charset="0"/>
              </a:rPr>
              <a:t>(An example of mouse resource)</a:t>
            </a:r>
            <a:endParaRPr lang="ja-JP" altLang="en-US" sz="1350">
              <a:latin typeface="Times" pitchFamily="2" charset="0"/>
            </a:endParaRPr>
          </a:p>
        </p:txBody>
      </p:sp>
      <p:sp>
        <p:nvSpPr>
          <p:cNvPr id="9" name="テキスト ボックス 8">
            <a:extLst>
              <a:ext uri="{FF2B5EF4-FFF2-40B4-BE49-F238E27FC236}">
                <a16:creationId xmlns:a16="http://schemas.microsoft.com/office/drawing/2014/main" id="{B267804E-0B15-D576-2CDC-61E337D4FDAE}"/>
              </a:ext>
            </a:extLst>
          </p:cNvPr>
          <p:cNvSpPr txBox="1"/>
          <p:nvPr/>
        </p:nvSpPr>
        <p:spPr>
          <a:xfrm>
            <a:off x="197950" y="42232"/>
            <a:ext cx="1915316"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Data integration</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51339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C8670DC-268A-200A-59AA-B590518D657C}"/>
              </a:ext>
            </a:extLst>
          </p:cNvPr>
          <p:cNvSpPr>
            <a:spLocks noGrp="1"/>
          </p:cNvSpPr>
          <p:nvPr>
            <p:ph type="sldNum" sz="quarter" idx="4"/>
          </p:nvPr>
        </p:nvSpPr>
        <p:spPr>
          <a:xfrm>
            <a:off x="10034892" y="6526883"/>
            <a:ext cx="2057400" cy="273844"/>
          </a:xfrm>
          <a:prstGeom prst="rect">
            <a:avLst/>
          </a:prstGeom>
        </p:spPr>
        <p:txBody>
          <a:bodyPr vert="horz" lIns="68580" tIns="34290" rIns="68580" bIns="34290" rtlCol="0" anchor="ctr"/>
          <a:lstStyle>
            <a:defPPr>
              <a:defRPr lang="ja-JP"/>
            </a:defPPr>
            <a:lvl1pPr marL="0" algn="r" defTabSz="685800" rtl="0" eaLnBrk="1" latinLnBrk="0" hangingPunct="1">
              <a:defRPr kumimoji="1" sz="900" kern="1200">
                <a:solidFill>
                  <a:schemeClr val="tx1">
                    <a:lumMod val="85000"/>
                    <a:lumOff val="15000"/>
                  </a:schemeClr>
                </a:solidFill>
                <a:latin typeface="Verdana" panose="020B0604030504040204" pitchFamily="34" charset="0"/>
                <a:ea typeface="+mn-ea"/>
                <a:cs typeface="Verdana" panose="020B0604030504040204" pitchFamily="34" charset="0"/>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a:lstStyle>
          <a:p>
            <a:fld id="{D01ED668-4C65-3B48-8D12-E84E81F9D873}" type="slidenum">
              <a:rPr lang="ja-JP" altLang="en-US" smtClean="0"/>
              <a:pPr/>
              <a:t>14</a:t>
            </a:fld>
            <a:endParaRPr lang="ja-JP" altLang="en-US"/>
          </a:p>
        </p:txBody>
      </p:sp>
      <p:grpSp>
        <p:nvGrpSpPr>
          <p:cNvPr id="5" name="グループ化 4">
            <a:extLst>
              <a:ext uri="{FF2B5EF4-FFF2-40B4-BE49-F238E27FC236}">
                <a16:creationId xmlns:a16="http://schemas.microsoft.com/office/drawing/2014/main" id="{E4DB70EE-D0FD-4394-1366-183885E10B67}"/>
              </a:ext>
            </a:extLst>
          </p:cNvPr>
          <p:cNvGrpSpPr>
            <a:grpSpLocks noChangeAspect="1"/>
          </p:cNvGrpSpPr>
          <p:nvPr/>
        </p:nvGrpSpPr>
        <p:grpSpPr>
          <a:xfrm>
            <a:off x="1605970" y="1218141"/>
            <a:ext cx="9054887" cy="4942653"/>
            <a:chOff x="912327" y="23285255"/>
            <a:chExt cx="14223067" cy="7763729"/>
          </a:xfrm>
        </p:grpSpPr>
        <p:grpSp>
          <p:nvGrpSpPr>
            <p:cNvPr id="6" name="グループ化 5">
              <a:extLst>
                <a:ext uri="{FF2B5EF4-FFF2-40B4-BE49-F238E27FC236}">
                  <a16:creationId xmlns:a16="http://schemas.microsoft.com/office/drawing/2014/main" id="{E257069A-4C8B-DC66-C93A-C32C35106205}"/>
                </a:ext>
              </a:extLst>
            </p:cNvPr>
            <p:cNvGrpSpPr/>
            <p:nvPr/>
          </p:nvGrpSpPr>
          <p:grpSpPr>
            <a:xfrm>
              <a:off x="912327" y="23285255"/>
              <a:ext cx="14223067" cy="7763729"/>
              <a:chOff x="912327" y="23285255"/>
              <a:chExt cx="14223067" cy="7763729"/>
            </a:xfrm>
          </p:grpSpPr>
          <p:grpSp>
            <p:nvGrpSpPr>
              <p:cNvPr id="8" name="グループ化 7">
                <a:extLst>
                  <a:ext uri="{FF2B5EF4-FFF2-40B4-BE49-F238E27FC236}">
                    <a16:creationId xmlns:a16="http://schemas.microsoft.com/office/drawing/2014/main" id="{7553DE21-9FCF-F6DF-57FB-906902DB3AC4}"/>
                  </a:ext>
                </a:extLst>
              </p:cNvPr>
              <p:cNvGrpSpPr>
                <a:grpSpLocks noChangeAspect="1"/>
              </p:cNvGrpSpPr>
              <p:nvPr/>
            </p:nvGrpSpPr>
            <p:grpSpPr>
              <a:xfrm>
                <a:off x="912327" y="23285255"/>
                <a:ext cx="14223067" cy="7763729"/>
                <a:chOff x="360950" y="188875"/>
                <a:chExt cx="11400277" cy="6437476"/>
              </a:xfrm>
            </p:grpSpPr>
            <p:sp>
              <p:nvSpPr>
                <p:cNvPr id="31" name="正方形/長方形 30">
                  <a:extLst>
                    <a:ext uri="{FF2B5EF4-FFF2-40B4-BE49-F238E27FC236}">
                      <a16:creationId xmlns:a16="http://schemas.microsoft.com/office/drawing/2014/main" id="{1C5E5660-D3D2-44B0-B910-E02426E9BFB4}"/>
                    </a:ext>
                  </a:extLst>
                </p:cNvPr>
                <p:cNvSpPr/>
                <p:nvPr/>
              </p:nvSpPr>
              <p:spPr>
                <a:xfrm>
                  <a:off x="422912" y="3823938"/>
                  <a:ext cx="10936144" cy="2756381"/>
                </a:xfrm>
                <a:prstGeom prst="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Verdana" panose="020B0604030504040204" pitchFamily="34" charset="0"/>
                    <a:cs typeface="Verdana" panose="020B0604030504040204" pitchFamily="34" charset="0"/>
                  </a:endParaRPr>
                </a:p>
              </p:txBody>
            </p:sp>
            <p:sp>
              <p:nvSpPr>
                <p:cNvPr id="13" name="円/楕円 12">
                  <a:extLst>
                    <a:ext uri="{FF2B5EF4-FFF2-40B4-BE49-F238E27FC236}">
                      <a16:creationId xmlns:a16="http://schemas.microsoft.com/office/drawing/2014/main" id="{301483FD-1A5C-CB7C-D378-39D6B67750A7}"/>
                    </a:ext>
                  </a:extLst>
                </p:cNvPr>
                <p:cNvSpPr/>
                <p:nvPr/>
              </p:nvSpPr>
              <p:spPr>
                <a:xfrm>
                  <a:off x="1313870" y="3461890"/>
                  <a:ext cx="1423788" cy="758728"/>
                </a:xfrm>
                <a:prstGeom prst="ellipse">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Mouse Gene</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sp>
              <p:nvSpPr>
                <p:cNvPr id="14" name="円/楕円 13">
                  <a:extLst>
                    <a:ext uri="{FF2B5EF4-FFF2-40B4-BE49-F238E27FC236}">
                      <a16:creationId xmlns:a16="http://schemas.microsoft.com/office/drawing/2014/main" id="{38AF8B6E-41CB-514F-E948-FD43A3E93132}"/>
                    </a:ext>
                  </a:extLst>
                </p:cNvPr>
                <p:cNvSpPr/>
                <p:nvPr/>
              </p:nvSpPr>
              <p:spPr>
                <a:xfrm>
                  <a:off x="7040590" y="4652321"/>
                  <a:ext cx="2251168" cy="813148"/>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RIKEN BRC Human Cell</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sp>
              <p:nvSpPr>
                <p:cNvPr id="15" name="円/楕円 14">
                  <a:extLst>
                    <a:ext uri="{FF2B5EF4-FFF2-40B4-BE49-F238E27FC236}">
                      <a16:creationId xmlns:a16="http://schemas.microsoft.com/office/drawing/2014/main" id="{8E7C807B-FBA5-5DA3-30BF-CD9E1FBC797A}"/>
                    </a:ext>
                  </a:extLst>
                </p:cNvPr>
                <p:cNvSpPr/>
                <p:nvPr/>
              </p:nvSpPr>
              <p:spPr>
                <a:xfrm>
                  <a:off x="4665893" y="4679807"/>
                  <a:ext cx="2247377" cy="81315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RIKEN BRC Human DNA</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sp>
              <p:nvSpPr>
                <p:cNvPr id="17" name="円/楕円 16">
                  <a:extLst>
                    <a:ext uri="{FF2B5EF4-FFF2-40B4-BE49-F238E27FC236}">
                      <a16:creationId xmlns:a16="http://schemas.microsoft.com/office/drawing/2014/main" id="{04704B23-9D6C-3924-F362-965D1B766210}"/>
                    </a:ext>
                  </a:extLst>
                </p:cNvPr>
                <p:cNvSpPr/>
                <p:nvPr/>
              </p:nvSpPr>
              <p:spPr>
                <a:xfrm>
                  <a:off x="2155627" y="293624"/>
                  <a:ext cx="1803855" cy="758728"/>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Orthologs Cluster</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sp>
              <p:nvSpPr>
                <p:cNvPr id="18" name="円/楕円 17">
                  <a:extLst>
                    <a:ext uri="{FF2B5EF4-FFF2-40B4-BE49-F238E27FC236}">
                      <a16:creationId xmlns:a16="http://schemas.microsoft.com/office/drawing/2014/main" id="{C3AE4E17-C10D-6F0A-5921-99EA003C0771}"/>
                    </a:ext>
                  </a:extLst>
                </p:cNvPr>
                <p:cNvSpPr/>
                <p:nvPr/>
              </p:nvSpPr>
              <p:spPr>
                <a:xfrm>
                  <a:off x="1313870" y="1260058"/>
                  <a:ext cx="1423788" cy="758728"/>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Node1</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sp>
              <p:nvSpPr>
                <p:cNvPr id="19" name="円/楕円 18">
                  <a:extLst>
                    <a:ext uri="{FF2B5EF4-FFF2-40B4-BE49-F238E27FC236}">
                      <a16:creationId xmlns:a16="http://schemas.microsoft.com/office/drawing/2014/main" id="{065492C5-9BB8-6201-5513-A3154A75865D}"/>
                    </a:ext>
                  </a:extLst>
                </p:cNvPr>
                <p:cNvSpPr/>
                <p:nvPr/>
              </p:nvSpPr>
              <p:spPr>
                <a:xfrm>
                  <a:off x="3357532" y="1260058"/>
                  <a:ext cx="1423788" cy="758728"/>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Node2</a:t>
                  </a:r>
                  <a:endParaRPr lang="ja-JP" altLang="en-US" sz="1050">
                    <a:solidFill>
                      <a:schemeClr val="tx1">
                        <a:lumMod val="95000"/>
                        <a:lumOff val="5000"/>
                      </a:schemeClr>
                    </a:solidFill>
                    <a:latin typeface="Verdana" panose="020B0604030504040204" pitchFamily="34" charset="0"/>
                    <a:cs typeface="Verdana" panose="020B0604030504040204" pitchFamily="34" charset="0"/>
                  </a:endParaRPr>
                </a:p>
              </p:txBody>
            </p:sp>
            <p:sp>
              <p:nvSpPr>
                <p:cNvPr id="20" name="円/楕円 19">
                  <a:extLst>
                    <a:ext uri="{FF2B5EF4-FFF2-40B4-BE49-F238E27FC236}">
                      <a16:creationId xmlns:a16="http://schemas.microsoft.com/office/drawing/2014/main" id="{913805D0-A241-45EB-F0C4-49942F6B0AC3}"/>
                    </a:ext>
                  </a:extLst>
                </p:cNvPr>
                <p:cNvSpPr/>
                <p:nvPr/>
              </p:nvSpPr>
              <p:spPr>
                <a:xfrm>
                  <a:off x="1313870" y="2299570"/>
                  <a:ext cx="1423788" cy="758728"/>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Protein1</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sp>
              <p:nvSpPr>
                <p:cNvPr id="21" name="円/楕円 20">
                  <a:extLst>
                    <a:ext uri="{FF2B5EF4-FFF2-40B4-BE49-F238E27FC236}">
                      <a16:creationId xmlns:a16="http://schemas.microsoft.com/office/drawing/2014/main" id="{EFBF1D7D-8876-932D-9B09-51D78FC6DB6C}"/>
                    </a:ext>
                  </a:extLst>
                </p:cNvPr>
                <p:cNvSpPr/>
                <p:nvPr/>
              </p:nvSpPr>
              <p:spPr>
                <a:xfrm>
                  <a:off x="3357532" y="2299570"/>
                  <a:ext cx="1423788" cy="758728"/>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Protein2</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cxnSp>
              <p:nvCxnSpPr>
                <p:cNvPr id="22" name="直線矢印コネクタ 21">
                  <a:extLst>
                    <a:ext uri="{FF2B5EF4-FFF2-40B4-BE49-F238E27FC236}">
                      <a16:creationId xmlns:a16="http://schemas.microsoft.com/office/drawing/2014/main" id="{A9F8B5BD-7339-CDFB-80A2-F4B32A077C1E}"/>
                    </a:ext>
                  </a:extLst>
                </p:cNvPr>
                <p:cNvCxnSpPr>
                  <a:cxnSpLocks/>
                  <a:stCxn id="17" idx="3"/>
                  <a:endCxn id="18" idx="0"/>
                </p:cNvCxnSpPr>
                <p:nvPr/>
              </p:nvCxnSpPr>
              <p:spPr>
                <a:xfrm flipH="1">
                  <a:off x="2025764" y="941239"/>
                  <a:ext cx="394031" cy="318819"/>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15A0F75-F9EA-850D-29F9-823E44474A35}"/>
                    </a:ext>
                  </a:extLst>
                </p:cNvPr>
                <p:cNvCxnSpPr>
                  <a:cxnSpLocks/>
                  <a:stCxn id="17" idx="5"/>
                  <a:endCxn id="19" idx="0"/>
                </p:cNvCxnSpPr>
                <p:nvPr/>
              </p:nvCxnSpPr>
              <p:spPr>
                <a:xfrm>
                  <a:off x="3695314" y="941239"/>
                  <a:ext cx="374112" cy="318819"/>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60F22ED-3628-583D-4030-602F64E97EB1}"/>
                    </a:ext>
                  </a:extLst>
                </p:cNvPr>
                <p:cNvCxnSpPr>
                  <a:cxnSpLocks/>
                  <a:stCxn id="18" idx="4"/>
                  <a:endCxn id="20" idx="0"/>
                </p:cNvCxnSpPr>
                <p:nvPr/>
              </p:nvCxnSpPr>
              <p:spPr>
                <a:xfrm>
                  <a:off x="2025764" y="2018786"/>
                  <a:ext cx="0" cy="280784"/>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2D73497-A52C-6E89-0367-A6D866EC7BBF}"/>
                    </a:ext>
                  </a:extLst>
                </p:cNvPr>
                <p:cNvCxnSpPr>
                  <a:cxnSpLocks/>
                  <a:stCxn id="20" idx="4"/>
                  <a:endCxn id="13" idx="0"/>
                </p:cNvCxnSpPr>
                <p:nvPr/>
              </p:nvCxnSpPr>
              <p:spPr>
                <a:xfrm>
                  <a:off x="2025764" y="3058298"/>
                  <a:ext cx="0" cy="403592"/>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B2E00A6-7706-2077-FB79-626D7B56482E}"/>
                    </a:ext>
                  </a:extLst>
                </p:cNvPr>
                <p:cNvCxnSpPr>
                  <a:cxnSpLocks/>
                  <a:stCxn id="19" idx="4"/>
                  <a:endCxn id="21" idx="0"/>
                </p:cNvCxnSpPr>
                <p:nvPr/>
              </p:nvCxnSpPr>
              <p:spPr>
                <a:xfrm>
                  <a:off x="4069426" y="2018786"/>
                  <a:ext cx="0" cy="280784"/>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A79AC6D-753D-2413-589F-02E69670A15E}"/>
                    </a:ext>
                  </a:extLst>
                </p:cNvPr>
                <p:cNvCxnSpPr>
                  <a:cxnSpLocks/>
                  <a:stCxn id="21" idx="4"/>
                  <a:endCxn id="16" idx="1"/>
                </p:cNvCxnSpPr>
                <p:nvPr/>
              </p:nvCxnSpPr>
              <p:spPr>
                <a:xfrm>
                  <a:off x="4069426" y="3058298"/>
                  <a:ext cx="1224951" cy="514705"/>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410A1E8-9B3A-776F-C4B3-3C1FDAE41C4C}"/>
                    </a:ext>
                  </a:extLst>
                </p:cNvPr>
                <p:cNvCxnSpPr>
                  <a:cxnSpLocks/>
                  <a:stCxn id="12" idx="0"/>
                  <a:endCxn id="13" idx="4"/>
                </p:cNvCxnSpPr>
                <p:nvPr/>
              </p:nvCxnSpPr>
              <p:spPr>
                <a:xfrm flipH="1" flipV="1">
                  <a:off x="2025765" y="4220619"/>
                  <a:ext cx="8876" cy="436250"/>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1110361-52BA-35BF-DF0B-4944F1BCE884}"/>
                    </a:ext>
                  </a:extLst>
                </p:cNvPr>
                <p:cNvCxnSpPr>
                  <a:cxnSpLocks/>
                  <a:stCxn id="15" idx="0"/>
                  <a:endCxn id="16" idx="4"/>
                </p:cNvCxnSpPr>
                <p:nvPr/>
              </p:nvCxnSpPr>
              <p:spPr>
                <a:xfrm flipV="1">
                  <a:off x="5789582" y="4220619"/>
                  <a:ext cx="8180" cy="459188"/>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D1D0B33F-09F5-748A-6921-A9648E3E007D}"/>
                    </a:ext>
                  </a:extLst>
                </p:cNvPr>
                <p:cNvSpPr/>
                <p:nvPr/>
              </p:nvSpPr>
              <p:spPr>
                <a:xfrm>
                  <a:off x="776875" y="229642"/>
                  <a:ext cx="5854755" cy="4197216"/>
                </a:xfrm>
                <a:prstGeom prst="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Verdana" panose="020B0604030504040204" pitchFamily="34" charset="0"/>
                    <a:cs typeface="Verdana" panose="020B0604030504040204" pitchFamily="34" charset="0"/>
                  </a:endParaRPr>
                </a:p>
              </p:txBody>
            </p:sp>
            <p:sp>
              <p:nvSpPr>
                <p:cNvPr id="32" name="テキスト ボックス 31">
                  <a:extLst>
                    <a:ext uri="{FF2B5EF4-FFF2-40B4-BE49-F238E27FC236}">
                      <a16:creationId xmlns:a16="http://schemas.microsoft.com/office/drawing/2014/main" id="{A92ED516-7291-4C9A-0678-CB42B9BB56C4}"/>
                    </a:ext>
                  </a:extLst>
                </p:cNvPr>
                <p:cNvSpPr txBox="1"/>
                <p:nvPr/>
              </p:nvSpPr>
              <p:spPr>
                <a:xfrm>
                  <a:off x="360950" y="6145321"/>
                  <a:ext cx="3743138" cy="481030"/>
                </a:xfrm>
                <a:prstGeom prst="rect">
                  <a:avLst/>
                </a:prstGeom>
                <a:noFill/>
              </p:spPr>
              <p:txBody>
                <a:bodyPr wrap="none" rtlCol="0">
                  <a:spAutoFit/>
                </a:bodyPr>
                <a:lstStyle/>
                <a:p>
                  <a:r>
                    <a:rPr lang="en-US" altLang="ja-JP" dirty="0">
                      <a:latin typeface="Verdana" panose="020B0604030504040204" pitchFamily="34" charset="0"/>
                      <a:ea typeface="Verdana" panose="020B0604030504040204" pitchFamily="34" charset="0"/>
                      <a:cs typeface="Verdana" panose="020B0604030504040204" pitchFamily="34" charset="0"/>
                    </a:rPr>
                    <a:t>RIKEN </a:t>
                  </a:r>
                  <a:r>
                    <a:rPr lang="en-US" altLang="ja-JP" dirty="0" err="1">
                      <a:latin typeface="Verdana" panose="020B0604030504040204" pitchFamily="34" charset="0"/>
                      <a:ea typeface="Verdana" panose="020B0604030504040204" pitchFamily="34" charset="0"/>
                      <a:cs typeface="Verdana" panose="020B0604030504040204" pitchFamily="34" charset="0"/>
                    </a:rPr>
                    <a:t>BioResource</a:t>
                  </a:r>
                  <a:r>
                    <a:rPr lang="en-US" altLang="ja-JP" dirty="0">
                      <a:latin typeface="Verdana" panose="020B0604030504040204" pitchFamily="34" charset="0"/>
                      <a:ea typeface="Verdana" panose="020B0604030504040204" pitchFamily="34" charset="0"/>
                      <a:cs typeface="Verdana" panose="020B0604030504040204" pitchFamily="34" charset="0"/>
                    </a:rPr>
                    <a:t> RDF</a:t>
                  </a:r>
                  <a:endParaRPr lang="ja-JP" altLang="en-US">
                    <a:latin typeface="Verdana" panose="020B0604030504040204" pitchFamily="34" charset="0"/>
                    <a:cs typeface="Verdana" panose="020B0604030504040204" pitchFamily="34" charset="0"/>
                  </a:endParaRPr>
                </a:p>
              </p:txBody>
            </p:sp>
            <p:sp>
              <p:nvSpPr>
                <p:cNvPr id="33" name="テキスト ボックス 32">
                  <a:extLst>
                    <a:ext uri="{FF2B5EF4-FFF2-40B4-BE49-F238E27FC236}">
                      <a16:creationId xmlns:a16="http://schemas.microsoft.com/office/drawing/2014/main" id="{4D3BEE65-A234-58A1-AD30-92F885E32532}"/>
                    </a:ext>
                  </a:extLst>
                </p:cNvPr>
                <p:cNvSpPr txBox="1"/>
                <p:nvPr/>
              </p:nvSpPr>
              <p:spPr>
                <a:xfrm>
                  <a:off x="3738789" y="188875"/>
                  <a:ext cx="2961120" cy="481030"/>
                </a:xfrm>
                <a:prstGeom prst="rect">
                  <a:avLst/>
                </a:prstGeom>
                <a:noFill/>
              </p:spPr>
              <p:txBody>
                <a:bodyPr wrap="none" rtlCol="0">
                  <a:spAutoFit/>
                </a:bodyPr>
                <a:lstStyle/>
                <a:p>
                  <a:r>
                    <a:rPr lang="en-US" altLang="ja-JP" dirty="0">
                      <a:latin typeface="Verdana" panose="020B0604030504040204" pitchFamily="34" charset="0"/>
                      <a:ea typeface="Verdana" panose="020B0604030504040204" pitchFamily="34" charset="0"/>
                      <a:cs typeface="Verdana" panose="020B0604030504040204" pitchFamily="34" charset="0"/>
                    </a:rPr>
                    <a:t>OMA </a:t>
                  </a:r>
                  <a:r>
                    <a:rPr lang="en" altLang="ja-JP" dirty="0">
                      <a:latin typeface="Verdana" panose="020B0604030504040204" pitchFamily="34" charset="0"/>
                      <a:ea typeface="Verdana" panose="020B0604030504040204" pitchFamily="34" charset="0"/>
                      <a:cs typeface="Verdana" panose="020B0604030504040204" pitchFamily="34" charset="0"/>
                    </a:rPr>
                    <a:t>Ortholog</a:t>
                  </a:r>
                  <a:r>
                    <a:rPr lang="en" altLang="ja-JP" b="1" dirty="0">
                      <a:latin typeface="Verdana" panose="020B0604030504040204" pitchFamily="34" charset="0"/>
                      <a:ea typeface="Verdana" panose="020B0604030504040204" pitchFamily="34" charset="0"/>
                      <a:cs typeface="Verdana" panose="020B0604030504040204" pitchFamily="34" charset="0"/>
                    </a:rPr>
                    <a:t> </a:t>
                  </a:r>
                  <a:r>
                    <a:rPr lang="en-US" altLang="ja-JP" dirty="0">
                      <a:latin typeface="Verdana" panose="020B0604030504040204" pitchFamily="34" charset="0"/>
                      <a:ea typeface="Verdana" panose="020B0604030504040204" pitchFamily="34" charset="0"/>
                      <a:cs typeface="Verdana" panose="020B0604030504040204" pitchFamily="34" charset="0"/>
                    </a:rPr>
                    <a:t>RDF</a:t>
                  </a:r>
                  <a:endParaRPr lang="ja-JP" altLang="en-US">
                    <a:latin typeface="Verdana" panose="020B0604030504040204" pitchFamily="34" charset="0"/>
                    <a:cs typeface="Verdana" panose="020B0604030504040204" pitchFamily="34" charset="0"/>
                  </a:endParaRPr>
                </a:p>
              </p:txBody>
            </p:sp>
            <p:sp>
              <p:nvSpPr>
                <p:cNvPr id="34" name="円/楕円 33">
                  <a:extLst>
                    <a:ext uri="{FF2B5EF4-FFF2-40B4-BE49-F238E27FC236}">
                      <a16:creationId xmlns:a16="http://schemas.microsoft.com/office/drawing/2014/main" id="{05FAFC4A-6B6E-1D73-C0AE-0C55C131D733}"/>
                    </a:ext>
                  </a:extLst>
                </p:cNvPr>
                <p:cNvSpPr/>
                <p:nvPr/>
              </p:nvSpPr>
              <p:spPr>
                <a:xfrm>
                  <a:off x="6699910" y="2299570"/>
                  <a:ext cx="2366463" cy="887525"/>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Gene-Disease Association</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sp>
              <p:nvSpPr>
                <p:cNvPr id="35" name="正方形/長方形 34">
                  <a:extLst>
                    <a:ext uri="{FF2B5EF4-FFF2-40B4-BE49-F238E27FC236}">
                      <a16:creationId xmlns:a16="http://schemas.microsoft.com/office/drawing/2014/main" id="{561EB6ED-58FD-B5EC-BA2B-8BA6310C79FF}"/>
                    </a:ext>
                  </a:extLst>
                </p:cNvPr>
                <p:cNvSpPr/>
                <p:nvPr/>
              </p:nvSpPr>
              <p:spPr>
                <a:xfrm>
                  <a:off x="4963893" y="1549081"/>
                  <a:ext cx="6060525" cy="2794144"/>
                </a:xfrm>
                <a:prstGeom prst="rect">
                  <a:avLst/>
                </a:prstGeom>
                <a:noFill/>
                <a:ln w="1905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Verdana" panose="020B0604030504040204" pitchFamily="34" charset="0"/>
                    <a:cs typeface="Verdana" panose="020B0604030504040204" pitchFamily="34" charset="0"/>
                  </a:endParaRPr>
                </a:p>
              </p:txBody>
            </p:sp>
            <p:cxnSp>
              <p:nvCxnSpPr>
                <p:cNvPr id="36" name="直線矢印コネクタ 35">
                  <a:extLst>
                    <a:ext uri="{FF2B5EF4-FFF2-40B4-BE49-F238E27FC236}">
                      <a16:creationId xmlns:a16="http://schemas.microsoft.com/office/drawing/2014/main" id="{5EA670F4-463B-9B18-EADE-4CF9D090D539}"/>
                    </a:ext>
                  </a:extLst>
                </p:cNvPr>
                <p:cNvCxnSpPr>
                  <a:cxnSpLocks/>
                  <a:stCxn id="34" idx="3"/>
                  <a:endCxn id="16" idx="7"/>
                </p:cNvCxnSpPr>
                <p:nvPr/>
              </p:nvCxnSpPr>
              <p:spPr>
                <a:xfrm flipH="1">
                  <a:off x="6301146" y="3057121"/>
                  <a:ext cx="745324" cy="515883"/>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円/楕円 36">
                  <a:extLst>
                    <a:ext uri="{FF2B5EF4-FFF2-40B4-BE49-F238E27FC236}">
                      <a16:creationId xmlns:a16="http://schemas.microsoft.com/office/drawing/2014/main" id="{D20BB11B-0AF3-5445-7C41-3E8C191E8E51}"/>
                    </a:ext>
                  </a:extLst>
                </p:cNvPr>
                <p:cNvSpPr/>
                <p:nvPr/>
              </p:nvSpPr>
              <p:spPr>
                <a:xfrm>
                  <a:off x="9066373" y="3461890"/>
                  <a:ext cx="1572594" cy="758728"/>
                </a:xfrm>
                <a:prstGeom prst="ellipse">
                  <a:avLst/>
                </a:prstGeom>
                <a:solidFill>
                  <a:schemeClr val="bg1">
                    <a:lumMod val="85000"/>
                  </a:schemeClr>
                </a:solidFill>
                <a:ln w="38100">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Human Disease</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cxnSp>
              <p:nvCxnSpPr>
                <p:cNvPr id="38" name="直線矢印コネクタ 37">
                  <a:extLst>
                    <a:ext uri="{FF2B5EF4-FFF2-40B4-BE49-F238E27FC236}">
                      <a16:creationId xmlns:a16="http://schemas.microsoft.com/office/drawing/2014/main" id="{EFB4A517-A615-7D9F-7590-86DE9B268E0C}"/>
                    </a:ext>
                  </a:extLst>
                </p:cNvPr>
                <p:cNvCxnSpPr>
                  <a:cxnSpLocks/>
                  <a:stCxn id="34" idx="5"/>
                  <a:endCxn id="37" idx="1"/>
                </p:cNvCxnSpPr>
                <p:nvPr/>
              </p:nvCxnSpPr>
              <p:spPr>
                <a:xfrm>
                  <a:off x="8719812" y="3057121"/>
                  <a:ext cx="576861" cy="515883"/>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0D2754D6-DE92-48DD-0B3F-821E2C39B291}"/>
                    </a:ext>
                  </a:extLst>
                </p:cNvPr>
                <p:cNvSpPr txBox="1"/>
                <p:nvPr/>
              </p:nvSpPr>
              <p:spPr>
                <a:xfrm>
                  <a:off x="6699910" y="1489530"/>
                  <a:ext cx="4346448" cy="781674"/>
                </a:xfrm>
                <a:prstGeom prst="rect">
                  <a:avLst/>
                </a:prstGeom>
                <a:noFill/>
              </p:spPr>
              <p:txBody>
                <a:bodyPr wrap="square" rtlCol="0">
                  <a:spAutoFit/>
                </a:bodyPr>
                <a:lstStyle/>
                <a:p>
                  <a:r>
                    <a:rPr lang="en-US" altLang="ja-JP" dirty="0">
                      <a:latin typeface="Verdana" panose="020B0604030504040204" pitchFamily="34" charset="0"/>
                      <a:ea typeface="Verdana" panose="020B0604030504040204" pitchFamily="34" charset="0"/>
                      <a:cs typeface="Verdana" panose="020B0604030504040204" pitchFamily="34" charset="0"/>
                    </a:rPr>
                    <a:t> </a:t>
                  </a:r>
                  <a:r>
                    <a:rPr lang="en-US" altLang="ja-JP" sz="1500" dirty="0">
                      <a:latin typeface="Verdana" panose="020B0604030504040204" pitchFamily="34" charset="0"/>
                      <a:ea typeface="Verdana" panose="020B0604030504040204" pitchFamily="34" charset="0"/>
                      <a:cs typeface="Verdana" panose="020B0604030504040204" pitchFamily="34" charset="0"/>
                    </a:rPr>
                    <a:t>Gene-Disease Association RDF </a:t>
                  </a:r>
                </a:p>
                <a:p>
                  <a:r>
                    <a:rPr lang="en-US" altLang="ja-JP" sz="1500" dirty="0">
                      <a:latin typeface="Verdana" panose="020B0604030504040204" pitchFamily="34" charset="0"/>
                      <a:ea typeface="Verdana" panose="020B0604030504040204" pitchFamily="34" charset="0"/>
                      <a:cs typeface="Verdana" panose="020B0604030504040204" pitchFamily="34" charset="0"/>
                    </a:rPr>
                    <a:t>(</a:t>
                  </a:r>
                  <a:r>
                    <a:rPr lang="en-US" altLang="ja-JP" sz="1500" i="1" dirty="0">
                      <a:latin typeface="Verdana" panose="020B0604030504040204" pitchFamily="34" charset="0"/>
                      <a:ea typeface="Verdana" panose="020B0604030504040204" pitchFamily="34" charset="0"/>
                      <a:cs typeface="Verdana" panose="020B0604030504040204" pitchFamily="34" charset="0"/>
                    </a:rPr>
                    <a:t>e.g., </a:t>
                  </a:r>
                  <a:r>
                    <a:rPr lang="en-US" altLang="ja-JP" sz="1500" dirty="0">
                      <a:latin typeface="Verdana" panose="020B0604030504040204" pitchFamily="34" charset="0"/>
                      <a:ea typeface="Verdana" panose="020B0604030504040204" pitchFamily="34" charset="0"/>
                      <a:cs typeface="Verdana" panose="020B0604030504040204" pitchFamily="34" charset="0"/>
                    </a:rPr>
                    <a:t>DisGeNET)</a:t>
                  </a:r>
                  <a:endParaRPr lang="ja-JP" altLang="en-US" sz="1500">
                    <a:latin typeface="Verdana" panose="020B0604030504040204" pitchFamily="34" charset="0"/>
                    <a:cs typeface="Verdana" panose="020B0604030504040204" pitchFamily="34" charset="0"/>
                  </a:endParaRPr>
                </a:p>
              </p:txBody>
            </p:sp>
            <p:sp>
              <p:nvSpPr>
                <p:cNvPr id="40" name="円/楕円 39">
                  <a:extLst>
                    <a:ext uri="{FF2B5EF4-FFF2-40B4-BE49-F238E27FC236}">
                      <a16:creationId xmlns:a16="http://schemas.microsoft.com/office/drawing/2014/main" id="{8D6E1AB6-BB8C-20AC-E16B-8895D072E1D3}"/>
                    </a:ext>
                  </a:extLst>
                </p:cNvPr>
                <p:cNvSpPr/>
                <p:nvPr/>
              </p:nvSpPr>
              <p:spPr>
                <a:xfrm>
                  <a:off x="9114834" y="5520932"/>
                  <a:ext cx="1433298" cy="758728"/>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Donor</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cxnSp>
              <p:nvCxnSpPr>
                <p:cNvPr id="41" name="直線矢印コネクタ 40">
                  <a:extLst>
                    <a:ext uri="{FF2B5EF4-FFF2-40B4-BE49-F238E27FC236}">
                      <a16:creationId xmlns:a16="http://schemas.microsoft.com/office/drawing/2014/main" id="{CA26D6CB-BBBE-DE22-0960-7019A821B860}"/>
                    </a:ext>
                  </a:extLst>
                </p:cNvPr>
                <p:cNvCxnSpPr>
                  <a:cxnSpLocks/>
                  <a:stCxn id="14" idx="5"/>
                  <a:endCxn id="40" idx="1"/>
                </p:cNvCxnSpPr>
                <p:nvPr/>
              </p:nvCxnSpPr>
              <p:spPr>
                <a:xfrm>
                  <a:off x="8962083" y="5346386"/>
                  <a:ext cx="362653" cy="285659"/>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F95F1B5-EAA7-5436-FD7D-C0E4AB0D1D52}"/>
                    </a:ext>
                  </a:extLst>
                </p:cNvPr>
                <p:cNvCxnSpPr>
                  <a:cxnSpLocks/>
                  <a:stCxn id="40" idx="0"/>
                  <a:endCxn id="37" idx="4"/>
                </p:cNvCxnSpPr>
                <p:nvPr/>
              </p:nvCxnSpPr>
              <p:spPr>
                <a:xfrm flipV="1">
                  <a:off x="9831484" y="4220617"/>
                  <a:ext cx="21186" cy="1300315"/>
                </a:xfrm>
                <a:prstGeom prst="straightConnector1">
                  <a:avLst/>
                </a:prstGeom>
                <a:noFill/>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D0B779B4-2465-D32E-00B5-6FF313F2FB17}"/>
                    </a:ext>
                  </a:extLst>
                </p:cNvPr>
                <p:cNvSpPr txBox="1"/>
                <p:nvPr/>
              </p:nvSpPr>
              <p:spPr>
                <a:xfrm>
                  <a:off x="558863" y="5446145"/>
                  <a:ext cx="2634191" cy="661416"/>
                </a:xfrm>
                <a:prstGeom prst="rect">
                  <a:avLst/>
                </a:prstGeom>
                <a:noFill/>
              </p:spPr>
              <p:txBody>
                <a:bodyPr wrap="square" rtlCol="0">
                  <a:spAutoFit/>
                </a:bodyPr>
                <a:lstStyle/>
                <a:p>
                  <a:r>
                    <a:rPr lang="en" altLang="ja-JP" sz="1350" i="1" dirty="0">
                      <a:latin typeface="Verdana" panose="020B0604030504040204" pitchFamily="34" charset="0"/>
                      <a:ea typeface="Verdana" panose="020B0604030504040204" pitchFamily="34" charset="0"/>
                      <a:cs typeface="Verdana" panose="020B0604030504040204" pitchFamily="34" charset="0"/>
                    </a:rPr>
                    <a:t>e.g., </a:t>
                  </a:r>
                  <a:r>
                    <a:rPr lang="en" altLang="ja-JP" sz="1350" dirty="0">
                      <a:latin typeface="Verdana" panose="020B0604030504040204" pitchFamily="34" charset="0"/>
                      <a:ea typeface="Verdana" panose="020B0604030504040204" pitchFamily="34" charset="0"/>
                      <a:cs typeface="Verdana" panose="020B0604030504040204" pitchFamily="34" charset="0"/>
                    </a:rPr>
                    <a:t>RIKEN BRC Mouse: </a:t>
                  </a:r>
                  <a:r>
                    <a:rPr lang="en" altLang="ja-JP" sz="1350" dirty="0">
                      <a:latin typeface="Verdana" panose="020B0604030504040204" pitchFamily="34" charset="0"/>
                      <a:ea typeface="Verdana" panose="020B0604030504040204" pitchFamily="34" charset="0"/>
                      <a:cs typeface="Verdana" panose="020B0604030504040204" pitchFamily="34" charset="0"/>
                      <a:hlinkClick r:id="rId3"/>
                    </a:rPr>
                    <a:t>RBRC09730</a:t>
                  </a:r>
                  <a:r>
                    <a:rPr lang="en" altLang="ja-JP" sz="1350" dirty="0">
                      <a:latin typeface="Verdana" panose="020B0604030504040204" pitchFamily="34" charset="0"/>
                      <a:ea typeface="Verdana" panose="020B0604030504040204" pitchFamily="34" charset="0"/>
                      <a:cs typeface="Verdana" panose="020B0604030504040204" pitchFamily="34" charset="0"/>
                      <a:hlinkClick r:id="rId4"/>
                    </a:rPr>
                    <a:t> </a:t>
                  </a:r>
                  <a:endParaRPr lang="ja-JP" altLang="en-US" sz="1350">
                    <a:latin typeface="Verdana" panose="020B0604030504040204" pitchFamily="34" charset="0"/>
                    <a:cs typeface="Verdana" panose="020B0604030504040204" pitchFamily="34" charset="0"/>
                  </a:endParaRPr>
                </a:p>
              </p:txBody>
            </p:sp>
            <p:sp>
              <p:nvSpPr>
                <p:cNvPr id="44" name="テキスト ボックス 43">
                  <a:extLst>
                    <a:ext uri="{FF2B5EF4-FFF2-40B4-BE49-F238E27FC236}">
                      <a16:creationId xmlns:a16="http://schemas.microsoft.com/office/drawing/2014/main" id="{2DC8A299-1E52-ED99-AA97-4D0FDCE72622}"/>
                    </a:ext>
                  </a:extLst>
                </p:cNvPr>
                <p:cNvSpPr txBox="1"/>
                <p:nvPr/>
              </p:nvSpPr>
              <p:spPr>
                <a:xfrm>
                  <a:off x="4221918" y="5488019"/>
                  <a:ext cx="2905648" cy="661416"/>
                </a:xfrm>
                <a:prstGeom prst="rect">
                  <a:avLst/>
                </a:prstGeom>
                <a:noFill/>
              </p:spPr>
              <p:txBody>
                <a:bodyPr wrap="square" rtlCol="0">
                  <a:spAutoFit/>
                </a:bodyPr>
                <a:lstStyle/>
                <a:p>
                  <a:r>
                    <a:rPr lang="en" altLang="ja-JP" sz="1350" i="1" dirty="0">
                      <a:latin typeface="Verdana" panose="020B0604030504040204" pitchFamily="34" charset="0"/>
                      <a:ea typeface="Verdana" panose="020B0604030504040204" pitchFamily="34" charset="0"/>
                      <a:cs typeface="Verdana" panose="020B0604030504040204" pitchFamily="34" charset="0"/>
                    </a:rPr>
                    <a:t>e.g., </a:t>
                  </a:r>
                  <a:r>
                    <a:rPr lang="en" altLang="ja-JP" sz="1350" dirty="0">
                      <a:latin typeface="Verdana" panose="020B0604030504040204" pitchFamily="34" charset="0"/>
                      <a:ea typeface="Verdana" panose="020B0604030504040204" pitchFamily="34" charset="0"/>
                      <a:cs typeface="Verdana" panose="020B0604030504040204" pitchFamily="34" charset="0"/>
                    </a:rPr>
                    <a:t>RIKEN BRC DNA : </a:t>
                  </a:r>
                  <a:r>
                    <a:rPr lang="en" altLang="ja-JP" sz="1350" dirty="0">
                      <a:latin typeface="Verdana" panose="020B0604030504040204" pitchFamily="34" charset="0"/>
                      <a:ea typeface="Verdana" panose="020B0604030504040204" pitchFamily="34" charset="0"/>
                      <a:cs typeface="Verdana" panose="020B0604030504040204" pitchFamily="34" charset="0"/>
                      <a:hlinkClick r:id="rId5"/>
                    </a:rPr>
                    <a:t>HGX032820</a:t>
                  </a:r>
                  <a:endParaRPr lang="ja-JP" altLang="en-US" sz="1350">
                    <a:latin typeface="Verdana" panose="020B0604030504040204" pitchFamily="34" charset="0"/>
                    <a:cs typeface="Verdana" panose="020B0604030504040204" pitchFamily="34" charset="0"/>
                  </a:endParaRPr>
                </a:p>
              </p:txBody>
            </p:sp>
            <p:sp>
              <p:nvSpPr>
                <p:cNvPr id="45" name="テキスト ボックス 44">
                  <a:extLst>
                    <a:ext uri="{FF2B5EF4-FFF2-40B4-BE49-F238E27FC236}">
                      <a16:creationId xmlns:a16="http://schemas.microsoft.com/office/drawing/2014/main" id="{5BC58E6D-6BCB-DB31-88D0-CA8C36363662}"/>
                    </a:ext>
                  </a:extLst>
                </p:cNvPr>
                <p:cNvSpPr txBox="1"/>
                <p:nvPr/>
              </p:nvSpPr>
              <p:spPr>
                <a:xfrm>
                  <a:off x="2620074" y="3813867"/>
                  <a:ext cx="3245753" cy="661416"/>
                </a:xfrm>
                <a:prstGeom prst="rect">
                  <a:avLst/>
                </a:prstGeom>
                <a:noFill/>
              </p:spPr>
              <p:txBody>
                <a:bodyPr wrap="square">
                  <a:spAutoFit/>
                </a:bodyPr>
                <a:lstStyle/>
                <a:p>
                  <a:r>
                    <a:rPr lang="en-US" altLang="ja-JP" sz="1350" i="1" dirty="0">
                      <a:latin typeface="Verdana" panose="020B0604030504040204" pitchFamily="34" charset="0"/>
                      <a:ea typeface="Verdana" panose="020B0604030504040204" pitchFamily="34" charset="0"/>
                      <a:cs typeface="Verdana" panose="020B0604030504040204" pitchFamily="34" charset="0"/>
                    </a:rPr>
                    <a:t>e.g., </a:t>
                  </a:r>
                  <a:r>
                    <a:rPr lang="en" altLang="ja-JP" sz="1350" dirty="0">
                      <a:latin typeface="Verdana" panose="020B0604030504040204" pitchFamily="34" charset="0"/>
                      <a:ea typeface="Verdana" panose="020B0604030504040204" pitchFamily="34" charset="0"/>
                      <a:cs typeface="Verdana" panose="020B0604030504040204" pitchFamily="34" charset="0"/>
                      <a:hlinkClick r:id="rId6"/>
                    </a:rPr>
                    <a:t>MGI:88190</a:t>
                  </a:r>
                  <a:endParaRPr lang="en-US" altLang="ja-JP" sz="1350" dirty="0">
                    <a:latin typeface="Verdana" panose="020B0604030504040204" pitchFamily="34" charset="0"/>
                    <a:ea typeface="Verdana" panose="020B0604030504040204" pitchFamily="34" charset="0"/>
                    <a:cs typeface="Verdana" panose="020B0604030504040204" pitchFamily="34" charset="0"/>
                  </a:endParaRPr>
                </a:p>
                <a:p>
                  <a:r>
                    <a:rPr lang="en" altLang="ja-JP" sz="1350" dirty="0">
                      <a:latin typeface="Verdana" panose="020B0604030504040204" pitchFamily="34" charset="0"/>
                      <a:ea typeface="Verdana" panose="020B0604030504040204" pitchFamily="34" charset="0"/>
                      <a:cs typeface="Verdana" panose="020B0604030504040204" pitchFamily="34" charset="0"/>
                      <a:hlinkClick r:id="rId7"/>
                    </a:rPr>
                    <a:t>NCBIGene:109880</a:t>
                  </a:r>
                  <a:r>
                    <a:rPr lang="en" altLang="ja-JP" sz="1350" dirty="0">
                      <a:latin typeface="Verdana" panose="020B0604030504040204" pitchFamily="34" charset="0"/>
                      <a:ea typeface="Verdana" panose="020B0604030504040204" pitchFamily="34" charset="0"/>
                      <a:cs typeface="Verdana" panose="020B0604030504040204" pitchFamily="34" charset="0"/>
                    </a:rPr>
                    <a:t> (</a:t>
                  </a:r>
                  <a:r>
                    <a:rPr lang="en" altLang="ja-JP" sz="1350" dirty="0" err="1">
                      <a:latin typeface="Verdana" panose="020B0604030504040204" pitchFamily="34" charset="0"/>
                      <a:ea typeface="Verdana" panose="020B0604030504040204" pitchFamily="34" charset="0"/>
                      <a:cs typeface="Verdana" panose="020B0604030504040204" pitchFamily="34" charset="0"/>
                    </a:rPr>
                    <a:t>Braf</a:t>
                  </a:r>
                  <a:r>
                    <a:rPr lang="en" altLang="ja-JP" sz="1350" dirty="0">
                      <a:latin typeface="Verdana" panose="020B0604030504040204" pitchFamily="34" charset="0"/>
                      <a:ea typeface="Verdana" panose="020B0604030504040204" pitchFamily="34" charset="0"/>
                      <a:cs typeface="Verdana" panose="020B0604030504040204" pitchFamily="34" charset="0"/>
                    </a:rPr>
                    <a:t>)</a:t>
                  </a:r>
                  <a:endParaRPr lang="ja-JP" altLang="en-US" sz="1350">
                    <a:latin typeface="Verdana" panose="020B0604030504040204" pitchFamily="34" charset="0"/>
                    <a:cs typeface="Verdana" panose="020B0604030504040204" pitchFamily="34" charset="0"/>
                  </a:endParaRPr>
                </a:p>
              </p:txBody>
            </p:sp>
            <p:sp>
              <p:nvSpPr>
                <p:cNvPr id="46" name="テキスト ボックス 45">
                  <a:extLst>
                    <a:ext uri="{FF2B5EF4-FFF2-40B4-BE49-F238E27FC236}">
                      <a16:creationId xmlns:a16="http://schemas.microsoft.com/office/drawing/2014/main" id="{BFC23EAA-F5E5-8C0A-E4C1-228F8319C77D}"/>
                    </a:ext>
                  </a:extLst>
                </p:cNvPr>
                <p:cNvSpPr txBox="1"/>
                <p:nvPr/>
              </p:nvSpPr>
              <p:spPr>
                <a:xfrm>
                  <a:off x="6005569" y="3980775"/>
                  <a:ext cx="3472814" cy="390837"/>
                </a:xfrm>
                <a:prstGeom prst="rect">
                  <a:avLst/>
                </a:prstGeom>
                <a:noFill/>
              </p:spPr>
              <p:txBody>
                <a:bodyPr wrap="square">
                  <a:spAutoFit/>
                </a:bodyPr>
                <a:lstStyle/>
                <a:p>
                  <a:r>
                    <a:rPr lang="en-US" altLang="ja-JP" sz="1350" i="1" dirty="0">
                      <a:latin typeface="Verdana" panose="020B0604030504040204" pitchFamily="34" charset="0"/>
                      <a:ea typeface="Verdana" panose="020B0604030504040204" pitchFamily="34" charset="0"/>
                      <a:cs typeface="Verdana" panose="020B0604030504040204" pitchFamily="34" charset="0"/>
                    </a:rPr>
                    <a:t>e.g., </a:t>
                  </a:r>
                  <a:r>
                    <a:rPr lang="en" altLang="ja-JP" sz="1350" dirty="0">
                      <a:latin typeface="Verdana" panose="020B0604030504040204" pitchFamily="34" charset="0"/>
                      <a:ea typeface="Verdana" panose="020B0604030504040204" pitchFamily="34" charset="0"/>
                      <a:cs typeface="Verdana" panose="020B0604030504040204" pitchFamily="34" charset="0"/>
                      <a:hlinkClick r:id="rId8"/>
                    </a:rPr>
                    <a:t>NCBIGene:3565</a:t>
                  </a:r>
                  <a:r>
                    <a:rPr lang="en" altLang="ja-JP" sz="1350" dirty="0">
                      <a:latin typeface="Verdana" panose="020B0604030504040204" pitchFamily="34" charset="0"/>
                      <a:ea typeface="Verdana" panose="020B0604030504040204" pitchFamily="34" charset="0"/>
                      <a:cs typeface="Verdana" panose="020B0604030504040204" pitchFamily="34" charset="0"/>
                    </a:rPr>
                    <a:t> (</a:t>
                  </a:r>
                  <a:r>
                    <a:rPr lang="en" altLang="ja-JP" sz="1350" dirty="0">
                      <a:solidFill>
                        <a:srgbClr val="000000"/>
                      </a:solidFill>
                      <a:latin typeface="Verdana" panose="020B0604030504040204" pitchFamily="34" charset="0"/>
                      <a:ea typeface="Verdana" panose="020B0604030504040204" pitchFamily="34" charset="0"/>
                      <a:cs typeface="Verdana" panose="020B0604030504040204" pitchFamily="34" charset="0"/>
                    </a:rPr>
                    <a:t>BRAF</a:t>
                  </a:r>
                  <a:r>
                    <a:rPr lang="en" altLang="ja-JP" sz="1350" dirty="0">
                      <a:latin typeface="Verdana" panose="020B0604030504040204" pitchFamily="34" charset="0"/>
                      <a:ea typeface="Verdana" panose="020B0604030504040204" pitchFamily="34" charset="0"/>
                      <a:cs typeface="Verdana" panose="020B0604030504040204" pitchFamily="34" charset="0"/>
                    </a:rPr>
                    <a:t>)</a:t>
                  </a:r>
                  <a:endParaRPr lang="ja-JP" altLang="en-US" sz="1350">
                    <a:latin typeface="Verdana" panose="020B0604030504040204" pitchFamily="34" charset="0"/>
                    <a:cs typeface="Verdana" panose="020B0604030504040204" pitchFamily="34" charset="0"/>
                  </a:endParaRPr>
                </a:p>
              </p:txBody>
            </p:sp>
            <p:sp>
              <p:nvSpPr>
                <p:cNvPr id="47" name="テキスト ボックス 46">
                  <a:extLst>
                    <a:ext uri="{FF2B5EF4-FFF2-40B4-BE49-F238E27FC236}">
                      <a16:creationId xmlns:a16="http://schemas.microsoft.com/office/drawing/2014/main" id="{11667EBB-B7F5-96EC-D5A6-B3AAAC985B01}"/>
                    </a:ext>
                  </a:extLst>
                </p:cNvPr>
                <p:cNvSpPr txBox="1"/>
                <p:nvPr/>
              </p:nvSpPr>
              <p:spPr>
                <a:xfrm>
                  <a:off x="6916970" y="5474029"/>
                  <a:ext cx="2149403" cy="661416"/>
                </a:xfrm>
                <a:prstGeom prst="rect">
                  <a:avLst/>
                </a:prstGeom>
                <a:noFill/>
              </p:spPr>
              <p:txBody>
                <a:bodyPr wrap="square">
                  <a:spAutoFit/>
                </a:bodyPr>
                <a:lstStyle/>
                <a:p>
                  <a:r>
                    <a:rPr lang="en-US" altLang="ja-JP" sz="1350" i="1" dirty="0">
                      <a:latin typeface="Verdana" panose="020B0604030504040204" pitchFamily="34" charset="0"/>
                      <a:ea typeface="Verdana" panose="020B0604030504040204" pitchFamily="34" charset="0"/>
                      <a:cs typeface="Verdana" panose="020B0604030504040204" pitchFamily="34" charset="0"/>
                    </a:rPr>
                    <a:t>e.g., </a:t>
                  </a:r>
                  <a:r>
                    <a:rPr lang="en-US" altLang="ja-JP" sz="1350" dirty="0">
                      <a:latin typeface="Verdana" panose="020B0604030504040204" pitchFamily="34" charset="0"/>
                      <a:ea typeface="Verdana" panose="020B0604030504040204" pitchFamily="34" charset="0"/>
                      <a:cs typeface="Verdana" panose="020B0604030504040204" pitchFamily="34" charset="0"/>
                    </a:rPr>
                    <a:t>RIKEN BRC cell</a:t>
                  </a:r>
                  <a:r>
                    <a:rPr lang="ja-JP" altLang="en-US" sz="1350">
                      <a:latin typeface="Verdana" panose="020B0604030504040204" pitchFamily="34" charset="0"/>
                      <a:cs typeface="Verdana" panose="020B0604030504040204" pitchFamily="34" charset="0"/>
                    </a:rPr>
                    <a:t>:</a:t>
                  </a:r>
                  <a:r>
                    <a:rPr lang="en-US" altLang="ja-JP" sz="1350" dirty="0">
                      <a:latin typeface="Verdana" panose="020B0604030504040204" pitchFamily="34" charset="0"/>
                      <a:ea typeface="Verdana" panose="020B0604030504040204" pitchFamily="34" charset="0"/>
                      <a:cs typeface="Verdana" panose="020B0604030504040204" pitchFamily="34" charset="0"/>
                    </a:rPr>
                    <a:t> </a:t>
                  </a:r>
                  <a:r>
                    <a:rPr lang="en" altLang="ja-JP" sz="1350" dirty="0">
                      <a:latin typeface="Verdana" panose="020B0604030504040204" pitchFamily="34" charset="0"/>
                      <a:ea typeface="Verdana" panose="020B0604030504040204" pitchFamily="34" charset="0"/>
                      <a:cs typeface="Verdana" panose="020B0604030504040204" pitchFamily="34" charset="0"/>
                      <a:hlinkClick r:id="rId9"/>
                    </a:rPr>
                    <a:t>RCB0808</a:t>
                  </a:r>
                  <a:endParaRPr lang="ja-JP" altLang="en-US" sz="1350">
                    <a:latin typeface="Verdana" panose="020B0604030504040204" pitchFamily="34" charset="0"/>
                    <a:cs typeface="Verdana" panose="020B0604030504040204" pitchFamily="34" charset="0"/>
                  </a:endParaRPr>
                </a:p>
              </p:txBody>
            </p:sp>
            <p:sp>
              <p:nvSpPr>
                <p:cNvPr id="48" name="テキスト ボックス 47">
                  <a:extLst>
                    <a:ext uri="{FF2B5EF4-FFF2-40B4-BE49-F238E27FC236}">
                      <a16:creationId xmlns:a16="http://schemas.microsoft.com/office/drawing/2014/main" id="{8953751E-30E5-7F18-81CD-1FA8D6DC85CD}"/>
                    </a:ext>
                  </a:extLst>
                </p:cNvPr>
                <p:cNvSpPr txBox="1"/>
                <p:nvPr/>
              </p:nvSpPr>
              <p:spPr>
                <a:xfrm>
                  <a:off x="9783771" y="4280913"/>
                  <a:ext cx="1977456" cy="881888"/>
                </a:xfrm>
                <a:prstGeom prst="rect">
                  <a:avLst/>
                </a:prstGeom>
                <a:noFill/>
              </p:spPr>
              <p:txBody>
                <a:bodyPr wrap="square">
                  <a:spAutoFit/>
                </a:bodyPr>
                <a:lstStyle/>
                <a:p>
                  <a:r>
                    <a:rPr lang="en" altLang="ja-JP" sz="1200" i="1" dirty="0">
                      <a:latin typeface="Verdana" panose="020B0604030504040204" pitchFamily="34" charset="0"/>
                      <a:ea typeface="Verdana" panose="020B0604030504040204" pitchFamily="34" charset="0"/>
                      <a:cs typeface="Verdana" panose="020B0604030504040204" pitchFamily="34" charset="0"/>
                    </a:rPr>
                    <a:t>e.g., </a:t>
                  </a:r>
                  <a:r>
                    <a:rPr lang="en" altLang="ja-JP" sz="1200" dirty="0">
                      <a:latin typeface="Verdana" panose="020B0604030504040204" pitchFamily="34" charset="0"/>
                      <a:ea typeface="Verdana" panose="020B0604030504040204" pitchFamily="34" charset="0"/>
                      <a:cs typeface="Verdana" panose="020B0604030504040204" pitchFamily="34" charset="0"/>
                      <a:hlinkClick r:id="rId10"/>
                    </a:rPr>
                    <a:t>DOID:1909</a:t>
                  </a:r>
                  <a:r>
                    <a:rPr lang="en" altLang="ja-JP" sz="1200" dirty="0">
                      <a:latin typeface="Verdana" panose="020B0604030504040204" pitchFamily="34" charset="0"/>
                      <a:ea typeface="Verdana" panose="020B0604030504040204" pitchFamily="34" charset="0"/>
                      <a:cs typeface="Verdana" panose="020B0604030504040204" pitchFamily="34" charset="0"/>
                    </a:rPr>
                    <a:t>, </a:t>
                  </a:r>
                  <a:r>
                    <a:rPr lang="en" altLang="ja-JP" sz="1200" dirty="0">
                      <a:latin typeface="Verdana" panose="020B0604030504040204" pitchFamily="34" charset="0"/>
                      <a:ea typeface="Verdana" panose="020B0604030504040204" pitchFamily="34" charset="0"/>
                      <a:cs typeface="Verdana" panose="020B0604030504040204" pitchFamily="34" charset="0"/>
                      <a:hlinkClick r:id="rId11"/>
                    </a:rPr>
                    <a:t>MONDO:0002771</a:t>
                  </a:r>
                  <a:r>
                    <a:rPr lang="en" altLang="ja-JP" sz="1200" dirty="0">
                      <a:latin typeface="Verdana" panose="020B0604030504040204" pitchFamily="34" charset="0"/>
                      <a:ea typeface="Verdana" panose="020B0604030504040204" pitchFamily="34" charset="0"/>
                      <a:cs typeface="Verdana" panose="020B0604030504040204" pitchFamily="34" charset="0"/>
                    </a:rPr>
                    <a:t>  </a:t>
                  </a:r>
                  <a:r>
                    <a:rPr lang="en" altLang="ja-JP" sz="1400" dirty="0">
                      <a:latin typeface="Verdana" panose="020B0604030504040204" pitchFamily="34" charset="0"/>
                      <a:ea typeface="Verdana" panose="020B0604030504040204" pitchFamily="34" charset="0"/>
                      <a:cs typeface="Verdana" panose="020B0604030504040204" pitchFamily="34" charset="0"/>
                    </a:rPr>
                    <a:t>(melanoma)</a:t>
                  </a:r>
                  <a:endParaRPr lang="en" altLang="ja-JP" sz="1200" dirty="0">
                    <a:latin typeface="Verdana" panose="020B0604030504040204" pitchFamily="34" charset="0"/>
                    <a:ea typeface="Verdana" panose="020B0604030504040204" pitchFamily="34" charset="0"/>
                    <a:cs typeface="Verdana" panose="020B0604030504040204" pitchFamily="34" charset="0"/>
                  </a:endParaRPr>
                </a:p>
              </p:txBody>
            </p:sp>
            <p:sp>
              <p:nvSpPr>
                <p:cNvPr id="16" name="円/楕円 15">
                  <a:extLst>
                    <a:ext uri="{FF2B5EF4-FFF2-40B4-BE49-F238E27FC236}">
                      <a16:creationId xmlns:a16="http://schemas.microsoft.com/office/drawing/2014/main" id="{4D9DC1F0-B8B3-B167-94BA-76E0709D4DA5}"/>
                    </a:ext>
                  </a:extLst>
                </p:cNvPr>
                <p:cNvSpPr/>
                <p:nvPr/>
              </p:nvSpPr>
              <p:spPr>
                <a:xfrm>
                  <a:off x="5085868" y="3461890"/>
                  <a:ext cx="1423787" cy="758728"/>
                </a:xfrm>
                <a:prstGeom prst="ellipse">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Human Gene</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sp>
              <p:nvSpPr>
                <p:cNvPr id="12" name="円/楕円 11">
                  <a:extLst>
                    <a:ext uri="{FF2B5EF4-FFF2-40B4-BE49-F238E27FC236}">
                      <a16:creationId xmlns:a16="http://schemas.microsoft.com/office/drawing/2014/main" id="{B0D616A2-2414-FCB1-3E8D-D0EB1C5762A0}"/>
                    </a:ext>
                  </a:extLst>
                </p:cNvPr>
                <p:cNvSpPr/>
                <p:nvPr/>
              </p:nvSpPr>
              <p:spPr>
                <a:xfrm>
                  <a:off x="1006419" y="4656869"/>
                  <a:ext cx="2056443" cy="758729"/>
                </a:xfrm>
                <a:prstGeom prst="ellipse">
                  <a:avLst/>
                </a:pr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RIKEN BRC Mouse</a:t>
                  </a:r>
                  <a:endParaRPr lang="ja-JP" altLang="en-US" sz="1350">
                    <a:solidFill>
                      <a:schemeClr val="tx1">
                        <a:lumMod val="95000"/>
                        <a:lumOff val="5000"/>
                      </a:schemeClr>
                    </a:solidFill>
                    <a:latin typeface="Verdana" panose="020B0604030504040204" pitchFamily="34" charset="0"/>
                    <a:cs typeface="Verdana" panose="020B0604030504040204" pitchFamily="34" charset="0"/>
                  </a:endParaRPr>
                </a:p>
              </p:txBody>
            </p:sp>
          </p:grpSp>
          <p:sp>
            <p:nvSpPr>
              <p:cNvPr id="9" name="正方形/長方形 8">
                <a:extLst>
                  <a:ext uri="{FF2B5EF4-FFF2-40B4-BE49-F238E27FC236}">
                    <a16:creationId xmlns:a16="http://schemas.microsoft.com/office/drawing/2014/main" id="{8B62E9B8-39E6-9CF8-A4AC-87BBDD5A4AF7}"/>
                  </a:ext>
                </a:extLst>
              </p:cNvPr>
              <p:cNvSpPr/>
              <p:nvPr/>
            </p:nvSpPr>
            <p:spPr>
              <a:xfrm>
                <a:off x="10571549" y="28363955"/>
                <a:ext cx="2050013" cy="43891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ja-JP" sz="1350" dirty="0">
                    <a:latin typeface="Verdana" panose="020B0604030504040204" pitchFamily="34" charset="0"/>
                    <a:ea typeface="Verdana" panose="020B0604030504040204" pitchFamily="34" charset="0"/>
                    <a:cs typeface="Verdana" panose="020B0604030504040204" pitchFamily="34" charset="0"/>
                  </a:rPr>
                  <a:t>Cell material</a:t>
                </a:r>
                <a:endParaRPr lang="ja-JP" altLang="en-US" sz="1350">
                  <a:latin typeface="Verdana" panose="020B0604030504040204" pitchFamily="34" charset="0"/>
                  <a:cs typeface="Verdana" panose="020B0604030504040204" pitchFamily="34" charset="0"/>
                </a:endParaRPr>
              </a:p>
            </p:txBody>
          </p:sp>
          <p:sp>
            <p:nvSpPr>
              <p:cNvPr id="10" name="正方形/長方形 9">
                <a:extLst>
                  <a:ext uri="{FF2B5EF4-FFF2-40B4-BE49-F238E27FC236}">
                    <a16:creationId xmlns:a16="http://schemas.microsoft.com/office/drawing/2014/main" id="{E8686E24-6F82-62BE-ED2B-AD0ADD0D9B5A}"/>
                  </a:ext>
                </a:extLst>
              </p:cNvPr>
              <p:cNvSpPr/>
              <p:nvPr/>
            </p:nvSpPr>
            <p:spPr>
              <a:xfrm>
                <a:off x="4301102" y="29322694"/>
                <a:ext cx="2362579" cy="47331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ja-JP" sz="1350" dirty="0">
                    <a:latin typeface="Verdana" panose="020B0604030504040204" pitchFamily="34" charset="0"/>
                    <a:ea typeface="Verdana" panose="020B0604030504040204" pitchFamily="34" charset="0"/>
                    <a:cs typeface="Verdana" panose="020B0604030504040204" pitchFamily="34" charset="0"/>
                  </a:rPr>
                  <a:t>DNA material</a:t>
                </a:r>
                <a:endParaRPr lang="ja-JP" altLang="en-US" sz="1350">
                  <a:latin typeface="Verdana" panose="020B0604030504040204" pitchFamily="34" charset="0"/>
                  <a:cs typeface="Verdana" panose="020B0604030504040204" pitchFamily="34" charset="0"/>
                </a:endParaRPr>
              </a:p>
            </p:txBody>
          </p:sp>
          <p:sp>
            <p:nvSpPr>
              <p:cNvPr id="11" name="正方形/長方形 10">
                <a:extLst>
                  <a:ext uri="{FF2B5EF4-FFF2-40B4-BE49-F238E27FC236}">
                    <a16:creationId xmlns:a16="http://schemas.microsoft.com/office/drawing/2014/main" id="{E76FB4FB-B145-A8CE-B532-EEB6894141A1}"/>
                  </a:ext>
                </a:extLst>
              </p:cNvPr>
              <p:cNvSpPr/>
              <p:nvPr/>
            </p:nvSpPr>
            <p:spPr>
              <a:xfrm>
                <a:off x="3747243" y="28810708"/>
                <a:ext cx="1536608" cy="43891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ja-JP" sz="1350" dirty="0">
                    <a:latin typeface="Verdana" panose="020B0604030504040204" pitchFamily="34" charset="0"/>
                    <a:ea typeface="Verdana" panose="020B0604030504040204" pitchFamily="34" charset="0"/>
                    <a:cs typeface="Verdana" panose="020B0604030504040204" pitchFamily="34" charset="0"/>
                  </a:rPr>
                  <a:t>Mouse</a:t>
                </a:r>
                <a:endParaRPr lang="ja-JP" altLang="en-US" sz="1350">
                  <a:latin typeface="Verdana" panose="020B0604030504040204" pitchFamily="34" charset="0"/>
                  <a:cs typeface="Verdana" panose="020B0604030504040204" pitchFamily="34" charset="0"/>
                </a:endParaRPr>
              </a:p>
            </p:txBody>
          </p:sp>
        </p:grpSp>
        <p:sp>
          <p:nvSpPr>
            <p:cNvPr id="7" name="テキスト ボックス 6">
              <a:extLst>
                <a:ext uri="{FF2B5EF4-FFF2-40B4-BE49-F238E27FC236}">
                  <a16:creationId xmlns:a16="http://schemas.microsoft.com/office/drawing/2014/main" id="{3FCF7454-41A5-F88B-A328-E9DBC7FD27E7}"/>
                </a:ext>
              </a:extLst>
            </p:cNvPr>
            <p:cNvSpPr txBox="1"/>
            <p:nvPr/>
          </p:nvSpPr>
          <p:spPr>
            <a:xfrm>
              <a:off x="8809636" y="23350933"/>
              <a:ext cx="6325756" cy="1160265"/>
            </a:xfrm>
            <a:prstGeom prst="rect">
              <a:avLst/>
            </a:prstGeom>
            <a:noFill/>
          </p:spPr>
          <p:txBody>
            <a:bodyPr wrap="square">
              <a:spAutoFit/>
            </a:bodyPr>
            <a:lstStyle/>
            <a:p>
              <a:r>
                <a:rPr lang="en-US" altLang="ja-JP" sz="1400" dirty="0">
                  <a:latin typeface="Verdana" panose="020B0604030504040204" pitchFamily="34" charset="0"/>
                  <a:ea typeface="Verdana" panose="020B0604030504040204" pitchFamily="34" charset="0"/>
                  <a:cs typeface="Verdana" panose="020B0604030504040204" pitchFamily="34" charset="0"/>
                </a:rPr>
                <a:t>Relationships among the RIKEN mice, human cells, and human DNA materials relevant to a disease (</a:t>
              </a:r>
              <a:r>
                <a:rPr lang="en-US" altLang="ja-JP" sz="1400" i="1" dirty="0">
                  <a:latin typeface="Verdana" panose="020B0604030504040204" pitchFamily="34" charset="0"/>
                  <a:ea typeface="Verdana" panose="020B0604030504040204" pitchFamily="34" charset="0"/>
                  <a:cs typeface="Verdana" panose="020B0604030504040204" pitchFamily="34" charset="0"/>
                </a:rPr>
                <a:t>e.g</a:t>
              </a:r>
              <a:r>
                <a:rPr lang="en-US" altLang="ja-JP" sz="1400" dirty="0">
                  <a:latin typeface="Verdana" panose="020B0604030504040204" pitchFamily="34" charset="0"/>
                  <a:ea typeface="Verdana" panose="020B0604030504040204" pitchFamily="34" charset="0"/>
                  <a:cs typeface="Verdana" panose="020B0604030504040204" pitchFamily="34" charset="0"/>
                </a:rPr>
                <a:t>., </a:t>
              </a:r>
              <a:r>
                <a:rPr lang="en" altLang="ja-JP" sz="1400" dirty="0">
                  <a:latin typeface="Verdana" panose="020B0604030504040204" pitchFamily="34" charset="0"/>
                  <a:ea typeface="Verdana" panose="020B0604030504040204" pitchFamily="34" charset="0"/>
                  <a:cs typeface="Verdana" panose="020B0604030504040204" pitchFamily="34" charset="0"/>
                </a:rPr>
                <a:t>melanoma</a:t>
              </a:r>
              <a:r>
                <a:rPr lang="en-US" altLang="ja-JP" sz="1400" dirty="0">
                  <a:latin typeface="Verdana" panose="020B0604030504040204" pitchFamily="34" charset="0"/>
                  <a:ea typeface="Verdana" panose="020B0604030504040204" pitchFamily="34" charset="0"/>
                  <a:cs typeface="Verdana" panose="020B0604030504040204" pitchFamily="34" charset="0"/>
                </a:rPr>
                <a:t>)</a:t>
              </a:r>
              <a:endParaRPr lang="ja-JP" altLang="en-US" sz="1400">
                <a:latin typeface="Verdana" panose="020B0604030504040204" pitchFamily="34" charset="0"/>
                <a:ea typeface="+mj-ea"/>
                <a:cs typeface="Verdana" panose="020B0604030504040204" pitchFamily="34" charset="0"/>
              </a:endParaRPr>
            </a:p>
          </p:txBody>
        </p:sp>
      </p:grpSp>
      <p:sp>
        <p:nvSpPr>
          <p:cNvPr id="2" name="テキスト ボックス 1">
            <a:extLst>
              <a:ext uri="{FF2B5EF4-FFF2-40B4-BE49-F238E27FC236}">
                <a16:creationId xmlns:a16="http://schemas.microsoft.com/office/drawing/2014/main" id="{0BAD6AC0-B182-D00A-0ED9-1227402A1996}"/>
              </a:ext>
            </a:extLst>
          </p:cNvPr>
          <p:cNvSpPr txBox="1"/>
          <p:nvPr/>
        </p:nvSpPr>
        <p:spPr>
          <a:xfrm>
            <a:off x="2308471" y="1814381"/>
            <a:ext cx="1577676" cy="230832"/>
          </a:xfrm>
          <a:prstGeom prst="rect">
            <a:avLst/>
          </a:prstGeom>
          <a:noFill/>
        </p:spPr>
        <p:txBody>
          <a:bodyPr wrap="none" rtlCol="0">
            <a:spAutoFit/>
          </a:bodyPr>
          <a:lstStyle/>
          <a:p>
            <a:r>
              <a:rPr lang="en-US" altLang="ja-JP" sz="900" dirty="0" err="1">
                <a:latin typeface="Verdana" panose="020B0604030504040204" pitchFamily="34" charset="0"/>
                <a:ea typeface="Verdana" panose="020B0604030504040204" pitchFamily="34" charset="0"/>
                <a:cs typeface="Verdana" panose="020B0604030504040204" pitchFamily="34" charset="0"/>
              </a:rPr>
              <a:t>hasHomologousMember</a:t>
            </a:r>
            <a:endParaRPr lang="ja-JP" altLang="en-US" sz="900">
              <a:latin typeface="Verdana" panose="020B0604030504040204" pitchFamily="34" charset="0"/>
              <a:cs typeface="Verdana" panose="020B0604030504040204" pitchFamily="34" charset="0"/>
            </a:endParaRPr>
          </a:p>
        </p:txBody>
      </p:sp>
      <p:sp>
        <p:nvSpPr>
          <p:cNvPr id="50" name="テキスト ボックス 49">
            <a:extLst>
              <a:ext uri="{FF2B5EF4-FFF2-40B4-BE49-F238E27FC236}">
                <a16:creationId xmlns:a16="http://schemas.microsoft.com/office/drawing/2014/main" id="{2DE3D073-C305-4027-7C1E-76032768B1A8}"/>
              </a:ext>
            </a:extLst>
          </p:cNvPr>
          <p:cNvSpPr txBox="1"/>
          <p:nvPr/>
        </p:nvSpPr>
        <p:spPr>
          <a:xfrm>
            <a:off x="4389029" y="1794684"/>
            <a:ext cx="1577676" cy="230832"/>
          </a:xfrm>
          <a:prstGeom prst="rect">
            <a:avLst/>
          </a:prstGeom>
          <a:noFill/>
        </p:spPr>
        <p:txBody>
          <a:bodyPr wrap="none" rtlCol="0">
            <a:spAutoFit/>
          </a:bodyPr>
          <a:lstStyle/>
          <a:p>
            <a:r>
              <a:rPr lang="en-US" altLang="ja-JP" sz="900" dirty="0" err="1">
                <a:latin typeface="Verdana" panose="020B0604030504040204" pitchFamily="34" charset="0"/>
                <a:ea typeface="Verdana" panose="020B0604030504040204" pitchFamily="34" charset="0"/>
                <a:cs typeface="Verdana" panose="020B0604030504040204" pitchFamily="34" charset="0"/>
              </a:rPr>
              <a:t>hasHomologousMember</a:t>
            </a:r>
            <a:endParaRPr lang="ja-JP" altLang="en-US" sz="900">
              <a:latin typeface="Verdana" panose="020B0604030504040204" pitchFamily="34" charset="0"/>
              <a:cs typeface="Verdana" panose="020B0604030504040204" pitchFamily="34" charset="0"/>
            </a:endParaRPr>
          </a:p>
        </p:txBody>
      </p:sp>
      <p:sp>
        <p:nvSpPr>
          <p:cNvPr id="51" name="テキスト ボックス 50">
            <a:extLst>
              <a:ext uri="{FF2B5EF4-FFF2-40B4-BE49-F238E27FC236}">
                <a16:creationId xmlns:a16="http://schemas.microsoft.com/office/drawing/2014/main" id="{FFA37B33-4B08-27EA-6574-4D37B7488B88}"/>
              </a:ext>
            </a:extLst>
          </p:cNvPr>
          <p:cNvSpPr txBox="1"/>
          <p:nvPr/>
        </p:nvSpPr>
        <p:spPr>
          <a:xfrm>
            <a:off x="3857417" y="2619841"/>
            <a:ext cx="1651414" cy="230832"/>
          </a:xfrm>
          <a:prstGeom prst="rect">
            <a:avLst/>
          </a:prstGeom>
          <a:noFill/>
        </p:spPr>
        <p:txBody>
          <a:bodyPr wrap="none" rtlCol="0">
            <a:spAutoFit/>
          </a:bodyPr>
          <a:lstStyle/>
          <a:p>
            <a:r>
              <a:rPr lang="en-US" altLang="ja-JP" sz="900" dirty="0" err="1">
                <a:latin typeface="Verdana" panose="020B0604030504040204" pitchFamily="34" charset="0"/>
                <a:ea typeface="Verdana" panose="020B0604030504040204" pitchFamily="34" charset="0"/>
                <a:cs typeface="Verdana" panose="020B0604030504040204" pitchFamily="34" charset="0"/>
              </a:rPr>
              <a:t>hasHomologousMember</a:t>
            </a:r>
            <a:r>
              <a:rPr lang="en-US" altLang="ja-JP" sz="900" dirty="0">
                <a:latin typeface="Verdana" panose="020B0604030504040204" pitchFamily="34" charset="0"/>
                <a:ea typeface="Verdana" panose="020B0604030504040204" pitchFamily="34" charset="0"/>
                <a:cs typeface="Verdana" panose="020B0604030504040204" pitchFamily="34" charset="0"/>
              </a:rPr>
              <a:t>*</a:t>
            </a:r>
            <a:endParaRPr lang="ja-JP" altLang="en-US" sz="900">
              <a:latin typeface="Verdana" panose="020B0604030504040204" pitchFamily="34" charset="0"/>
              <a:cs typeface="Verdana" panose="020B0604030504040204" pitchFamily="34" charset="0"/>
            </a:endParaRPr>
          </a:p>
        </p:txBody>
      </p:sp>
      <p:sp>
        <p:nvSpPr>
          <p:cNvPr id="52" name="テキスト ボックス 51">
            <a:extLst>
              <a:ext uri="{FF2B5EF4-FFF2-40B4-BE49-F238E27FC236}">
                <a16:creationId xmlns:a16="http://schemas.microsoft.com/office/drawing/2014/main" id="{D956C35E-D177-691C-7F6A-0604D788962B}"/>
              </a:ext>
            </a:extLst>
          </p:cNvPr>
          <p:cNvSpPr txBox="1"/>
          <p:nvPr/>
        </p:nvSpPr>
        <p:spPr>
          <a:xfrm>
            <a:off x="2329211" y="2633416"/>
            <a:ext cx="1651414" cy="230832"/>
          </a:xfrm>
          <a:prstGeom prst="rect">
            <a:avLst/>
          </a:prstGeom>
          <a:noFill/>
        </p:spPr>
        <p:txBody>
          <a:bodyPr wrap="none" rtlCol="0">
            <a:spAutoFit/>
          </a:bodyPr>
          <a:lstStyle/>
          <a:p>
            <a:r>
              <a:rPr lang="en-US" altLang="ja-JP" sz="900" dirty="0" err="1">
                <a:latin typeface="Verdana" panose="020B0604030504040204" pitchFamily="34" charset="0"/>
                <a:ea typeface="Verdana" panose="020B0604030504040204" pitchFamily="34" charset="0"/>
                <a:cs typeface="Verdana" panose="020B0604030504040204" pitchFamily="34" charset="0"/>
              </a:rPr>
              <a:t>hasHomologousMember</a:t>
            </a:r>
            <a:r>
              <a:rPr lang="en-US" altLang="ja-JP" sz="900" dirty="0">
                <a:latin typeface="Verdana" panose="020B0604030504040204" pitchFamily="34" charset="0"/>
                <a:ea typeface="Verdana" panose="020B0604030504040204" pitchFamily="34" charset="0"/>
                <a:cs typeface="Verdana" panose="020B0604030504040204" pitchFamily="34" charset="0"/>
              </a:rPr>
              <a:t>*</a:t>
            </a:r>
            <a:endParaRPr lang="ja-JP" altLang="en-US" sz="900">
              <a:latin typeface="Verdana" panose="020B0604030504040204" pitchFamily="34" charset="0"/>
              <a:cs typeface="Verdana" panose="020B0604030504040204" pitchFamily="34" charset="0"/>
            </a:endParaRPr>
          </a:p>
        </p:txBody>
      </p:sp>
      <p:sp>
        <p:nvSpPr>
          <p:cNvPr id="53" name="テキスト ボックス 52">
            <a:extLst>
              <a:ext uri="{FF2B5EF4-FFF2-40B4-BE49-F238E27FC236}">
                <a16:creationId xmlns:a16="http://schemas.microsoft.com/office/drawing/2014/main" id="{1AAEBCBE-42C1-6F7A-D144-93E278B3C166}"/>
              </a:ext>
            </a:extLst>
          </p:cNvPr>
          <p:cNvSpPr txBox="1"/>
          <p:nvPr/>
        </p:nvSpPr>
        <p:spPr>
          <a:xfrm>
            <a:off x="2128133" y="3401423"/>
            <a:ext cx="1928733" cy="230832"/>
          </a:xfrm>
          <a:prstGeom prst="rect">
            <a:avLst/>
          </a:prstGeom>
          <a:noFill/>
        </p:spPr>
        <p:txBody>
          <a:bodyPr wrap="none" rtlCol="0">
            <a:spAutoFit/>
          </a:bodyPr>
          <a:lstStyle/>
          <a:p>
            <a:r>
              <a:rPr lang="en-US" altLang="ja-JP" sz="900" dirty="0" err="1">
                <a:latin typeface="Verdana" panose="020B0604030504040204" pitchFamily="34" charset="0"/>
                <a:ea typeface="Verdana" panose="020B0604030504040204" pitchFamily="34" charset="0"/>
                <a:cs typeface="Verdana" panose="020B0604030504040204" pitchFamily="34" charset="0"/>
              </a:rPr>
              <a:t>is_encoded_by</a:t>
            </a:r>
            <a:r>
              <a:rPr lang="en-US" altLang="ja-JP" sz="900" dirty="0">
                <a:latin typeface="Verdana" panose="020B0604030504040204" pitchFamily="34" charset="0"/>
                <a:ea typeface="Verdana" panose="020B0604030504040204" pitchFamily="34" charset="0"/>
                <a:cs typeface="Verdana" panose="020B0604030504040204" pitchFamily="34" charset="0"/>
              </a:rPr>
              <a:t>/</a:t>
            </a:r>
            <a:r>
              <a:rPr lang="en-US" altLang="ja-JP" sz="900" dirty="0" err="1">
                <a:latin typeface="Verdana" panose="020B0604030504040204" pitchFamily="34" charset="0"/>
                <a:ea typeface="Verdana" panose="020B0604030504040204" pitchFamily="34" charset="0"/>
                <a:cs typeface="Verdana" panose="020B0604030504040204" pitchFamily="34" charset="0"/>
              </a:rPr>
              <a:t>xrefNCBIGene</a:t>
            </a:r>
            <a:endParaRPr lang="ja-JP" altLang="en-US" sz="900">
              <a:latin typeface="Verdana" panose="020B0604030504040204" pitchFamily="34" charset="0"/>
              <a:cs typeface="Verdana" panose="020B0604030504040204" pitchFamily="34" charset="0"/>
            </a:endParaRPr>
          </a:p>
        </p:txBody>
      </p:sp>
      <p:sp>
        <p:nvSpPr>
          <p:cNvPr id="54" name="テキスト ボックス 53">
            <a:extLst>
              <a:ext uri="{FF2B5EF4-FFF2-40B4-BE49-F238E27FC236}">
                <a16:creationId xmlns:a16="http://schemas.microsoft.com/office/drawing/2014/main" id="{AAC2E42F-0D6E-9927-E047-01D1A6351DAF}"/>
              </a:ext>
            </a:extLst>
          </p:cNvPr>
          <p:cNvSpPr txBox="1"/>
          <p:nvPr/>
        </p:nvSpPr>
        <p:spPr>
          <a:xfrm>
            <a:off x="3437638" y="3664236"/>
            <a:ext cx="1928733" cy="230832"/>
          </a:xfrm>
          <a:prstGeom prst="rect">
            <a:avLst/>
          </a:prstGeom>
          <a:noFill/>
        </p:spPr>
        <p:txBody>
          <a:bodyPr wrap="none" rtlCol="0">
            <a:spAutoFit/>
          </a:bodyPr>
          <a:lstStyle/>
          <a:p>
            <a:r>
              <a:rPr lang="en-US" altLang="ja-JP" sz="900" dirty="0" err="1">
                <a:latin typeface="Verdana" panose="020B0604030504040204" pitchFamily="34" charset="0"/>
                <a:ea typeface="Verdana" panose="020B0604030504040204" pitchFamily="34" charset="0"/>
                <a:cs typeface="Verdana" panose="020B0604030504040204" pitchFamily="34" charset="0"/>
              </a:rPr>
              <a:t>is_encoded_by</a:t>
            </a:r>
            <a:r>
              <a:rPr lang="en-US" altLang="ja-JP" sz="900" dirty="0">
                <a:latin typeface="Verdana" panose="020B0604030504040204" pitchFamily="34" charset="0"/>
                <a:ea typeface="Verdana" panose="020B0604030504040204" pitchFamily="34" charset="0"/>
                <a:cs typeface="Verdana" panose="020B0604030504040204" pitchFamily="34" charset="0"/>
              </a:rPr>
              <a:t>/</a:t>
            </a:r>
            <a:r>
              <a:rPr lang="en-US" altLang="ja-JP" sz="900" dirty="0" err="1">
                <a:latin typeface="Verdana" panose="020B0604030504040204" pitchFamily="34" charset="0"/>
                <a:ea typeface="Verdana" panose="020B0604030504040204" pitchFamily="34" charset="0"/>
                <a:cs typeface="Verdana" panose="020B0604030504040204" pitchFamily="34" charset="0"/>
              </a:rPr>
              <a:t>xrefNCBIGene</a:t>
            </a:r>
            <a:endParaRPr lang="ja-JP" altLang="en-US" sz="900">
              <a:latin typeface="Verdana" panose="020B0604030504040204" pitchFamily="34" charset="0"/>
              <a:cs typeface="Verdana" panose="020B0604030504040204" pitchFamily="34" charset="0"/>
            </a:endParaRPr>
          </a:p>
        </p:txBody>
      </p:sp>
      <p:sp>
        <p:nvSpPr>
          <p:cNvPr id="56" name="テキスト ボックス 55">
            <a:extLst>
              <a:ext uri="{FF2B5EF4-FFF2-40B4-BE49-F238E27FC236}">
                <a16:creationId xmlns:a16="http://schemas.microsoft.com/office/drawing/2014/main" id="{3B280147-AE61-0C8E-F4DF-014CF20C3D21}"/>
              </a:ext>
            </a:extLst>
          </p:cNvPr>
          <p:cNvSpPr txBox="1"/>
          <p:nvPr/>
        </p:nvSpPr>
        <p:spPr>
          <a:xfrm>
            <a:off x="1776321" y="4436246"/>
            <a:ext cx="2775176" cy="369332"/>
          </a:xfrm>
          <a:prstGeom prst="rect">
            <a:avLst/>
          </a:prstGeom>
          <a:noFill/>
          <a:ln>
            <a:noFill/>
          </a:ln>
        </p:spPr>
        <p:txBody>
          <a:bodyPr wrap="square">
            <a:spAutoFit/>
          </a:bodyPr>
          <a:lstStyle/>
          <a:p>
            <a:r>
              <a:rPr lang="en" altLang="ja-JP" sz="900" dirty="0" err="1">
                <a:solidFill>
                  <a:srgbClr val="C00000"/>
                </a:solidFill>
                <a:latin typeface="Verdana" panose="020B0604030504040204" pitchFamily="34" charset="0"/>
                <a:ea typeface="Verdana" panose="020B0604030504040204" pitchFamily="34" charset="0"/>
                <a:cs typeface="Verdana" panose="020B0604030504040204" pitchFamily="34" charset="0"/>
              </a:rPr>
              <a:t>genomic_feature</a:t>
            </a:r>
            <a:r>
              <a:rPr lang="en" altLang="ja-JP" sz="900" dirty="0">
                <a:solidFill>
                  <a:srgbClr val="C00000"/>
                </a:solidFill>
                <a:latin typeface="Verdana" panose="020B0604030504040204" pitchFamily="34" charset="0"/>
                <a:ea typeface="Verdana" panose="020B0604030504040204" pitchFamily="34" charset="0"/>
                <a:cs typeface="Verdana" panose="020B0604030504040204" pitchFamily="34" charset="0"/>
              </a:rPr>
              <a:t>/</a:t>
            </a:r>
            <a:r>
              <a:rPr lang="en" altLang="ja-JP" sz="900" dirty="0" err="1">
                <a:solidFill>
                  <a:srgbClr val="C00000"/>
                </a:solidFill>
                <a:latin typeface="Verdana" panose="020B0604030504040204" pitchFamily="34" charset="0"/>
                <a:ea typeface="Verdana" panose="020B0604030504040204" pitchFamily="34" charset="0"/>
                <a:cs typeface="Verdana" panose="020B0604030504040204" pitchFamily="34" charset="0"/>
              </a:rPr>
              <a:t>has_genomic_segment</a:t>
            </a:r>
            <a:r>
              <a:rPr lang="en" altLang="ja-JP" sz="900" dirty="0">
                <a:solidFill>
                  <a:srgbClr val="C00000"/>
                </a:solidFill>
                <a:latin typeface="Verdana" panose="020B0604030504040204" pitchFamily="34" charset="0"/>
                <a:ea typeface="Verdana" panose="020B0604030504040204" pitchFamily="34" charset="0"/>
                <a:cs typeface="Verdana" panose="020B0604030504040204" pitchFamily="34" charset="0"/>
              </a:rPr>
              <a:t>/</a:t>
            </a:r>
            <a:r>
              <a:rPr lang="en" altLang="ja-JP" sz="900" dirty="0" err="1">
                <a:solidFill>
                  <a:srgbClr val="C00000"/>
                </a:solidFill>
                <a:latin typeface="Verdana" panose="020B0604030504040204" pitchFamily="34" charset="0"/>
                <a:ea typeface="Verdana" panose="020B0604030504040204" pitchFamily="34" charset="0"/>
                <a:cs typeface="Verdana" panose="020B0604030504040204" pitchFamily="34" charset="0"/>
              </a:rPr>
              <a:t>seeAlso</a:t>
            </a:r>
            <a:r>
              <a:rPr lang="en" altLang="ja-JP" sz="900" dirty="0">
                <a:solidFill>
                  <a:srgbClr val="C00000"/>
                </a:solidFill>
                <a:latin typeface="Verdana" panose="020B0604030504040204" pitchFamily="34" charset="0"/>
                <a:ea typeface="Verdana" panose="020B0604030504040204" pitchFamily="34" charset="0"/>
                <a:cs typeface="Verdana" panose="020B0604030504040204" pitchFamily="34" charset="0"/>
              </a:rPr>
              <a:t> </a:t>
            </a:r>
            <a:endParaRPr lang="ja-JP" altLang="en-US" sz="900">
              <a:solidFill>
                <a:srgbClr val="C00000"/>
              </a:solidFill>
              <a:latin typeface="Verdana" panose="020B0604030504040204" pitchFamily="34" charset="0"/>
              <a:cs typeface="Verdana" panose="020B0604030504040204" pitchFamily="34" charset="0"/>
            </a:endParaRPr>
          </a:p>
        </p:txBody>
      </p:sp>
      <p:sp>
        <p:nvSpPr>
          <p:cNvPr id="57" name="テキスト ボックス 56">
            <a:extLst>
              <a:ext uri="{FF2B5EF4-FFF2-40B4-BE49-F238E27FC236}">
                <a16:creationId xmlns:a16="http://schemas.microsoft.com/office/drawing/2014/main" id="{921CF560-531E-D272-CBA3-BB2A3326E328}"/>
              </a:ext>
            </a:extLst>
          </p:cNvPr>
          <p:cNvSpPr txBox="1"/>
          <p:nvPr/>
        </p:nvSpPr>
        <p:spPr>
          <a:xfrm>
            <a:off x="4737622" y="4407821"/>
            <a:ext cx="2775176" cy="369332"/>
          </a:xfrm>
          <a:prstGeom prst="rect">
            <a:avLst/>
          </a:prstGeom>
          <a:noFill/>
        </p:spPr>
        <p:txBody>
          <a:bodyPr wrap="square">
            <a:spAutoFit/>
          </a:bodyPr>
          <a:lstStyle/>
          <a:p>
            <a:r>
              <a:rPr lang="en" altLang="ja-JP" sz="900" dirty="0" err="1">
                <a:solidFill>
                  <a:srgbClr val="C00000"/>
                </a:solidFill>
                <a:latin typeface="Verdana" panose="020B0604030504040204" pitchFamily="34" charset="0"/>
                <a:ea typeface="Verdana" panose="020B0604030504040204" pitchFamily="34" charset="0"/>
                <a:cs typeface="Verdana" panose="020B0604030504040204" pitchFamily="34" charset="0"/>
              </a:rPr>
              <a:t>genomic_feature</a:t>
            </a:r>
            <a:r>
              <a:rPr lang="en" altLang="ja-JP" sz="900" dirty="0">
                <a:solidFill>
                  <a:srgbClr val="C00000"/>
                </a:solidFill>
                <a:latin typeface="Verdana" panose="020B0604030504040204" pitchFamily="34" charset="0"/>
                <a:ea typeface="Verdana" panose="020B0604030504040204" pitchFamily="34" charset="0"/>
                <a:cs typeface="Verdana" panose="020B0604030504040204" pitchFamily="34" charset="0"/>
              </a:rPr>
              <a:t>/</a:t>
            </a:r>
            <a:r>
              <a:rPr lang="en" altLang="ja-JP" sz="900" dirty="0" err="1">
                <a:solidFill>
                  <a:srgbClr val="C00000"/>
                </a:solidFill>
                <a:latin typeface="Verdana" panose="020B0604030504040204" pitchFamily="34" charset="0"/>
                <a:ea typeface="Verdana" panose="020B0604030504040204" pitchFamily="34" charset="0"/>
                <a:cs typeface="Verdana" panose="020B0604030504040204" pitchFamily="34" charset="0"/>
              </a:rPr>
              <a:t>has_genomic_segment</a:t>
            </a:r>
            <a:r>
              <a:rPr lang="en" altLang="ja-JP" sz="900" dirty="0">
                <a:solidFill>
                  <a:srgbClr val="C00000"/>
                </a:solidFill>
                <a:latin typeface="Verdana" panose="020B0604030504040204" pitchFamily="34" charset="0"/>
                <a:ea typeface="Verdana" panose="020B0604030504040204" pitchFamily="34" charset="0"/>
                <a:cs typeface="Verdana" panose="020B0604030504040204" pitchFamily="34" charset="0"/>
              </a:rPr>
              <a:t>/</a:t>
            </a:r>
            <a:r>
              <a:rPr lang="en" altLang="ja-JP" sz="900" dirty="0" err="1">
                <a:solidFill>
                  <a:srgbClr val="C00000"/>
                </a:solidFill>
                <a:latin typeface="Verdana" panose="020B0604030504040204" pitchFamily="34" charset="0"/>
                <a:ea typeface="Verdana" panose="020B0604030504040204" pitchFamily="34" charset="0"/>
                <a:cs typeface="Verdana" panose="020B0604030504040204" pitchFamily="34" charset="0"/>
              </a:rPr>
              <a:t>seeAlso</a:t>
            </a:r>
            <a:r>
              <a:rPr lang="en" altLang="ja-JP" sz="900" dirty="0">
                <a:solidFill>
                  <a:srgbClr val="C00000"/>
                </a:solidFill>
                <a:latin typeface="Verdana" panose="020B0604030504040204" pitchFamily="34" charset="0"/>
                <a:ea typeface="Verdana" panose="020B0604030504040204" pitchFamily="34" charset="0"/>
                <a:cs typeface="Verdana" panose="020B0604030504040204" pitchFamily="34" charset="0"/>
              </a:rPr>
              <a:t> </a:t>
            </a:r>
            <a:endParaRPr lang="ja-JP" altLang="en-US" sz="900">
              <a:solidFill>
                <a:srgbClr val="C00000"/>
              </a:solidFill>
              <a:latin typeface="Verdana" panose="020B0604030504040204" pitchFamily="34" charset="0"/>
              <a:cs typeface="Verdana" panose="020B0604030504040204" pitchFamily="34" charset="0"/>
            </a:endParaRPr>
          </a:p>
        </p:txBody>
      </p:sp>
      <p:sp>
        <p:nvSpPr>
          <p:cNvPr id="59" name="テキスト ボックス 58">
            <a:extLst>
              <a:ext uri="{FF2B5EF4-FFF2-40B4-BE49-F238E27FC236}">
                <a16:creationId xmlns:a16="http://schemas.microsoft.com/office/drawing/2014/main" id="{AE82B602-D484-1841-31FA-D514A7AC0DD3}"/>
              </a:ext>
            </a:extLst>
          </p:cNvPr>
          <p:cNvSpPr txBox="1"/>
          <p:nvPr/>
        </p:nvSpPr>
        <p:spPr>
          <a:xfrm>
            <a:off x="6582221" y="3552149"/>
            <a:ext cx="825385" cy="230832"/>
          </a:xfrm>
          <a:prstGeom prst="rect">
            <a:avLst/>
          </a:prstGeom>
          <a:noFill/>
        </p:spPr>
        <p:txBody>
          <a:bodyPr wrap="square">
            <a:spAutoFit/>
          </a:bodyPr>
          <a:lstStyle/>
          <a:p>
            <a:r>
              <a:rPr lang="en" altLang="ja-JP" sz="900" dirty="0" err="1">
                <a:solidFill>
                  <a:srgbClr val="000000"/>
                </a:solidFill>
                <a:latin typeface="Verdana" panose="020B0604030504040204" pitchFamily="34" charset="0"/>
                <a:ea typeface="Verdana" panose="020B0604030504040204" pitchFamily="34" charset="0"/>
                <a:cs typeface="Verdana" panose="020B0604030504040204" pitchFamily="34" charset="0"/>
              </a:rPr>
              <a:t>refers_to</a:t>
            </a:r>
            <a:endParaRPr lang="ja-JP" altLang="en-US" sz="900">
              <a:latin typeface="Verdana" panose="020B0604030504040204" pitchFamily="34" charset="0"/>
              <a:cs typeface="Verdana" panose="020B0604030504040204" pitchFamily="34" charset="0"/>
            </a:endParaRPr>
          </a:p>
        </p:txBody>
      </p:sp>
      <p:sp>
        <p:nvSpPr>
          <p:cNvPr id="60" name="テキスト ボックス 59">
            <a:extLst>
              <a:ext uri="{FF2B5EF4-FFF2-40B4-BE49-F238E27FC236}">
                <a16:creationId xmlns:a16="http://schemas.microsoft.com/office/drawing/2014/main" id="{9CEDB261-65FF-521F-6A00-585A4BE9CDAE}"/>
              </a:ext>
            </a:extLst>
          </p:cNvPr>
          <p:cNvSpPr txBox="1"/>
          <p:nvPr/>
        </p:nvSpPr>
        <p:spPr>
          <a:xfrm>
            <a:off x="7753619" y="3554123"/>
            <a:ext cx="805290" cy="230832"/>
          </a:xfrm>
          <a:prstGeom prst="rect">
            <a:avLst/>
          </a:prstGeom>
          <a:noFill/>
        </p:spPr>
        <p:txBody>
          <a:bodyPr wrap="square">
            <a:spAutoFit/>
          </a:bodyPr>
          <a:lstStyle/>
          <a:p>
            <a:r>
              <a:rPr lang="en" altLang="ja-JP" sz="900" dirty="0" err="1">
                <a:solidFill>
                  <a:srgbClr val="000000"/>
                </a:solidFill>
                <a:latin typeface="Verdana" panose="020B0604030504040204" pitchFamily="34" charset="0"/>
                <a:ea typeface="Verdana" panose="020B0604030504040204" pitchFamily="34" charset="0"/>
                <a:cs typeface="Verdana" panose="020B0604030504040204" pitchFamily="34" charset="0"/>
              </a:rPr>
              <a:t>refers_to</a:t>
            </a:r>
            <a:endParaRPr lang="ja-JP" altLang="en-US" sz="900">
              <a:latin typeface="Verdana" panose="020B0604030504040204" pitchFamily="34" charset="0"/>
              <a:cs typeface="Verdana" panose="020B0604030504040204" pitchFamily="34" charset="0"/>
            </a:endParaRPr>
          </a:p>
        </p:txBody>
      </p:sp>
      <p:sp>
        <p:nvSpPr>
          <p:cNvPr id="61" name="テキスト ボックス 60">
            <a:extLst>
              <a:ext uri="{FF2B5EF4-FFF2-40B4-BE49-F238E27FC236}">
                <a16:creationId xmlns:a16="http://schemas.microsoft.com/office/drawing/2014/main" id="{9CE6D348-7EB4-C337-E57A-754F0F96EB24}"/>
              </a:ext>
            </a:extLst>
          </p:cNvPr>
          <p:cNvSpPr txBox="1"/>
          <p:nvPr/>
        </p:nvSpPr>
        <p:spPr>
          <a:xfrm>
            <a:off x="8822526" y="5132272"/>
            <a:ext cx="1577676" cy="230832"/>
          </a:xfrm>
          <a:prstGeom prst="rect">
            <a:avLst/>
          </a:prstGeom>
          <a:noFill/>
        </p:spPr>
        <p:txBody>
          <a:bodyPr wrap="none" rtlCol="0">
            <a:spAutoFit/>
          </a:bodyPr>
          <a:lstStyle/>
          <a:p>
            <a:r>
              <a:rPr lang="en" altLang="ja-JP" sz="900" dirty="0" err="1">
                <a:latin typeface="Verdana" panose="020B0604030504040204" pitchFamily="34" charset="0"/>
                <a:ea typeface="Verdana" panose="020B0604030504040204" pitchFamily="34" charset="0"/>
                <a:cs typeface="Verdana" panose="020B0604030504040204" pitchFamily="34" charset="0"/>
              </a:rPr>
              <a:t>has_disposition</a:t>
            </a:r>
            <a:r>
              <a:rPr lang="en" altLang="ja-JP" sz="900" dirty="0">
                <a:latin typeface="Verdana" panose="020B0604030504040204" pitchFamily="34" charset="0"/>
                <a:ea typeface="Verdana" panose="020B0604030504040204" pitchFamily="34" charset="0"/>
                <a:cs typeface="Verdana" panose="020B0604030504040204" pitchFamily="34" charset="0"/>
              </a:rPr>
              <a:t>/</a:t>
            </a:r>
            <a:r>
              <a:rPr lang="en" altLang="ja-JP" sz="900" dirty="0" err="1">
                <a:latin typeface="Verdana" panose="020B0604030504040204" pitchFamily="34" charset="0"/>
                <a:ea typeface="Verdana" panose="020B0604030504040204" pitchFamily="34" charset="0"/>
                <a:cs typeface="Verdana" panose="020B0604030504040204" pitchFamily="34" charset="0"/>
              </a:rPr>
              <a:t>seeAlso</a:t>
            </a:r>
            <a:endParaRPr lang="en" altLang="ja-JP" sz="900" dirty="0">
              <a:latin typeface="Verdana" panose="020B0604030504040204" pitchFamily="34" charset="0"/>
              <a:ea typeface="Verdana" panose="020B0604030504040204" pitchFamily="34" charset="0"/>
              <a:cs typeface="Verdana" panose="020B0604030504040204" pitchFamily="34" charset="0"/>
            </a:endParaRPr>
          </a:p>
        </p:txBody>
      </p:sp>
      <p:sp>
        <p:nvSpPr>
          <p:cNvPr id="64" name="テキスト ボックス 63">
            <a:extLst>
              <a:ext uri="{FF2B5EF4-FFF2-40B4-BE49-F238E27FC236}">
                <a16:creationId xmlns:a16="http://schemas.microsoft.com/office/drawing/2014/main" id="{E15C67FC-DADC-F1A3-FF55-51E313390AA8}"/>
              </a:ext>
            </a:extLst>
          </p:cNvPr>
          <p:cNvSpPr txBox="1"/>
          <p:nvPr/>
        </p:nvSpPr>
        <p:spPr>
          <a:xfrm>
            <a:off x="8431336" y="5137220"/>
            <a:ext cx="521297" cy="230832"/>
          </a:xfrm>
          <a:prstGeom prst="rect">
            <a:avLst/>
          </a:prstGeom>
          <a:noFill/>
        </p:spPr>
        <p:txBody>
          <a:bodyPr wrap="none" rtlCol="0">
            <a:spAutoFit/>
          </a:bodyPr>
          <a:lstStyle/>
          <a:p>
            <a:r>
              <a:rPr lang="en" altLang="ja-JP" sz="900" dirty="0">
                <a:solidFill>
                  <a:srgbClr val="C00000"/>
                </a:solidFill>
                <a:latin typeface="Verdana" panose="020B0604030504040204" pitchFamily="34" charset="0"/>
                <a:ea typeface="Verdana" panose="020B0604030504040204" pitchFamily="34" charset="0"/>
                <a:cs typeface="Verdana" panose="020B0604030504040204" pitchFamily="34" charset="0"/>
              </a:rPr>
              <a:t>donor</a:t>
            </a:r>
          </a:p>
        </p:txBody>
      </p:sp>
      <p:pic>
        <p:nvPicPr>
          <p:cNvPr id="58" name="図 57">
            <a:extLst>
              <a:ext uri="{FF2B5EF4-FFF2-40B4-BE49-F238E27FC236}">
                <a16:creationId xmlns:a16="http://schemas.microsoft.com/office/drawing/2014/main" id="{D1F92819-21AA-2388-B479-DAEADE0FE233}"/>
              </a:ext>
            </a:extLst>
          </p:cNvPr>
          <p:cNvPicPr>
            <a:picLocks noChangeAspect="1"/>
          </p:cNvPicPr>
          <p:nvPr/>
        </p:nvPicPr>
        <p:blipFill>
          <a:blip r:embed="rId12"/>
          <a:stretch>
            <a:fillRect/>
          </a:stretch>
        </p:blipFill>
        <p:spPr>
          <a:xfrm>
            <a:off x="5969768" y="1571358"/>
            <a:ext cx="465155" cy="204016"/>
          </a:xfrm>
          <a:prstGeom prst="rect">
            <a:avLst/>
          </a:prstGeom>
        </p:spPr>
      </p:pic>
      <p:pic>
        <p:nvPicPr>
          <p:cNvPr id="62" name="図 61">
            <a:extLst>
              <a:ext uri="{FF2B5EF4-FFF2-40B4-BE49-F238E27FC236}">
                <a16:creationId xmlns:a16="http://schemas.microsoft.com/office/drawing/2014/main" id="{12D50DC1-4E6C-58AC-8D71-483C9648012C}"/>
              </a:ext>
            </a:extLst>
          </p:cNvPr>
          <p:cNvPicPr>
            <a:picLocks noChangeAspect="1"/>
          </p:cNvPicPr>
          <p:nvPr/>
        </p:nvPicPr>
        <p:blipFill>
          <a:blip r:embed="rId13"/>
          <a:stretch>
            <a:fillRect/>
          </a:stretch>
        </p:blipFill>
        <p:spPr>
          <a:xfrm>
            <a:off x="8614461" y="2563542"/>
            <a:ext cx="800798" cy="194726"/>
          </a:xfrm>
          <a:prstGeom prst="rect">
            <a:avLst/>
          </a:prstGeom>
        </p:spPr>
      </p:pic>
      <p:pic>
        <p:nvPicPr>
          <p:cNvPr id="63" name="図 62">
            <a:extLst>
              <a:ext uri="{FF2B5EF4-FFF2-40B4-BE49-F238E27FC236}">
                <a16:creationId xmlns:a16="http://schemas.microsoft.com/office/drawing/2014/main" id="{430AFEAF-7979-D2F6-1D3A-13A4B9FE6F63}"/>
              </a:ext>
            </a:extLst>
          </p:cNvPr>
          <p:cNvPicPr>
            <a:picLocks noChangeAspect="1"/>
          </p:cNvPicPr>
          <p:nvPr/>
        </p:nvPicPr>
        <p:blipFill>
          <a:blip r:embed="rId14"/>
          <a:stretch>
            <a:fillRect/>
          </a:stretch>
        </p:blipFill>
        <p:spPr>
          <a:xfrm>
            <a:off x="9433132" y="2564968"/>
            <a:ext cx="620905" cy="193301"/>
          </a:xfrm>
          <a:prstGeom prst="rect">
            <a:avLst/>
          </a:prstGeom>
        </p:spPr>
      </p:pic>
      <p:pic>
        <p:nvPicPr>
          <p:cNvPr id="65" name="図 64">
            <a:extLst>
              <a:ext uri="{FF2B5EF4-FFF2-40B4-BE49-F238E27FC236}">
                <a16:creationId xmlns:a16="http://schemas.microsoft.com/office/drawing/2014/main" id="{AEAD81B7-DCB2-08C6-C794-3CEC1049C201}"/>
              </a:ext>
            </a:extLst>
          </p:cNvPr>
          <p:cNvPicPr>
            <a:picLocks noChangeAspect="1"/>
          </p:cNvPicPr>
          <p:nvPr/>
        </p:nvPicPr>
        <p:blipFill>
          <a:blip r:embed="rId15"/>
          <a:stretch>
            <a:fillRect/>
          </a:stretch>
        </p:blipFill>
        <p:spPr>
          <a:xfrm>
            <a:off x="4648336" y="5884216"/>
            <a:ext cx="887759" cy="194198"/>
          </a:xfrm>
          <a:prstGeom prst="rect">
            <a:avLst/>
          </a:prstGeom>
        </p:spPr>
      </p:pic>
      <p:sp>
        <p:nvSpPr>
          <p:cNvPr id="3" name="テキスト ボックス 2">
            <a:extLst>
              <a:ext uri="{FF2B5EF4-FFF2-40B4-BE49-F238E27FC236}">
                <a16:creationId xmlns:a16="http://schemas.microsoft.com/office/drawing/2014/main" id="{2CCDD592-90ED-F276-96C1-8C66C866A5D9}"/>
              </a:ext>
            </a:extLst>
          </p:cNvPr>
          <p:cNvSpPr txBox="1"/>
          <p:nvPr/>
        </p:nvSpPr>
        <p:spPr>
          <a:xfrm>
            <a:off x="1776321" y="399713"/>
            <a:ext cx="7727372" cy="461665"/>
          </a:xfrm>
          <a:prstGeom prst="rect">
            <a:avLst/>
          </a:prstGeom>
          <a:noFill/>
        </p:spPr>
        <p:txBody>
          <a:bodyPr wrap="none" rtlCol="0">
            <a:spAutoFit/>
          </a:bodyPr>
          <a:lstStyle/>
          <a:p>
            <a:r>
              <a:rPr lang="en-US" altLang="ja-JP" sz="2400" dirty="0">
                <a:latin typeface="Meiryo" panose="020B0604030504040204" pitchFamily="34" charset="-128"/>
                <a:ea typeface="Meiryo" panose="020B0604030504040204" pitchFamily="34" charset="-128"/>
              </a:rPr>
              <a:t>Relationships among mice, cell and DNA materials</a:t>
            </a:r>
            <a:endParaRPr lang="ja-JP" altLang="en-US" sz="2400">
              <a:latin typeface="Meiryo" panose="020B0604030504040204" pitchFamily="34" charset="-128"/>
              <a:ea typeface="Meiryo" panose="020B0604030504040204" pitchFamily="34" charset="-128"/>
            </a:endParaRPr>
          </a:p>
        </p:txBody>
      </p:sp>
      <p:sp>
        <p:nvSpPr>
          <p:cNvPr id="55" name="テキスト ボックス 54">
            <a:extLst>
              <a:ext uri="{FF2B5EF4-FFF2-40B4-BE49-F238E27FC236}">
                <a16:creationId xmlns:a16="http://schemas.microsoft.com/office/drawing/2014/main" id="{426CAF5D-43D9-DEA2-70C0-A9E62D0E4BA3}"/>
              </a:ext>
            </a:extLst>
          </p:cNvPr>
          <p:cNvSpPr txBox="1"/>
          <p:nvPr/>
        </p:nvSpPr>
        <p:spPr>
          <a:xfrm>
            <a:off x="197950" y="42232"/>
            <a:ext cx="1915316"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Data integration</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35363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BE28EF57-66C2-4DBC-A057-D1942D8C60E3}"/>
              </a:ext>
            </a:extLst>
          </p:cNvPr>
          <p:cNvSpPr txBox="1"/>
          <p:nvPr/>
        </p:nvSpPr>
        <p:spPr>
          <a:xfrm>
            <a:off x="6339393" y="5632788"/>
            <a:ext cx="3458140" cy="507831"/>
          </a:xfrm>
          <a:prstGeom prst="rect">
            <a:avLst/>
          </a:prstGeom>
          <a:noFill/>
        </p:spPr>
        <p:txBody>
          <a:bodyPr wrap="square" rtlCol="0">
            <a:spAutoFit/>
          </a:bodyPr>
          <a:lstStyle/>
          <a:p>
            <a:r>
              <a:rPr lang="en-US" altLang="ja-JP" sz="900" dirty="0">
                <a:solidFill>
                  <a:schemeClr val="bg1"/>
                </a:solidFill>
                <a:latin typeface="メイリオ" panose="020B0604030504040204" pitchFamily="50" charset="-128"/>
                <a:ea typeface="メイリオ" panose="020B0604030504040204" pitchFamily="50" charset="-128"/>
              </a:rPr>
              <a:t>Licensed under a Creative Commons </a:t>
            </a:r>
            <a:r>
              <a:rPr lang="ja-JP" altLang="en-US" sz="900" dirty="0">
                <a:solidFill>
                  <a:schemeClr val="bg1"/>
                </a:solidFill>
                <a:latin typeface="メイリオ" panose="020B0604030504040204" pitchFamily="50" charset="-128"/>
                <a:ea typeface="メイリオ" panose="020B0604030504040204" pitchFamily="50" charset="-128"/>
              </a:rPr>
              <a:t>表示</a:t>
            </a:r>
            <a:r>
              <a:rPr lang="en-US" altLang="ja-JP" sz="900" dirty="0">
                <a:solidFill>
                  <a:schemeClr val="bg1"/>
                </a:solidFill>
                <a:latin typeface="メイリオ" panose="020B0604030504040204" pitchFamily="50" charset="-128"/>
                <a:ea typeface="メイリオ" panose="020B0604030504040204" pitchFamily="50" charset="-128"/>
              </a:rPr>
              <a:t>4.0</a:t>
            </a:r>
            <a:r>
              <a:rPr lang="ja-JP" altLang="en-US" sz="900" dirty="0">
                <a:solidFill>
                  <a:schemeClr val="bg1"/>
                </a:solidFill>
                <a:latin typeface="メイリオ" panose="020B0604030504040204" pitchFamily="50" charset="-128"/>
                <a:ea typeface="メイリオ" panose="020B0604030504040204" pitchFamily="50" charset="-128"/>
              </a:rPr>
              <a:t>国際ライセンス</a:t>
            </a:r>
            <a:br>
              <a:rPr lang="en-US" altLang="ja-JP" sz="900" dirty="0">
                <a:solidFill>
                  <a:schemeClr val="bg1"/>
                </a:solidFill>
                <a:latin typeface="メイリオ" panose="020B0604030504040204" pitchFamily="50" charset="-128"/>
                <a:ea typeface="メイリオ" panose="020B0604030504040204" pitchFamily="50" charset="-128"/>
              </a:rPr>
            </a:br>
            <a:r>
              <a:rPr lang="en-US" altLang="ja-JP" sz="900" dirty="0">
                <a:solidFill>
                  <a:schemeClr val="bg1"/>
                </a:solidFill>
                <a:latin typeface="メイリオ" panose="020B0604030504040204" pitchFamily="50" charset="-128"/>
                <a:ea typeface="メイリオ" panose="020B0604030504040204" pitchFamily="50" charset="-128"/>
              </a:rPr>
              <a:t>©2022</a:t>
            </a:r>
            <a:r>
              <a:rPr lang="ja-JP" altLang="en-US" sz="900">
                <a:solidFill>
                  <a:schemeClr val="bg1"/>
                </a:solidFill>
                <a:latin typeface="メイリオ" panose="020B0604030504040204" pitchFamily="50" charset="-128"/>
                <a:ea typeface="メイリオ" panose="020B0604030504040204" pitchFamily="50" charset="-128"/>
              </a:rPr>
              <a:t>　櫛田 達矢（理研バイオリソース研究センター）</a:t>
            </a:r>
            <a:endParaRPr lang="ja-JP" altLang="en-US" sz="900" dirty="0">
              <a:solidFill>
                <a:schemeClr val="bg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A9176D52-B825-2B17-08B8-7134B7C2F6F4}"/>
              </a:ext>
            </a:extLst>
          </p:cNvPr>
          <p:cNvSpPr>
            <a:spLocks noGrp="1"/>
          </p:cNvSpPr>
          <p:nvPr>
            <p:ph type="sldNum" sz="quarter" idx="12"/>
          </p:nvPr>
        </p:nvSpPr>
        <p:spPr/>
        <p:txBody>
          <a:bodyPr/>
          <a:lstStyle/>
          <a:p>
            <a:fld id="{359E7A39-B3DA-4F3A-BB48-71213A8BC3C3}" type="slidenum">
              <a:rPr kumimoji="1" lang="ja-JP" altLang="en-US" smtClean="0"/>
              <a:t>15</a:t>
            </a:fld>
            <a:endParaRPr kumimoji="1" lang="ja-JP" altLang="en-US"/>
          </a:p>
        </p:txBody>
      </p:sp>
      <p:sp>
        <p:nvSpPr>
          <p:cNvPr id="3" name="正方形/長方形 2">
            <a:extLst>
              <a:ext uri="{FF2B5EF4-FFF2-40B4-BE49-F238E27FC236}">
                <a16:creationId xmlns:a16="http://schemas.microsoft.com/office/drawing/2014/main" id="{1A3640A3-45A4-2FC3-24A5-C1D501C58FDA}"/>
              </a:ext>
            </a:extLst>
          </p:cNvPr>
          <p:cNvSpPr/>
          <p:nvPr/>
        </p:nvSpPr>
        <p:spPr>
          <a:xfrm>
            <a:off x="1922608" y="2480066"/>
            <a:ext cx="8585424" cy="31527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 name="正方形/長方形 4">
            <a:extLst>
              <a:ext uri="{FF2B5EF4-FFF2-40B4-BE49-F238E27FC236}">
                <a16:creationId xmlns:a16="http://schemas.microsoft.com/office/drawing/2014/main" id="{F3187641-E9A2-8657-7F91-89B2700AE5F0}"/>
              </a:ext>
            </a:extLst>
          </p:cNvPr>
          <p:cNvSpPr/>
          <p:nvPr/>
        </p:nvSpPr>
        <p:spPr>
          <a:xfrm>
            <a:off x="1524000" y="1874648"/>
            <a:ext cx="2392316" cy="52608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350" b="1" dirty="0"/>
              <a:t>Plant cDNA -</a:t>
            </a:r>
            <a:r>
              <a:rPr lang="en-US" altLang="ja-JP" sz="1350" b="1" dirty="0">
                <a:sym typeface="Wingdings" pitchFamily="2" charset="2"/>
              </a:rPr>
              <a:t>-&gt; </a:t>
            </a:r>
            <a:r>
              <a:rPr lang="en-US" altLang="ja-JP" sz="1350" b="1" dirty="0" err="1">
                <a:sym typeface="Wingdings" pitchFamily="2" charset="2"/>
              </a:rPr>
              <a:t>ncbigene</a:t>
            </a:r>
            <a:endParaRPr lang="ja-JP" altLang="en-US" sz="1350" b="1"/>
          </a:p>
        </p:txBody>
      </p:sp>
      <p:sp>
        <p:nvSpPr>
          <p:cNvPr id="6" name="正方形/長方形 5">
            <a:extLst>
              <a:ext uri="{FF2B5EF4-FFF2-40B4-BE49-F238E27FC236}">
                <a16:creationId xmlns:a16="http://schemas.microsoft.com/office/drawing/2014/main" id="{95F3899C-EBEE-2270-38BA-76AE92BF3144}"/>
              </a:ext>
            </a:extLst>
          </p:cNvPr>
          <p:cNvSpPr/>
          <p:nvPr/>
        </p:nvSpPr>
        <p:spPr>
          <a:xfrm>
            <a:off x="2900203" y="2586291"/>
            <a:ext cx="2844938" cy="526086"/>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350" b="1" dirty="0" err="1"/>
              <a:t>ncbigene</a:t>
            </a:r>
            <a:r>
              <a:rPr lang="en-US" altLang="ja-JP" sz="1350" b="1" dirty="0"/>
              <a:t> </a:t>
            </a:r>
            <a:r>
              <a:rPr lang="en-US" altLang="ja-JP" sz="1350" b="1" dirty="0">
                <a:sym typeface="Wingdings" pitchFamily="2" charset="2"/>
              </a:rPr>
              <a:t>&lt;- </a:t>
            </a:r>
            <a:r>
              <a:rPr lang="en-US" altLang="ja-JP" sz="1350" b="1" dirty="0" err="1">
                <a:sym typeface="Wingdings" pitchFamily="2" charset="2"/>
              </a:rPr>
              <a:t>uniprot</a:t>
            </a:r>
            <a:r>
              <a:rPr lang="en-US" altLang="ja-JP" sz="1350" b="1" dirty="0">
                <a:sym typeface="Wingdings" pitchFamily="2" charset="2"/>
              </a:rPr>
              <a:t> -&gt; enzyme</a:t>
            </a:r>
            <a:endParaRPr lang="ja-JP" altLang="en-US" sz="1350" b="1"/>
          </a:p>
        </p:txBody>
      </p:sp>
      <p:sp>
        <p:nvSpPr>
          <p:cNvPr id="8" name="正方形/長方形 7">
            <a:extLst>
              <a:ext uri="{FF2B5EF4-FFF2-40B4-BE49-F238E27FC236}">
                <a16:creationId xmlns:a16="http://schemas.microsoft.com/office/drawing/2014/main" id="{E4AB4085-4411-49EB-7050-9023B32078FB}"/>
              </a:ext>
            </a:extLst>
          </p:cNvPr>
          <p:cNvSpPr/>
          <p:nvPr/>
        </p:nvSpPr>
        <p:spPr>
          <a:xfrm>
            <a:off x="4890289" y="3230847"/>
            <a:ext cx="3973330" cy="567293"/>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r>
              <a:rPr lang="en-US" altLang="ja-JP" sz="1350" b="1" dirty="0">
                <a:sym typeface="Wingdings" pitchFamily="2" charset="2"/>
              </a:rPr>
              <a:t>enzyme &lt;- reaction -&gt; side -&gt; participant  -&gt;</a:t>
            </a:r>
          </a:p>
          <a:p>
            <a:r>
              <a:rPr lang="en-US" altLang="ja-JP" sz="1350" b="1" dirty="0">
                <a:sym typeface="Wingdings" pitchFamily="2" charset="2"/>
              </a:rPr>
              <a:t>                     compound-&gt; </a:t>
            </a:r>
            <a:r>
              <a:rPr lang="en-US" altLang="ja-JP" sz="1350" b="1" dirty="0" err="1">
                <a:sym typeface="Wingdings" pitchFamily="2" charset="2"/>
              </a:rPr>
              <a:t>chebi</a:t>
            </a:r>
            <a:r>
              <a:rPr lang="en-US" altLang="ja-JP" sz="1350" b="1" dirty="0">
                <a:sym typeface="Wingdings" pitchFamily="2" charset="2"/>
              </a:rPr>
              <a:t> </a:t>
            </a:r>
            <a:endParaRPr lang="ja-JP" altLang="en-US" sz="1350" b="1"/>
          </a:p>
        </p:txBody>
      </p:sp>
      <p:sp>
        <p:nvSpPr>
          <p:cNvPr id="9" name="正方形/長方形 8">
            <a:extLst>
              <a:ext uri="{FF2B5EF4-FFF2-40B4-BE49-F238E27FC236}">
                <a16:creationId xmlns:a16="http://schemas.microsoft.com/office/drawing/2014/main" id="{55B08F9B-ACF5-8E9E-B2A4-9E8A9646A995}"/>
              </a:ext>
            </a:extLst>
          </p:cNvPr>
          <p:cNvSpPr/>
          <p:nvPr/>
        </p:nvSpPr>
        <p:spPr>
          <a:xfrm>
            <a:off x="6992573" y="4611433"/>
            <a:ext cx="3108779" cy="526086"/>
          </a:xfrm>
          <a:prstGeom prst="rect">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350" b="1" dirty="0" err="1"/>
              <a:t>chebi</a:t>
            </a:r>
            <a:r>
              <a:rPr lang="en-US" altLang="ja-JP" sz="1350" b="1" dirty="0"/>
              <a:t> </a:t>
            </a:r>
            <a:r>
              <a:rPr lang="en-US" altLang="ja-JP" sz="1350" b="1" dirty="0">
                <a:sym typeface="Wingdings" pitchFamily="2" charset="2"/>
              </a:rPr>
              <a:t>-&gt; knapsack-&gt; bioactivity</a:t>
            </a:r>
            <a:endParaRPr lang="ja-JP" altLang="en-US" sz="1350" b="1"/>
          </a:p>
        </p:txBody>
      </p:sp>
      <p:sp>
        <p:nvSpPr>
          <p:cNvPr id="10" name="正方形/長方形 9">
            <a:extLst>
              <a:ext uri="{FF2B5EF4-FFF2-40B4-BE49-F238E27FC236}">
                <a16:creationId xmlns:a16="http://schemas.microsoft.com/office/drawing/2014/main" id="{BF3EC280-42E4-DCF4-EC43-EE0D20189A0E}"/>
              </a:ext>
            </a:extLst>
          </p:cNvPr>
          <p:cNvSpPr/>
          <p:nvPr/>
        </p:nvSpPr>
        <p:spPr>
          <a:xfrm>
            <a:off x="6992572" y="3899571"/>
            <a:ext cx="1493967" cy="526086"/>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350" b="1" dirty="0" err="1"/>
              <a:t>chebi</a:t>
            </a:r>
            <a:r>
              <a:rPr lang="en-US" altLang="ja-JP" sz="1350" b="1" dirty="0"/>
              <a:t> --&gt; role</a:t>
            </a:r>
            <a:endParaRPr lang="ja-JP" altLang="en-US" sz="1350" b="1"/>
          </a:p>
        </p:txBody>
      </p:sp>
      <p:sp>
        <p:nvSpPr>
          <p:cNvPr id="11" name="角丸四角形 10">
            <a:extLst>
              <a:ext uri="{FF2B5EF4-FFF2-40B4-BE49-F238E27FC236}">
                <a16:creationId xmlns:a16="http://schemas.microsoft.com/office/drawing/2014/main" id="{E1E7010B-416D-DCE0-D673-4DCAAC28764C}"/>
              </a:ext>
            </a:extLst>
          </p:cNvPr>
          <p:cNvSpPr/>
          <p:nvPr/>
        </p:nvSpPr>
        <p:spPr>
          <a:xfrm>
            <a:off x="2990870" y="1831676"/>
            <a:ext cx="787343" cy="1351697"/>
          </a:xfrm>
          <a:prstGeom prst="roundRect">
            <a:avLst>
              <a:gd name="adj" fmla="val 3590"/>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12" name="角丸四角形 11">
            <a:extLst>
              <a:ext uri="{FF2B5EF4-FFF2-40B4-BE49-F238E27FC236}">
                <a16:creationId xmlns:a16="http://schemas.microsoft.com/office/drawing/2014/main" id="{C310EF77-F972-516F-356E-F72F99CB0B00}"/>
              </a:ext>
            </a:extLst>
          </p:cNvPr>
          <p:cNvSpPr/>
          <p:nvPr/>
        </p:nvSpPr>
        <p:spPr>
          <a:xfrm>
            <a:off x="4938887" y="2630107"/>
            <a:ext cx="702128" cy="1017277"/>
          </a:xfrm>
          <a:prstGeom prst="roundRect">
            <a:avLst>
              <a:gd name="adj" fmla="val 3590"/>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13" name="角丸四角形 12">
            <a:extLst>
              <a:ext uri="{FF2B5EF4-FFF2-40B4-BE49-F238E27FC236}">
                <a16:creationId xmlns:a16="http://schemas.microsoft.com/office/drawing/2014/main" id="{3C58CACB-13DA-7C59-D806-5C6DCDC026EB}"/>
              </a:ext>
            </a:extLst>
          </p:cNvPr>
          <p:cNvSpPr/>
          <p:nvPr/>
        </p:nvSpPr>
        <p:spPr>
          <a:xfrm>
            <a:off x="7047580" y="3486345"/>
            <a:ext cx="702128" cy="1797424"/>
          </a:xfrm>
          <a:prstGeom prst="roundRect">
            <a:avLst>
              <a:gd name="adj" fmla="val 3590"/>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19" name="テキスト ボックス 18">
            <a:extLst>
              <a:ext uri="{FF2B5EF4-FFF2-40B4-BE49-F238E27FC236}">
                <a16:creationId xmlns:a16="http://schemas.microsoft.com/office/drawing/2014/main" id="{FC175735-3EE8-D7C3-D3F7-70E87DCFA2EB}"/>
              </a:ext>
            </a:extLst>
          </p:cNvPr>
          <p:cNvSpPr txBox="1"/>
          <p:nvPr/>
        </p:nvSpPr>
        <p:spPr>
          <a:xfrm>
            <a:off x="3779672" y="2205549"/>
            <a:ext cx="532518"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t>gene</a:t>
            </a:r>
            <a:endParaRPr lang="ja-JP" altLang="en-US" sz="1200"/>
          </a:p>
        </p:txBody>
      </p:sp>
      <p:sp>
        <p:nvSpPr>
          <p:cNvPr id="20" name="テキスト ボックス 19">
            <a:extLst>
              <a:ext uri="{FF2B5EF4-FFF2-40B4-BE49-F238E27FC236}">
                <a16:creationId xmlns:a16="http://schemas.microsoft.com/office/drawing/2014/main" id="{BF760EA5-6095-090C-311F-9B8B39C0C599}"/>
              </a:ext>
            </a:extLst>
          </p:cNvPr>
          <p:cNvSpPr txBox="1"/>
          <p:nvPr/>
        </p:nvSpPr>
        <p:spPr>
          <a:xfrm>
            <a:off x="4970032" y="2264958"/>
            <a:ext cx="688009"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t>protein</a:t>
            </a:r>
            <a:endParaRPr lang="ja-JP" altLang="en-US" sz="1200"/>
          </a:p>
        </p:txBody>
      </p:sp>
      <p:sp>
        <p:nvSpPr>
          <p:cNvPr id="22" name="テキスト ボックス 21">
            <a:extLst>
              <a:ext uri="{FF2B5EF4-FFF2-40B4-BE49-F238E27FC236}">
                <a16:creationId xmlns:a16="http://schemas.microsoft.com/office/drawing/2014/main" id="{FC2DF465-E2D8-3223-DBD6-5DEF75C4F845}"/>
              </a:ext>
            </a:extLst>
          </p:cNvPr>
          <p:cNvSpPr txBox="1"/>
          <p:nvPr/>
        </p:nvSpPr>
        <p:spPr>
          <a:xfrm>
            <a:off x="5908169" y="3725270"/>
            <a:ext cx="899605"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t>chemicals</a:t>
            </a:r>
            <a:endParaRPr lang="ja-JP" altLang="en-US" sz="1200"/>
          </a:p>
        </p:txBody>
      </p:sp>
      <p:sp>
        <p:nvSpPr>
          <p:cNvPr id="23" name="テキスト ボックス 22">
            <a:extLst>
              <a:ext uri="{FF2B5EF4-FFF2-40B4-BE49-F238E27FC236}">
                <a16:creationId xmlns:a16="http://schemas.microsoft.com/office/drawing/2014/main" id="{CADCCBB1-5AC5-BBBF-07A6-FDF039BBAE7F}"/>
              </a:ext>
            </a:extLst>
          </p:cNvPr>
          <p:cNvSpPr txBox="1"/>
          <p:nvPr/>
        </p:nvSpPr>
        <p:spPr>
          <a:xfrm>
            <a:off x="8540224" y="4150066"/>
            <a:ext cx="660758"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t>quality</a:t>
            </a:r>
            <a:endParaRPr lang="ja-JP" altLang="en-US" sz="1200"/>
          </a:p>
        </p:txBody>
      </p:sp>
      <p:sp>
        <p:nvSpPr>
          <p:cNvPr id="24" name="テキスト ボックス 23">
            <a:extLst>
              <a:ext uri="{FF2B5EF4-FFF2-40B4-BE49-F238E27FC236}">
                <a16:creationId xmlns:a16="http://schemas.microsoft.com/office/drawing/2014/main" id="{69F8373A-A6F9-F706-7DFF-1E82F2A5A110}"/>
              </a:ext>
            </a:extLst>
          </p:cNvPr>
          <p:cNvSpPr txBox="1"/>
          <p:nvPr/>
        </p:nvSpPr>
        <p:spPr>
          <a:xfrm>
            <a:off x="9860316" y="4511595"/>
            <a:ext cx="660758"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t>quality</a:t>
            </a:r>
            <a:endParaRPr lang="ja-JP" altLang="en-US" sz="1200"/>
          </a:p>
        </p:txBody>
      </p:sp>
      <p:sp>
        <p:nvSpPr>
          <p:cNvPr id="25" name="テキスト ボックス 24">
            <a:extLst>
              <a:ext uri="{FF2B5EF4-FFF2-40B4-BE49-F238E27FC236}">
                <a16:creationId xmlns:a16="http://schemas.microsoft.com/office/drawing/2014/main" id="{FF7BDC12-35DB-AAAD-D070-43EB5A4528D0}"/>
              </a:ext>
            </a:extLst>
          </p:cNvPr>
          <p:cNvSpPr txBox="1"/>
          <p:nvPr/>
        </p:nvSpPr>
        <p:spPr>
          <a:xfrm>
            <a:off x="1634433" y="1700176"/>
            <a:ext cx="1021433"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200" dirty="0"/>
              <a:t>bioresource</a:t>
            </a:r>
            <a:endParaRPr lang="ja-JP" altLang="en-US" sz="1200"/>
          </a:p>
        </p:txBody>
      </p:sp>
      <p:sp>
        <p:nvSpPr>
          <p:cNvPr id="26" name="テキスト ボックス 25">
            <a:extLst>
              <a:ext uri="{FF2B5EF4-FFF2-40B4-BE49-F238E27FC236}">
                <a16:creationId xmlns:a16="http://schemas.microsoft.com/office/drawing/2014/main" id="{9D3B5A4C-AEDD-3648-AF44-A61A7B2ED4B6}"/>
              </a:ext>
            </a:extLst>
          </p:cNvPr>
          <p:cNvSpPr txBox="1"/>
          <p:nvPr/>
        </p:nvSpPr>
        <p:spPr>
          <a:xfrm>
            <a:off x="1922608" y="5182664"/>
            <a:ext cx="2332690" cy="300082"/>
          </a:xfrm>
          <a:prstGeom prst="rect">
            <a:avLst/>
          </a:prstGeom>
          <a:noFill/>
        </p:spPr>
        <p:txBody>
          <a:bodyPr wrap="none" rtlCol="0">
            <a:spAutoFit/>
          </a:bodyPr>
          <a:lstStyle/>
          <a:p>
            <a:r>
              <a:rPr lang="en-US" altLang="ja-JP" sz="1350" dirty="0">
                <a:latin typeface="Verdana" panose="020B0604030504040204" pitchFamily="34" charset="0"/>
                <a:ea typeface="Verdana" panose="020B0604030504040204" pitchFamily="34" charset="0"/>
                <a:cs typeface="Verdana" panose="020B0604030504040204" pitchFamily="34" charset="0"/>
              </a:rPr>
              <a:t>External public RDF data</a:t>
            </a:r>
            <a:endParaRPr lang="ja-JP" altLang="en-US" sz="1350">
              <a:latin typeface="Verdana" panose="020B0604030504040204" pitchFamily="34" charset="0"/>
              <a:cs typeface="Verdana" panose="020B0604030504040204" pitchFamily="34" charset="0"/>
            </a:endParaRPr>
          </a:p>
        </p:txBody>
      </p:sp>
      <p:sp>
        <p:nvSpPr>
          <p:cNvPr id="27" name="テキスト ボックス 26">
            <a:extLst>
              <a:ext uri="{FF2B5EF4-FFF2-40B4-BE49-F238E27FC236}">
                <a16:creationId xmlns:a16="http://schemas.microsoft.com/office/drawing/2014/main" id="{BD4043A0-0484-F321-DEAC-3CD618F3D33B}"/>
              </a:ext>
            </a:extLst>
          </p:cNvPr>
          <p:cNvSpPr txBox="1"/>
          <p:nvPr/>
        </p:nvSpPr>
        <p:spPr>
          <a:xfrm>
            <a:off x="8384309" y="4917787"/>
            <a:ext cx="1717043" cy="276999"/>
          </a:xfrm>
          <a:prstGeom prst="rect">
            <a:avLst/>
          </a:prstGeom>
          <a:noFill/>
        </p:spPr>
        <p:txBody>
          <a:bodyPr wrap="square" rtlCol="0">
            <a:spAutoFit/>
          </a:bodyPr>
          <a:lstStyle/>
          <a:p>
            <a:r>
              <a:rPr lang="en-US" altLang="ja-JP" sz="1200" i="1" dirty="0"/>
              <a:t>e.g</a:t>
            </a:r>
            <a:r>
              <a:rPr lang="en-US" altLang="ja-JP" sz="1200" dirty="0"/>
              <a:t>., induce flowering</a:t>
            </a:r>
            <a:endParaRPr lang="ja-JP" altLang="en-US" sz="1200"/>
          </a:p>
        </p:txBody>
      </p:sp>
      <p:sp>
        <p:nvSpPr>
          <p:cNvPr id="31" name="線吹き出し 1 (枠付き) 30">
            <a:extLst>
              <a:ext uri="{FF2B5EF4-FFF2-40B4-BE49-F238E27FC236}">
                <a16:creationId xmlns:a16="http://schemas.microsoft.com/office/drawing/2014/main" id="{D74E1DAB-E018-675F-A408-6243E740E25A}"/>
              </a:ext>
            </a:extLst>
          </p:cNvPr>
          <p:cNvSpPr/>
          <p:nvPr/>
        </p:nvSpPr>
        <p:spPr>
          <a:xfrm>
            <a:off x="2429929" y="1281260"/>
            <a:ext cx="4704908" cy="273844"/>
          </a:xfrm>
          <a:prstGeom prst="borderCallout1">
            <a:avLst>
              <a:gd name="adj1" fmla="val 100876"/>
              <a:gd name="adj2" fmla="val 12412"/>
              <a:gd name="adj3" fmla="val 301782"/>
              <a:gd name="adj4" fmla="val 6176"/>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200" dirty="0" err="1"/>
              <a:t>brso:genomic_feature</a:t>
            </a:r>
            <a:r>
              <a:rPr lang="en" altLang="ja-JP" sz="1200" dirty="0"/>
              <a:t>/</a:t>
            </a:r>
            <a:r>
              <a:rPr lang="en" altLang="ja-JP" sz="1200" dirty="0" err="1"/>
              <a:t>brso:has_genomic_segment</a:t>
            </a:r>
            <a:r>
              <a:rPr lang="en" altLang="ja-JP" sz="1200" dirty="0"/>
              <a:t>/</a:t>
            </a:r>
            <a:r>
              <a:rPr lang="en" altLang="ja-JP" sz="1200" dirty="0" err="1"/>
              <a:t>rdfs:seeAlso</a:t>
            </a:r>
            <a:endParaRPr lang="en" altLang="ja-JP" sz="1200" dirty="0"/>
          </a:p>
        </p:txBody>
      </p:sp>
      <p:sp>
        <p:nvSpPr>
          <p:cNvPr id="32" name="線吹き出し 1 (枠付き) 31">
            <a:extLst>
              <a:ext uri="{FF2B5EF4-FFF2-40B4-BE49-F238E27FC236}">
                <a16:creationId xmlns:a16="http://schemas.microsoft.com/office/drawing/2014/main" id="{9933E912-B249-B616-E308-2FDC41907549}"/>
              </a:ext>
            </a:extLst>
          </p:cNvPr>
          <p:cNvSpPr/>
          <p:nvPr/>
        </p:nvSpPr>
        <p:spPr>
          <a:xfrm>
            <a:off x="2586332" y="3298502"/>
            <a:ext cx="1181479" cy="273844"/>
          </a:xfrm>
          <a:prstGeom prst="borderCallout1">
            <a:avLst>
              <a:gd name="adj1" fmla="val 46178"/>
              <a:gd name="adj2" fmla="val 100173"/>
              <a:gd name="adj3" fmla="val -149793"/>
              <a:gd name="adj4" fmla="val 119097"/>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200" dirty="0" err="1"/>
              <a:t>rdfs:seeAlso</a:t>
            </a:r>
            <a:endParaRPr lang="en" altLang="ja-JP" sz="1200" dirty="0"/>
          </a:p>
        </p:txBody>
      </p:sp>
      <p:sp>
        <p:nvSpPr>
          <p:cNvPr id="40" name="線吹き出し 1 (枠付き) 39">
            <a:extLst>
              <a:ext uri="{FF2B5EF4-FFF2-40B4-BE49-F238E27FC236}">
                <a16:creationId xmlns:a16="http://schemas.microsoft.com/office/drawing/2014/main" id="{6F6C3E4A-A331-A895-0DCE-297893EB70F5}"/>
              </a:ext>
            </a:extLst>
          </p:cNvPr>
          <p:cNvSpPr/>
          <p:nvPr/>
        </p:nvSpPr>
        <p:spPr>
          <a:xfrm>
            <a:off x="3441806" y="3647384"/>
            <a:ext cx="1291625" cy="273844"/>
          </a:xfrm>
          <a:prstGeom prst="borderCallout1">
            <a:avLst>
              <a:gd name="adj1" fmla="val -3747"/>
              <a:gd name="adj2" fmla="val 76361"/>
              <a:gd name="adj3" fmla="val -283535"/>
              <a:gd name="adj4" fmla="val 110502"/>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200" dirty="0" err="1"/>
              <a:t>uniprot:enzyme</a:t>
            </a:r>
            <a:endParaRPr lang="en" altLang="ja-JP" sz="1200" dirty="0"/>
          </a:p>
        </p:txBody>
      </p:sp>
      <p:sp>
        <p:nvSpPr>
          <p:cNvPr id="42" name="線吹き出し 1 (枠付き) 41">
            <a:extLst>
              <a:ext uri="{FF2B5EF4-FFF2-40B4-BE49-F238E27FC236}">
                <a16:creationId xmlns:a16="http://schemas.microsoft.com/office/drawing/2014/main" id="{7BB86B9E-DE38-1630-2D65-7A47F6942D29}"/>
              </a:ext>
            </a:extLst>
          </p:cNvPr>
          <p:cNvSpPr/>
          <p:nvPr/>
        </p:nvSpPr>
        <p:spPr>
          <a:xfrm>
            <a:off x="5953197" y="2882355"/>
            <a:ext cx="608238" cy="273844"/>
          </a:xfrm>
          <a:prstGeom prst="borderCallout1">
            <a:avLst>
              <a:gd name="adj1" fmla="val 51582"/>
              <a:gd name="adj2" fmla="val -1431"/>
              <a:gd name="adj3" fmla="val 182390"/>
              <a:gd name="adj4" fmla="val -37666"/>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200" dirty="0" err="1"/>
              <a:t>rh:ez</a:t>
            </a:r>
            <a:endParaRPr lang="en" altLang="ja-JP" sz="1200" dirty="0"/>
          </a:p>
        </p:txBody>
      </p:sp>
      <p:sp>
        <p:nvSpPr>
          <p:cNvPr id="44" name="線吹き出し 1 (枠付き) 43">
            <a:extLst>
              <a:ext uri="{FF2B5EF4-FFF2-40B4-BE49-F238E27FC236}">
                <a16:creationId xmlns:a16="http://schemas.microsoft.com/office/drawing/2014/main" id="{D0798A3A-8610-0719-B0F2-CD1943A06E98}"/>
              </a:ext>
            </a:extLst>
          </p:cNvPr>
          <p:cNvSpPr/>
          <p:nvPr/>
        </p:nvSpPr>
        <p:spPr>
          <a:xfrm>
            <a:off x="6656433" y="2878658"/>
            <a:ext cx="801645" cy="273844"/>
          </a:xfrm>
          <a:prstGeom prst="borderCallout1">
            <a:avLst>
              <a:gd name="adj1" fmla="val 106910"/>
              <a:gd name="adj2" fmla="val 9682"/>
              <a:gd name="adj3" fmla="val 179268"/>
              <a:gd name="adj4" fmla="val 1586"/>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200" dirty="0" err="1"/>
              <a:t>rh:side</a:t>
            </a:r>
            <a:endParaRPr lang="en" altLang="ja-JP" sz="1200" dirty="0"/>
          </a:p>
        </p:txBody>
      </p:sp>
      <p:sp>
        <p:nvSpPr>
          <p:cNvPr id="45" name="線吹き出し 1 (枠付き) 44">
            <a:extLst>
              <a:ext uri="{FF2B5EF4-FFF2-40B4-BE49-F238E27FC236}">
                <a16:creationId xmlns:a16="http://schemas.microsoft.com/office/drawing/2014/main" id="{36530471-2B8D-0641-1914-930D91CC0B55}"/>
              </a:ext>
            </a:extLst>
          </p:cNvPr>
          <p:cNvSpPr/>
          <p:nvPr/>
        </p:nvSpPr>
        <p:spPr>
          <a:xfrm>
            <a:off x="7567517" y="2882355"/>
            <a:ext cx="1091191" cy="273844"/>
          </a:xfrm>
          <a:prstGeom prst="borderCallout1">
            <a:avLst>
              <a:gd name="adj1" fmla="val 101086"/>
              <a:gd name="adj2" fmla="val 3974"/>
              <a:gd name="adj3" fmla="val 170742"/>
              <a:gd name="adj4" fmla="val -24835"/>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200" dirty="0" err="1"/>
              <a:t>rh:contains</a:t>
            </a:r>
            <a:endParaRPr lang="en" altLang="ja-JP" sz="1200" dirty="0"/>
          </a:p>
        </p:txBody>
      </p:sp>
      <p:sp>
        <p:nvSpPr>
          <p:cNvPr id="47" name="線吹き出し 1 (枠付き) 46">
            <a:extLst>
              <a:ext uri="{FF2B5EF4-FFF2-40B4-BE49-F238E27FC236}">
                <a16:creationId xmlns:a16="http://schemas.microsoft.com/office/drawing/2014/main" id="{10DA02F3-10D0-BB21-1AB8-D67CDC8CAFF9}"/>
              </a:ext>
            </a:extLst>
          </p:cNvPr>
          <p:cNvSpPr/>
          <p:nvPr/>
        </p:nvSpPr>
        <p:spPr>
          <a:xfrm>
            <a:off x="4407049" y="3993061"/>
            <a:ext cx="1210140" cy="235617"/>
          </a:xfrm>
          <a:prstGeom prst="borderCallout1">
            <a:avLst>
              <a:gd name="adj1" fmla="val 57406"/>
              <a:gd name="adj2" fmla="val 101056"/>
              <a:gd name="adj3" fmla="val -139631"/>
              <a:gd name="adj4" fmla="val 117509"/>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200" dirty="0" err="1"/>
              <a:t>rh:compound</a:t>
            </a:r>
            <a:endParaRPr lang="en" altLang="ja-JP" sz="1200" dirty="0"/>
          </a:p>
        </p:txBody>
      </p:sp>
      <p:sp>
        <p:nvSpPr>
          <p:cNvPr id="48" name="線吹き出し 1 (枠付き) 47">
            <a:extLst>
              <a:ext uri="{FF2B5EF4-FFF2-40B4-BE49-F238E27FC236}">
                <a16:creationId xmlns:a16="http://schemas.microsoft.com/office/drawing/2014/main" id="{917C1D85-EE05-5A24-C364-209BE50E65FF}"/>
              </a:ext>
            </a:extLst>
          </p:cNvPr>
          <p:cNvSpPr/>
          <p:nvPr/>
        </p:nvSpPr>
        <p:spPr>
          <a:xfrm>
            <a:off x="5763380" y="4284552"/>
            <a:ext cx="931142" cy="241931"/>
          </a:xfrm>
          <a:prstGeom prst="borderCallout1">
            <a:avLst>
              <a:gd name="adj1" fmla="val 57406"/>
              <a:gd name="adj2" fmla="val 101056"/>
              <a:gd name="adj3" fmla="val -258884"/>
              <a:gd name="adj4" fmla="val 129011"/>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200" dirty="0" err="1"/>
              <a:t>rh:chebi</a:t>
            </a:r>
            <a:endParaRPr lang="en" altLang="ja-JP" sz="1200" dirty="0"/>
          </a:p>
        </p:txBody>
      </p:sp>
      <p:sp>
        <p:nvSpPr>
          <p:cNvPr id="51" name="テキスト ボックス 50">
            <a:extLst>
              <a:ext uri="{FF2B5EF4-FFF2-40B4-BE49-F238E27FC236}">
                <a16:creationId xmlns:a16="http://schemas.microsoft.com/office/drawing/2014/main" id="{C4A133E8-16E5-C5D1-8E74-CE84743A477B}"/>
              </a:ext>
            </a:extLst>
          </p:cNvPr>
          <p:cNvSpPr txBox="1"/>
          <p:nvPr/>
        </p:nvSpPr>
        <p:spPr>
          <a:xfrm>
            <a:off x="7669600" y="4367162"/>
            <a:ext cx="2223505" cy="276999"/>
          </a:xfrm>
          <a:prstGeom prst="rect">
            <a:avLst/>
          </a:prstGeom>
          <a:noFill/>
        </p:spPr>
        <p:txBody>
          <a:bodyPr wrap="square" rtlCol="0">
            <a:spAutoFit/>
          </a:bodyPr>
          <a:lstStyle/>
          <a:p>
            <a:r>
              <a:rPr lang="en-US" altLang="ja-JP" sz="1200" i="1" dirty="0"/>
              <a:t>e.g</a:t>
            </a:r>
            <a:r>
              <a:rPr lang="en-US" altLang="ja-JP" sz="1200" dirty="0"/>
              <a:t>., anti-inflammatory agent</a:t>
            </a:r>
            <a:endParaRPr lang="ja-JP" altLang="en-US" sz="1200"/>
          </a:p>
        </p:txBody>
      </p:sp>
      <p:sp>
        <p:nvSpPr>
          <p:cNvPr id="29" name="テキスト ボックス 28">
            <a:extLst>
              <a:ext uri="{FF2B5EF4-FFF2-40B4-BE49-F238E27FC236}">
                <a16:creationId xmlns:a16="http://schemas.microsoft.com/office/drawing/2014/main" id="{5887FE59-8658-85B7-7619-B337B497FA78}"/>
              </a:ext>
            </a:extLst>
          </p:cNvPr>
          <p:cNvSpPr txBox="1"/>
          <p:nvPr/>
        </p:nvSpPr>
        <p:spPr>
          <a:xfrm>
            <a:off x="4020844" y="1737427"/>
            <a:ext cx="2940228" cy="30008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ja-JP" sz="1350" i="1" dirty="0"/>
              <a:t>BRC Plant Bioresource RDF Graph</a:t>
            </a:r>
            <a:endParaRPr lang="ja-JP" altLang="en-US" sz="1350" i="1"/>
          </a:p>
        </p:txBody>
      </p:sp>
      <p:sp>
        <p:nvSpPr>
          <p:cNvPr id="33" name="テキスト ボックス 32">
            <a:extLst>
              <a:ext uri="{FF2B5EF4-FFF2-40B4-BE49-F238E27FC236}">
                <a16:creationId xmlns:a16="http://schemas.microsoft.com/office/drawing/2014/main" id="{ACACBF38-92BD-5794-8ACE-D0E4F94384F7}"/>
              </a:ext>
            </a:extLst>
          </p:cNvPr>
          <p:cNvSpPr txBox="1"/>
          <p:nvPr/>
        </p:nvSpPr>
        <p:spPr>
          <a:xfrm>
            <a:off x="8863619" y="2972481"/>
            <a:ext cx="1527982" cy="30008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altLang="ja-JP" sz="1350" i="1" dirty="0"/>
              <a:t>Rhea RDF Graph</a:t>
            </a:r>
            <a:endParaRPr lang="ja-JP" altLang="en-US" sz="1350" i="1"/>
          </a:p>
        </p:txBody>
      </p:sp>
      <p:sp>
        <p:nvSpPr>
          <p:cNvPr id="34" name="テキスト ボックス 33">
            <a:extLst>
              <a:ext uri="{FF2B5EF4-FFF2-40B4-BE49-F238E27FC236}">
                <a16:creationId xmlns:a16="http://schemas.microsoft.com/office/drawing/2014/main" id="{682F28D1-4B7A-210C-C88F-A72086B71FEC}"/>
              </a:ext>
            </a:extLst>
          </p:cNvPr>
          <p:cNvSpPr txBox="1"/>
          <p:nvPr/>
        </p:nvSpPr>
        <p:spPr>
          <a:xfrm>
            <a:off x="8513329" y="3843520"/>
            <a:ext cx="1215397" cy="30008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altLang="ja-JP" sz="1350" i="1" dirty="0"/>
              <a:t>ChEBI Graph</a:t>
            </a:r>
            <a:endParaRPr lang="ja-JP" altLang="en-US" sz="1350" i="1"/>
          </a:p>
        </p:txBody>
      </p:sp>
      <p:sp>
        <p:nvSpPr>
          <p:cNvPr id="35" name="テキスト ボックス 34">
            <a:extLst>
              <a:ext uri="{FF2B5EF4-FFF2-40B4-BE49-F238E27FC236}">
                <a16:creationId xmlns:a16="http://schemas.microsoft.com/office/drawing/2014/main" id="{B46DE03D-233A-B58F-5053-F079001217AE}"/>
              </a:ext>
            </a:extLst>
          </p:cNvPr>
          <p:cNvSpPr txBox="1"/>
          <p:nvPr/>
        </p:nvSpPr>
        <p:spPr>
          <a:xfrm>
            <a:off x="8384309" y="5200577"/>
            <a:ext cx="2013693" cy="300082"/>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ja-JP" sz="1350" i="1" dirty="0"/>
              <a:t>KNApSAcK RDF Graph</a:t>
            </a:r>
            <a:endParaRPr lang="ja-JP" altLang="en-US" sz="1350" i="1"/>
          </a:p>
        </p:txBody>
      </p:sp>
      <p:sp>
        <p:nvSpPr>
          <p:cNvPr id="36" name="テキスト ボックス 35">
            <a:extLst>
              <a:ext uri="{FF2B5EF4-FFF2-40B4-BE49-F238E27FC236}">
                <a16:creationId xmlns:a16="http://schemas.microsoft.com/office/drawing/2014/main" id="{91566BC8-8BB7-3C30-81F6-C3BEBA4DA3BC}"/>
              </a:ext>
            </a:extLst>
          </p:cNvPr>
          <p:cNvSpPr txBox="1"/>
          <p:nvPr/>
        </p:nvSpPr>
        <p:spPr>
          <a:xfrm>
            <a:off x="5762568" y="2500226"/>
            <a:ext cx="1728358" cy="30008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ja-JP" sz="1350" i="1" dirty="0"/>
              <a:t>UniProt RDF Graph</a:t>
            </a:r>
            <a:endParaRPr lang="ja-JP" altLang="en-US" sz="1350" i="1"/>
          </a:p>
        </p:txBody>
      </p:sp>
      <p:sp>
        <p:nvSpPr>
          <p:cNvPr id="7" name="テキスト ボックス 6">
            <a:extLst>
              <a:ext uri="{FF2B5EF4-FFF2-40B4-BE49-F238E27FC236}">
                <a16:creationId xmlns:a16="http://schemas.microsoft.com/office/drawing/2014/main" id="{4E0B2600-A5A7-5AAD-7B91-13B158CA7F03}"/>
              </a:ext>
            </a:extLst>
          </p:cNvPr>
          <p:cNvSpPr txBox="1"/>
          <p:nvPr/>
        </p:nvSpPr>
        <p:spPr>
          <a:xfrm>
            <a:off x="524037" y="566407"/>
            <a:ext cx="10768263" cy="400110"/>
          </a:xfrm>
          <a:prstGeom prst="rect">
            <a:avLst/>
          </a:prstGeom>
          <a:noFill/>
        </p:spPr>
        <p:txBody>
          <a:bodyPr wrap="square" rtlCol="0">
            <a:spAutoFit/>
          </a:bodyPr>
          <a:lstStyle/>
          <a:p>
            <a:r>
              <a:rPr lang="en-US" altLang="ja-JP" sz="2000" dirty="0">
                <a:latin typeface="Verdana" panose="020B0604030504040204" pitchFamily="34" charset="0"/>
                <a:ea typeface="Verdana" panose="020B0604030504040204" pitchFamily="34" charset="0"/>
                <a:cs typeface="Verdana" panose="020B0604030504040204" pitchFamily="34" charset="0"/>
              </a:rPr>
              <a:t>Linking a bioresource with </a:t>
            </a:r>
            <a:r>
              <a:rPr lang="en-US" altLang="ja-JP" sz="2000" dirty="0">
                <a:solidFill>
                  <a:srgbClr val="FF0000"/>
                </a:solidFill>
                <a:latin typeface="Verdana" panose="020B0604030504040204" pitchFamily="34" charset="0"/>
                <a:ea typeface="Verdana" panose="020B0604030504040204" pitchFamily="34" charset="0"/>
                <a:cs typeface="Verdana" panose="020B0604030504040204" pitchFamily="34" charset="0"/>
              </a:rPr>
              <a:t>chemical data </a:t>
            </a:r>
            <a:r>
              <a:rPr lang="en-US" altLang="ja-JP" sz="2000" dirty="0">
                <a:latin typeface="Verdana" panose="020B0604030504040204" pitchFamily="34" charset="0"/>
                <a:ea typeface="Verdana" panose="020B0604030504040204" pitchFamily="34" charset="0"/>
                <a:cs typeface="Verdana" panose="020B0604030504040204" pitchFamily="34" charset="0"/>
              </a:rPr>
              <a:t>using multiple databases (</a:t>
            </a:r>
            <a:r>
              <a:rPr lang="en-US" altLang="ja-JP" sz="2000" dirty="0">
                <a:solidFill>
                  <a:srgbClr val="FF0000"/>
                </a:solidFill>
                <a:latin typeface="Verdana" panose="020B0604030504040204" pitchFamily="34" charset="0"/>
                <a:ea typeface="Verdana" panose="020B0604030504040204" pitchFamily="34" charset="0"/>
                <a:cs typeface="Verdana" panose="020B0604030504040204" pitchFamily="34" charset="0"/>
              </a:rPr>
              <a:t>Plants</a:t>
            </a:r>
            <a:r>
              <a:rPr lang="en-US" altLang="ja-JP" sz="2000" dirty="0">
                <a:latin typeface="Verdana" panose="020B0604030504040204" pitchFamily="34" charset="0"/>
                <a:ea typeface="Verdana" panose="020B0604030504040204" pitchFamily="34" charset="0"/>
                <a:cs typeface="Verdana" panose="020B0604030504040204" pitchFamily="34" charset="0"/>
              </a:rPr>
              <a:t>) 1/2</a:t>
            </a:r>
          </a:p>
        </p:txBody>
      </p:sp>
      <p:sp>
        <p:nvSpPr>
          <p:cNvPr id="14" name="テキスト ボックス 13">
            <a:extLst>
              <a:ext uri="{FF2B5EF4-FFF2-40B4-BE49-F238E27FC236}">
                <a16:creationId xmlns:a16="http://schemas.microsoft.com/office/drawing/2014/main" id="{2E9F0FBB-6475-6848-C866-815CAB91A4BB}"/>
              </a:ext>
            </a:extLst>
          </p:cNvPr>
          <p:cNvSpPr txBox="1"/>
          <p:nvPr/>
        </p:nvSpPr>
        <p:spPr>
          <a:xfrm>
            <a:off x="197950" y="42232"/>
            <a:ext cx="1915316"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Data integration</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9247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176D52-B825-2B17-08B8-7134B7C2F6F4}"/>
              </a:ext>
            </a:extLst>
          </p:cNvPr>
          <p:cNvSpPr>
            <a:spLocks noGrp="1"/>
          </p:cNvSpPr>
          <p:nvPr>
            <p:ph type="sldNum" sz="quarter" idx="12"/>
          </p:nvPr>
        </p:nvSpPr>
        <p:spPr/>
        <p:txBody>
          <a:bodyPr/>
          <a:lstStyle/>
          <a:p>
            <a:fld id="{359E7A39-B3DA-4F3A-BB48-71213A8BC3C3}" type="slidenum">
              <a:rPr kumimoji="1" lang="ja-JP" altLang="en-US" smtClean="0"/>
              <a:t>16</a:t>
            </a:fld>
            <a:endParaRPr kumimoji="1" lang="ja-JP" altLang="en-US"/>
          </a:p>
        </p:txBody>
      </p:sp>
      <p:grpSp>
        <p:nvGrpSpPr>
          <p:cNvPr id="8" name="グループ化 7">
            <a:extLst>
              <a:ext uri="{FF2B5EF4-FFF2-40B4-BE49-F238E27FC236}">
                <a16:creationId xmlns:a16="http://schemas.microsoft.com/office/drawing/2014/main" id="{26744C95-C7A8-38B8-3AB2-25CB93781BD4}"/>
              </a:ext>
            </a:extLst>
          </p:cNvPr>
          <p:cNvGrpSpPr/>
          <p:nvPr/>
        </p:nvGrpSpPr>
        <p:grpSpPr>
          <a:xfrm>
            <a:off x="1524001" y="1828101"/>
            <a:ext cx="9432441" cy="2988975"/>
            <a:chOff x="17115" y="1440825"/>
            <a:chExt cx="9432441" cy="2988975"/>
          </a:xfrm>
        </p:grpSpPr>
        <p:sp>
          <p:nvSpPr>
            <p:cNvPr id="30" name="正方形/長方形 29">
              <a:extLst>
                <a:ext uri="{FF2B5EF4-FFF2-40B4-BE49-F238E27FC236}">
                  <a16:creationId xmlns:a16="http://schemas.microsoft.com/office/drawing/2014/main" id="{AB58CE4D-42E2-E13E-AA6D-E92EE3FAC151}"/>
                </a:ext>
              </a:extLst>
            </p:cNvPr>
            <p:cNvSpPr/>
            <p:nvPr/>
          </p:nvSpPr>
          <p:spPr>
            <a:xfrm>
              <a:off x="474427" y="2807731"/>
              <a:ext cx="8686687" cy="16220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latin typeface="Calibri" panose="020F0502020204030204" pitchFamily="34" charset="0"/>
                <a:cs typeface="Calibri" panose="020F0502020204030204" pitchFamily="34" charset="0"/>
              </a:endParaRPr>
            </a:p>
          </p:txBody>
        </p:sp>
        <p:sp>
          <p:nvSpPr>
            <p:cNvPr id="31" name="テキスト ボックス 30">
              <a:extLst>
                <a:ext uri="{FF2B5EF4-FFF2-40B4-BE49-F238E27FC236}">
                  <a16:creationId xmlns:a16="http://schemas.microsoft.com/office/drawing/2014/main" id="{65D81D2D-A1E0-CDE7-F3C8-B624FD352F5B}"/>
                </a:ext>
              </a:extLst>
            </p:cNvPr>
            <p:cNvSpPr txBox="1"/>
            <p:nvPr/>
          </p:nvSpPr>
          <p:spPr>
            <a:xfrm>
              <a:off x="559678" y="3908151"/>
              <a:ext cx="2209644" cy="338554"/>
            </a:xfrm>
            <a:prstGeom prst="rect">
              <a:avLst/>
            </a:prstGeom>
            <a:noFill/>
          </p:spPr>
          <p:txBody>
            <a:bodyPr wrap="none" rtlCol="0">
              <a:spAutoFit/>
            </a:bodyPr>
            <a:lstStyle/>
            <a:p>
              <a:r>
                <a:rPr lang="en-US" altLang="ja-JP" sz="1600" dirty="0">
                  <a:latin typeface="Calibri" panose="020F0502020204030204" pitchFamily="34" charset="0"/>
                  <a:cs typeface="Calibri" panose="020F0502020204030204" pitchFamily="34" charset="0"/>
                </a:rPr>
                <a:t>External public RDF data</a:t>
              </a:r>
              <a:endParaRPr lang="ja-JP" altLang="en-US" sz="1600">
                <a:latin typeface="Calibri" panose="020F0502020204030204" pitchFamily="34" charset="0"/>
                <a:cs typeface="Calibri" panose="020F0502020204030204" pitchFamily="34" charset="0"/>
              </a:endParaRPr>
            </a:p>
          </p:txBody>
        </p:sp>
        <p:sp>
          <p:nvSpPr>
            <p:cNvPr id="32" name="正方形/長方形 31">
              <a:extLst>
                <a:ext uri="{FF2B5EF4-FFF2-40B4-BE49-F238E27FC236}">
                  <a16:creationId xmlns:a16="http://schemas.microsoft.com/office/drawing/2014/main" id="{A80B2A19-272E-9FDE-0729-53E63E1AA8DC}"/>
                </a:ext>
              </a:extLst>
            </p:cNvPr>
            <p:cNvSpPr/>
            <p:nvPr/>
          </p:nvSpPr>
          <p:spPr>
            <a:xfrm>
              <a:off x="212562" y="2190433"/>
              <a:ext cx="2581856" cy="52608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b="1" dirty="0">
                  <a:latin typeface="Calibri" panose="020F0502020204030204" pitchFamily="34" charset="0"/>
                  <a:cs typeface="Calibri" panose="020F0502020204030204" pitchFamily="34" charset="0"/>
                </a:rPr>
                <a:t>Plant cDNA -</a:t>
              </a:r>
              <a:r>
                <a:rPr lang="en-US" altLang="ja-JP" sz="1600" b="1" dirty="0">
                  <a:latin typeface="Calibri" panose="020F0502020204030204" pitchFamily="34" charset="0"/>
                  <a:cs typeface="Calibri" panose="020F0502020204030204" pitchFamily="34" charset="0"/>
                  <a:sym typeface="Wingdings" pitchFamily="2" charset="2"/>
                </a:rPr>
                <a:t>--&gt; </a:t>
              </a:r>
              <a:r>
                <a:rPr lang="en-US" altLang="ja-JP" sz="1600" b="1" dirty="0" err="1">
                  <a:latin typeface="Calibri" panose="020F0502020204030204" pitchFamily="34" charset="0"/>
                  <a:cs typeface="Calibri" panose="020F0502020204030204" pitchFamily="34" charset="0"/>
                  <a:sym typeface="Wingdings" pitchFamily="2" charset="2"/>
                </a:rPr>
                <a:t>ncbigene</a:t>
              </a:r>
              <a:endParaRPr lang="ja-JP" altLang="en-US" sz="1600" b="1">
                <a:latin typeface="Calibri" panose="020F0502020204030204" pitchFamily="34" charset="0"/>
                <a:cs typeface="Calibri" panose="020F0502020204030204" pitchFamily="34" charset="0"/>
              </a:endParaRPr>
            </a:p>
          </p:txBody>
        </p:sp>
        <p:sp>
          <p:nvSpPr>
            <p:cNvPr id="33" name="正方形/長方形 32">
              <a:extLst>
                <a:ext uri="{FF2B5EF4-FFF2-40B4-BE49-F238E27FC236}">
                  <a16:creationId xmlns:a16="http://schemas.microsoft.com/office/drawing/2014/main" id="{282E9AEB-F03D-4ADC-C950-BF598E75807D}"/>
                </a:ext>
              </a:extLst>
            </p:cNvPr>
            <p:cNvSpPr/>
            <p:nvPr/>
          </p:nvSpPr>
          <p:spPr>
            <a:xfrm>
              <a:off x="1412953" y="2886472"/>
              <a:ext cx="3853910" cy="526086"/>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600" b="1" dirty="0" err="1">
                  <a:latin typeface="Calibri" panose="020F0502020204030204" pitchFamily="34" charset="0"/>
                  <a:cs typeface="Calibri" panose="020F0502020204030204" pitchFamily="34" charset="0"/>
                </a:rPr>
                <a:t>ncbigene</a:t>
              </a:r>
              <a:r>
                <a:rPr lang="en-US" altLang="ja-JP" sz="1600" b="1" dirty="0">
                  <a:latin typeface="Calibri" panose="020F0502020204030204" pitchFamily="34" charset="0"/>
                  <a:cs typeface="Calibri" panose="020F0502020204030204" pitchFamily="34" charset="0"/>
                </a:rPr>
                <a:t> </a:t>
              </a:r>
              <a:r>
                <a:rPr lang="en-US" altLang="ja-JP" sz="1600" b="1" dirty="0">
                  <a:latin typeface="Calibri" panose="020F0502020204030204" pitchFamily="34" charset="0"/>
                  <a:cs typeface="Calibri" panose="020F0502020204030204" pitchFamily="34" charset="0"/>
                  <a:sym typeface="Wingdings" pitchFamily="2" charset="2"/>
                </a:rPr>
                <a:t>&lt;- </a:t>
              </a:r>
              <a:r>
                <a:rPr lang="en-US" altLang="ja-JP" sz="1600" b="1" dirty="0" err="1">
                  <a:latin typeface="Calibri" panose="020F0502020204030204" pitchFamily="34" charset="0"/>
                  <a:cs typeface="Calibri" panose="020F0502020204030204" pitchFamily="34" charset="0"/>
                  <a:sym typeface="Wingdings" pitchFamily="2" charset="2"/>
                </a:rPr>
                <a:t>uniprot</a:t>
              </a:r>
              <a:r>
                <a:rPr lang="en-US" altLang="ja-JP" sz="1600" b="1" dirty="0">
                  <a:latin typeface="Calibri" panose="020F0502020204030204" pitchFamily="34" charset="0"/>
                  <a:cs typeface="Calibri" panose="020F0502020204030204" pitchFamily="34" charset="0"/>
                  <a:sym typeface="Wingdings" pitchFamily="2" charset="2"/>
                </a:rPr>
                <a:t> -&gt; </a:t>
              </a:r>
              <a:r>
                <a:rPr lang="en-US" altLang="ja-JP" sz="1600" b="1" dirty="0" err="1">
                  <a:latin typeface="Calibri" panose="020F0502020204030204" pitchFamily="34" charset="0"/>
                  <a:cs typeface="Calibri" panose="020F0502020204030204" pitchFamily="34" charset="0"/>
                  <a:sym typeface="Wingdings" pitchFamily="2" charset="2"/>
                </a:rPr>
                <a:t>geneOntology</a:t>
              </a:r>
              <a:endParaRPr lang="ja-JP" altLang="en-US" sz="1600" b="1">
                <a:latin typeface="Calibri" panose="020F0502020204030204" pitchFamily="34" charset="0"/>
                <a:cs typeface="Calibri" panose="020F0502020204030204" pitchFamily="34" charset="0"/>
              </a:endParaRPr>
            </a:p>
          </p:txBody>
        </p:sp>
        <p:sp>
          <p:nvSpPr>
            <p:cNvPr id="34" name="角丸四角形 33">
              <a:extLst>
                <a:ext uri="{FF2B5EF4-FFF2-40B4-BE49-F238E27FC236}">
                  <a16:creationId xmlns:a16="http://schemas.microsoft.com/office/drawing/2014/main" id="{F75C8C71-14BC-35D7-7F8F-64E7269B99EE}"/>
                </a:ext>
              </a:extLst>
            </p:cNvPr>
            <p:cNvSpPr/>
            <p:nvPr/>
          </p:nvSpPr>
          <p:spPr>
            <a:xfrm>
              <a:off x="1764991" y="2275072"/>
              <a:ext cx="787343" cy="1078224"/>
            </a:xfrm>
            <a:prstGeom prst="roundRect">
              <a:avLst>
                <a:gd name="adj" fmla="val 3590"/>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600">
                <a:latin typeface="Calibri" panose="020F0502020204030204" pitchFamily="34" charset="0"/>
                <a:cs typeface="Calibri" panose="020F0502020204030204" pitchFamily="34" charset="0"/>
              </a:endParaRPr>
            </a:p>
          </p:txBody>
        </p:sp>
        <p:sp>
          <p:nvSpPr>
            <p:cNvPr id="37" name="テキスト ボックス 36">
              <a:extLst>
                <a:ext uri="{FF2B5EF4-FFF2-40B4-BE49-F238E27FC236}">
                  <a16:creationId xmlns:a16="http://schemas.microsoft.com/office/drawing/2014/main" id="{D7E97D74-848D-9DE6-EC62-2204D8B6A992}"/>
                </a:ext>
              </a:extLst>
            </p:cNvPr>
            <p:cNvSpPr txBox="1"/>
            <p:nvPr/>
          </p:nvSpPr>
          <p:spPr>
            <a:xfrm>
              <a:off x="2038165" y="1888535"/>
              <a:ext cx="591700"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600" dirty="0">
                  <a:latin typeface="Calibri" panose="020F0502020204030204" pitchFamily="34" charset="0"/>
                  <a:cs typeface="Calibri" panose="020F0502020204030204" pitchFamily="34" charset="0"/>
                </a:rPr>
                <a:t>gene</a:t>
              </a:r>
              <a:endParaRPr lang="ja-JP" altLang="en-US" sz="1600">
                <a:latin typeface="Calibri" panose="020F0502020204030204" pitchFamily="34" charset="0"/>
                <a:cs typeface="Calibri" panose="020F0502020204030204" pitchFamily="34" charset="0"/>
              </a:endParaRPr>
            </a:p>
          </p:txBody>
        </p:sp>
        <p:sp>
          <p:nvSpPr>
            <p:cNvPr id="38" name="テキスト ボックス 37">
              <a:extLst>
                <a:ext uri="{FF2B5EF4-FFF2-40B4-BE49-F238E27FC236}">
                  <a16:creationId xmlns:a16="http://schemas.microsoft.com/office/drawing/2014/main" id="{078AA6B1-3833-CB4D-A975-F22EF07CEE34}"/>
                </a:ext>
              </a:extLst>
            </p:cNvPr>
            <p:cNvSpPr txBox="1"/>
            <p:nvPr/>
          </p:nvSpPr>
          <p:spPr>
            <a:xfrm>
              <a:off x="2943357" y="2716519"/>
              <a:ext cx="79310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600" dirty="0">
                  <a:latin typeface="Calibri" panose="020F0502020204030204" pitchFamily="34" charset="0"/>
                  <a:cs typeface="Calibri" panose="020F0502020204030204" pitchFamily="34" charset="0"/>
                </a:rPr>
                <a:t>protein</a:t>
              </a:r>
              <a:endParaRPr lang="ja-JP" altLang="en-US" sz="1600">
                <a:latin typeface="Calibri" panose="020F0502020204030204" pitchFamily="34" charset="0"/>
                <a:cs typeface="Calibri" panose="020F0502020204030204" pitchFamily="34" charset="0"/>
              </a:endParaRPr>
            </a:p>
          </p:txBody>
        </p:sp>
        <p:sp>
          <p:nvSpPr>
            <p:cNvPr id="39" name="テキスト ボックス 38">
              <a:extLst>
                <a:ext uri="{FF2B5EF4-FFF2-40B4-BE49-F238E27FC236}">
                  <a16:creationId xmlns:a16="http://schemas.microsoft.com/office/drawing/2014/main" id="{878C6ECE-6B04-2028-E069-F3C3A3CC33EB}"/>
                </a:ext>
              </a:extLst>
            </p:cNvPr>
            <p:cNvSpPr txBox="1"/>
            <p:nvPr/>
          </p:nvSpPr>
          <p:spPr>
            <a:xfrm>
              <a:off x="17115" y="1936518"/>
              <a:ext cx="1174424"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600" dirty="0">
                  <a:latin typeface="Calibri" panose="020F0502020204030204" pitchFamily="34" charset="0"/>
                  <a:cs typeface="Calibri" panose="020F0502020204030204" pitchFamily="34" charset="0"/>
                </a:rPr>
                <a:t>bioresource</a:t>
              </a:r>
              <a:endParaRPr lang="ja-JP" altLang="en-US" sz="1600">
                <a:latin typeface="Calibri" panose="020F0502020204030204" pitchFamily="34" charset="0"/>
                <a:cs typeface="Calibri" panose="020F0502020204030204" pitchFamily="34" charset="0"/>
              </a:endParaRPr>
            </a:p>
          </p:txBody>
        </p:sp>
        <p:sp>
          <p:nvSpPr>
            <p:cNvPr id="40" name="テキスト ボックス 39">
              <a:extLst>
                <a:ext uri="{FF2B5EF4-FFF2-40B4-BE49-F238E27FC236}">
                  <a16:creationId xmlns:a16="http://schemas.microsoft.com/office/drawing/2014/main" id="{B4751C32-5A82-458A-9B61-3D6536630142}"/>
                </a:ext>
              </a:extLst>
            </p:cNvPr>
            <p:cNvSpPr txBox="1"/>
            <p:nvPr/>
          </p:nvSpPr>
          <p:spPr>
            <a:xfrm>
              <a:off x="5063482" y="2941983"/>
              <a:ext cx="1655966"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600" dirty="0">
                  <a:latin typeface="Calibri" panose="020F0502020204030204" pitchFamily="34" charset="0"/>
                  <a:cs typeface="Calibri" panose="020F0502020204030204" pitchFamily="34" charset="0"/>
                </a:rPr>
                <a:t>biological process</a:t>
              </a:r>
              <a:endParaRPr lang="ja-JP" altLang="en-US" sz="1600">
                <a:latin typeface="Calibri" panose="020F0502020204030204" pitchFamily="34" charset="0"/>
                <a:cs typeface="Calibri" panose="020F0502020204030204" pitchFamily="34" charset="0"/>
              </a:endParaRPr>
            </a:p>
          </p:txBody>
        </p:sp>
        <p:sp>
          <p:nvSpPr>
            <p:cNvPr id="41" name="テキスト ボックス 40">
              <a:extLst>
                <a:ext uri="{FF2B5EF4-FFF2-40B4-BE49-F238E27FC236}">
                  <a16:creationId xmlns:a16="http://schemas.microsoft.com/office/drawing/2014/main" id="{5A2FA40E-5E4C-AC52-EF90-C8DC453A299E}"/>
                </a:ext>
              </a:extLst>
            </p:cNvPr>
            <p:cNvSpPr txBox="1"/>
            <p:nvPr/>
          </p:nvSpPr>
          <p:spPr>
            <a:xfrm>
              <a:off x="5063482" y="3339065"/>
              <a:ext cx="1758815"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600" dirty="0">
                  <a:latin typeface="Calibri" panose="020F0502020204030204" pitchFamily="34" charset="0"/>
                  <a:cs typeface="Calibri" panose="020F0502020204030204" pitchFamily="34" charset="0"/>
                </a:rPr>
                <a:t>molecular function</a:t>
              </a:r>
              <a:endParaRPr lang="ja-JP" altLang="en-US" sz="1600">
                <a:latin typeface="Calibri" panose="020F0502020204030204" pitchFamily="34" charset="0"/>
                <a:cs typeface="Calibri" panose="020F0502020204030204" pitchFamily="34" charset="0"/>
              </a:endParaRPr>
            </a:p>
          </p:txBody>
        </p:sp>
        <p:sp>
          <p:nvSpPr>
            <p:cNvPr id="42" name="テキスト ボックス 41">
              <a:extLst>
                <a:ext uri="{FF2B5EF4-FFF2-40B4-BE49-F238E27FC236}">
                  <a16:creationId xmlns:a16="http://schemas.microsoft.com/office/drawing/2014/main" id="{03D66ADF-FB39-4A1B-5551-1D1166CD3476}"/>
                </a:ext>
              </a:extLst>
            </p:cNvPr>
            <p:cNvSpPr txBox="1"/>
            <p:nvPr/>
          </p:nvSpPr>
          <p:spPr>
            <a:xfrm>
              <a:off x="5063482" y="3714127"/>
              <a:ext cx="1795235"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ja-JP" sz="1600" dirty="0">
                  <a:latin typeface="Calibri" panose="020F0502020204030204" pitchFamily="34" charset="0"/>
                  <a:cs typeface="Calibri" panose="020F0502020204030204" pitchFamily="34" charset="0"/>
                </a:rPr>
                <a:t>cellular component</a:t>
              </a:r>
              <a:endParaRPr lang="ja-JP" altLang="en-US" sz="1600">
                <a:latin typeface="Calibri" panose="020F0502020204030204" pitchFamily="34" charset="0"/>
                <a:cs typeface="Calibri" panose="020F0502020204030204" pitchFamily="34" charset="0"/>
              </a:endParaRPr>
            </a:p>
          </p:txBody>
        </p:sp>
        <p:sp>
          <p:nvSpPr>
            <p:cNvPr id="11" name="線吹き出し 1 (枠付き) 10">
              <a:extLst>
                <a:ext uri="{FF2B5EF4-FFF2-40B4-BE49-F238E27FC236}">
                  <a16:creationId xmlns:a16="http://schemas.microsoft.com/office/drawing/2014/main" id="{D267A3F2-76C4-A1C2-F89B-3E0E317014BD}"/>
                </a:ext>
              </a:extLst>
            </p:cNvPr>
            <p:cNvSpPr/>
            <p:nvPr/>
          </p:nvSpPr>
          <p:spPr>
            <a:xfrm>
              <a:off x="1283671" y="1440825"/>
              <a:ext cx="5575046" cy="273844"/>
            </a:xfrm>
            <a:prstGeom prst="borderCallout1">
              <a:avLst>
                <a:gd name="adj1" fmla="val 106910"/>
                <a:gd name="adj2" fmla="val 17154"/>
                <a:gd name="adj3" fmla="val 360023"/>
                <a:gd name="adj4" fmla="val 4761"/>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600" dirty="0" err="1">
                  <a:latin typeface="Calibri" panose="020F0502020204030204" pitchFamily="34" charset="0"/>
                  <a:cs typeface="Calibri" panose="020F0502020204030204" pitchFamily="34" charset="0"/>
                </a:rPr>
                <a:t>brso:genomic_feature</a:t>
              </a:r>
              <a:r>
                <a:rPr lang="en" altLang="ja-JP" sz="1600" dirty="0">
                  <a:latin typeface="Calibri" panose="020F0502020204030204" pitchFamily="34" charset="0"/>
                  <a:cs typeface="Calibri" panose="020F0502020204030204" pitchFamily="34" charset="0"/>
                </a:rPr>
                <a:t>/</a:t>
              </a:r>
              <a:r>
                <a:rPr lang="en" altLang="ja-JP" sz="1600" dirty="0" err="1">
                  <a:latin typeface="Calibri" panose="020F0502020204030204" pitchFamily="34" charset="0"/>
                  <a:cs typeface="Calibri" panose="020F0502020204030204" pitchFamily="34" charset="0"/>
                </a:rPr>
                <a:t>brso:has_genomic_segment</a:t>
              </a:r>
              <a:r>
                <a:rPr lang="en" altLang="ja-JP" sz="1600" dirty="0">
                  <a:latin typeface="Calibri" panose="020F0502020204030204" pitchFamily="34" charset="0"/>
                  <a:cs typeface="Calibri" panose="020F0502020204030204" pitchFamily="34" charset="0"/>
                </a:rPr>
                <a:t>/</a:t>
              </a:r>
              <a:r>
                <a:rPr lang="en" altLang="ja-JP" sz="1600" dirty="0" err="1">
                  <a:latin typeface="Calibri" panose="020F0502020204030204" pitchFamily="34" charset="0"/>
                  <a:cs typeface="Calibri" panose="020F0502020204030204" pitchFamily="34" charset="0"/>
                </a:rPr>
                <a:t>rdfs:seeAlso</a:t>
              </a:r>
              <a:endParaRPr lang="en" altLang="ja-JP" sz="1600" dirty="0">
                <a:latin typeface="Calibri" panose="020F0502020204030204" pitchFamily="34" charset="0"/>
                <a:cs typeface="Calibri" panose="020F0502020204030204" pitchFamily="34" charset="0"/>
              </a:endParaRPr>
            </a:p>
          </p:txBody>
        </p:sp>
        <p:sp>
          <p:nvSpPr>
            <p:cNvPr id="13" name="線吹き出し 1 (枠付き) 12">
              <a:extLst>
                <a:ext uri="{FF2B5EF4-FFF2-40B4-BE49-F238E27FC236}">
                  <a16:creationId xmlns:a16="http://schemas.microsoft.com/office/drawing/2014/main" id="{7E4C3581-DE43-183B-CE70-6E1D15D0A073}"/>
                </a:ext>
              </a:extLst>
            </p:cNvPr>
            <p:cNvSpPr/>
            <p:nvPr/>
          </p:nvSpPr>
          <p:spPr>
            <a:xfrm>
              <a:off x="2300813" y="3555720"/>
              <a:ext cx="1277292" cy="273844"/>
            </a:xfrm>
            <a:prstGeom prst="borderCallout1">
              <a:avLst>
                <a:gd name="adj1" fmla="val -9571"/>
                <a:gd name="adj2" fmla="val 46852"/>
                <a:gd name="adj3" fmla="val -126286"/>
                <a:gd name="adj4" fmla="val 33784"/>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600" dirty="0" err="1">
                  <a:latin typeface="Calibri" panose="020F0502020204030204" pitchFamily="34" charset="0"/>
                  <a:cs typeface="Calibri" panose="020F0502020204030204" pitchFamily="34" charset="0"/>
                </a:rPr>
                <a:t>rdfs:seeAlso</a:t>
              </a:r>
              <a:endParaRPr lang="en" altLang="ja-JP" sz="1600" dirty="0">
                <a:latin typeface="Calibri" panose="020F0502020204030204" pitchFamily="34" charset="0"/>
                <a:cs typeface="Calibri" panose="020F0502020204030204" pitchFamily="34" charset="0"/>
              </a:endParaRPr>
            </a:p>
          </p:txBody>
        </p:sp>
        <p:sp>
          <p:nvSpPr>
            <p:cNvPr id="16" name="線吹き出し 1 (枠付き) 15">
              <a:extLst>
                <a:ext uri="{FF2B5EF4-FFF2-40B4-BE49-F238E27FC236}">
                  <a16:creationId xmlns:a16="http://schemas.microsoft.com/office/drawing/2014/main" id="{03BBC109-8B09-1184-E2DD-92C8415A3FF6}"/>
                </a:ext>
              </a:extLst>
            </p:cNvPr>
            <p:cNvSpPr/>
            <p:nvPr/>
          </p:nvSpPr>
          <p:spPr>
            <a:xfrm>
              <a:off x="3212152" y="4109783"/>
              <a:ext cx="2054711" cy="273844"/>
            </a:xfrm>
            <a:prstGeom prst="borderCallout1">
              <a:avLst>
                <a:gd name="adj1" fmla="val -9571"/>
                <a:gd name="adj2" fmla="val 46852"/>
                <a:gd name="adj3" fmla="val -317407"/>
                <a:gd name="adj4" fmla="val 16692"/>
              </a:avLst>
            </a:prstGeom>
            <a:solidFill>
              <a:schemeClr val="bg1">
                <a:lumMod val="95000"/>
              </a:schemeClr>
            </a:solid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 altLang="ja-JP" sz="1600" dirty="0" err="1">
                  <a:latin typeface="Calibri" panose="020F0502020204030204" pitchFamily="34" charset="0"/>
                  <a:cs typeface="Calibri" panose="020F0502020204030204" pitchFamily="34" charset="0"/>
                </a:rPr>
                <a:t>uniprot:classifiedWith</a:t>
              </a:r>
              <a:endParaRPr lang="en" altLang="ja-JP" sz="1600" dirty="0">
                <a:latin typeface="Calibri" panose="020F0502020204030204" pitchFamily="34" charset="0"/>
                <a:cs typeface="Calibri" panose="020F0502020204030204" pitchFamily="34" charset="0"/>
              </a:endParaRPr>
            </a:p>
          </p:txBody>
        </p:sp>
        <p:sp>
          <p:nvSpPr>
            <p:cNvPr id="17" name="テキスト ボックス 16">
              <a:extLst>
                <a:ext uri="{FF2B5EF4-FFF2-40B4-BE49-F238E27FC236}">
                  <a16:creationId xmlns:a16="http://schemas.microsoft.com/office/drawing/2014/main" id="{E0456FB6-6209-5472-9431-7E090F763B54}"/>
                </a:ext>
              </a:extLst>
            </p:cNvPr>
            <p:cNvSpPr txBox="1"/>
            <p:nvPr/>
          </p:nvSpPr>
          <p:spPr>
            <a:xfrm>
              <a:off x="6674456" y="2853049"/>
              <a:ext cx="2491406" cy="338554"/>
            </a:xfrm>
            <a:prstGeom prst="rect">
              <a:avLst/>
            </a:prstGeom>
            <a:noFill/>
          </p:spPr>
          <p:txBody>
            <a:bodyPr wrap="square" rtlCol="0">
              <a:spAutoFit/>
            </a:bodyPr>
            <a:lstStyle/>
            <a:p>
              <a:r>
                <a:rPr lang="en-US" altLang="ja-JP" sz="1600" i="1" dirty="0">
                  <a:latin typeface="Calibri" panose="020F0502020204030204" pitchFamily="34" charset="0"/>
                  <a:cs typeface="Calibri" panose="020F0502020204030204" pitchFamily="34" charset="0"/>
                </a:rPr>
                <a:t>e.g</a:t>
              </a:r>
              <a:r>
                <a:rPr lang="en-US" altLang="ja-JP" sz="1600" dirty="0">
                  <a:latin typeface="Calibri" panose="020F0502020204030204" pitchFamily="34" charset="0"/>
                  <a:cs typeface="Calibri" panose="020F0502020204030204" pitchFamily="34" charset="0"/>
                </a:rPr>
                <a:t>., cuticle development</a:t>
              </a:r>
              <a:endParaRPr lang="ja-JP" altLang="en-US" sz="1600">
                <a:latin typeface="Calibri" panose="020F0502020204030204" pitchFamily="34" charset="0"/>
                <a:cs typeface="Calibri" panose="020F0502020204030204" pitchFamily="34" charset="0"/>
              </a:endParaRPr>
            </a:p>
          </p:txBody>
        </p:sp>
        <p:sp>
          <p:nvSpPr>
            <p:cNvPr id="19" name="テキスト ボックス 18">
              <a:extLst>
                <a:ext uri="{FF2B5EF4-FFF2-40B4-BE49-F238E27FC236}">
                  <a16:creationId xmlns:a16="http://schemas.microsoft.com/office/drawing/2014/main" id="{6C460ECE-AF9C-7AD1-9494-DC713C47CA6C}"/>
                </a:ext>
              </a:extLst>
            </p:cNvPr>
            <p:cNvSpPr txBox="1"/>
            <p:nvPr/>
          </p:nvSpPr>
          <p:spPr>
            <a:xfrm>
              <a:off x="6804526" y="3169788"/>
              <a:ext cx="2645030" cy="584775"/>
            </a:xfrm>
            <a:prstGeom prst="rect">
              <a:avLst/>
            </a:prstGeom>
            <a:noFill/>
          </p:spPr>
          <p:txBody>
            <a:bodyPr wrap="square" rtlCol="0">
              <a:spAutoFit/>
            </a:bodyPr>
            <a:lstStyle/>
            <a:p>
              <a:r>
                <a:rPr lang="en-US" altLang="ja-JP" sz="1600" i="1" dirty="0">
                  <a:latin typeface="Calibri" panose="020F0502020204030204" pitchFamily="34" charset="0"/>
                  <a:cs typeface="Calibri" panose="020F0502020204030204" pitchFamily="34" charset="0"/>
                </a:rPr>
                <a:t>e.g</a:t>
              </a:r>
              <a:r>
                <a:rPr lang="en-US" altLang="ja-JP" sz="1600" dirty="0">
                  <a:latin typeface="Calibri" panose="020F0502020204030204" pitchFamily="34" charset="0"/>
                  <a:cs typeface="Calibri" panose="020F0502020204030204" pitchFamily="34" charset="0"/>
                </a:rPr>
                <a:t>., progesterone 5-alpha-reductase activity</a:t>
              </a:r>
              <a:endParaRPr lang="ja-JP" altLang="en-US" sz="1600">
                <a:latin typeface="Calibri" panose="020F0502020204030204" pitchFamily="34" charset="0"/>
                <a:cs typeface="Calibri" panose="020F0502020204030204" pitchFamily="34" charset="0"/>
              </a:endParaRPr>
            </a:p>
          </p:txBody>
        </p:sp>
        <p:sp>
          <p:nvSpPr>
            <p:cNvPr id="20" name="テキスト ボックス 19">
              <a:extLst>
                <a:ext uri="{FF2B5EF4-FFF2-40B4-BE49-F238E27FC236}">
                  <a16:creationId xmlns:a16="http://schemas.microsoft.com/office/drawing/2014/main" id="{FBA4C54D-88A2-54E4-CEF1-F2474322F983}"/>
                </a:ext>
              </a:extLst>
            </p:cNvPr>
            <p:cNvSpPr txBox="1"/>
            <p:nvPr/>
          </p:nvSpPr>
          <p:spPr>
            <a:xfrm>
              <a:off x="6858717" y="3805339"/>
              <a:ext cx="1697789" cy="338554"/>
            </a:xfrm>
            <a:prstGeom prst="rect">
              <a:avLst/>
            </a:prstGeom>
            <a:noFill/>
          </p:spPr>
          <p:txBody>
            <a:bodyPr wrap="square" rtlCol="0">
              <a:spAutoFit/>
            </a:bodyPr>
            <a:lstStyle/>
            <a:p>
              <a:r>
                <a:rPr lang="en-US" altLang="ja-JP" sz="1600" i="1" dirty="0">
                  <a:latin typeface="Calibri" panose="020F0502020204030204" pitchFamily="34" charset="0"/>
                  <a:cs typeface="Calibri" panose="020F0502020204030204" pitchFamily="34" charset="0"/>
                </a:rPr>
                <a:t>e.g</a:t>
              </a:r>
              <a:r>
                <a:rPr lang="en-US" altLang="ja-JP" sz="1600" dirty="0">
                  <a:latin typeface="Calibri" panose="020F0502020204030204" pitchFamily="34" charset="0"/>
                  <a:cs typeface="Calibri" panose="020F0502020204030204" pitchFamily="34" charset="0"/>
                </a:rPr>
                <a:t>., chloroplast</a:t>
              </a:r>
              <a:endParaRPr lang="ja-JP" altLang="en-US" sz="1600">
                <a:latin typeface="Calibri" panose="020F0502020204030204" pitchFamily="34" charset="0"/>
                <a:cs typeface="Calibri" panose="020F0502020204030204" pitchFamily="34" charset="0"/>
              </a:endParaRPr>
            </a:p>
          </p:txBody>
        </p:sp>
        <p:sp>
          <p:nvSpPr>
            <p:cNvPr id="5" name="テキスト ボックス 4">
              <a:extLst>
                <a:ext uri="{FF2B5EF4-FFF2-40B4-BE49-F238E27FC236}">
                  <a16:creationId xmlns:a16="http://schemas.microsoft.com/office/drawing/2014/main" id="{16A9A5C3-580E-AC0E-7AE0-EE7D2657A59E}"/>
                </a:ext>
              </a:extLst>
            </p:cNvPr>
            <p:cNvSpPr txBox="1"/>
            <p:nvPr/>
          </p:nvSpPr>
          <p:spPr>
            <a:xfrm>
              <a:off x="2747879" y="2102493"/>
              <a:ext cx="2959208" cy="338554"/>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altLang="ja-JP" sz="1600" i="1" dirty="0">
                  <a:latin typeface="Calibri" panose="020F0502020204030204" pitchFamily="34" charset="0"/>
                  <a:cs typeface="Calibri" panose="020F0502020204030204" pitchFamily="34" charset="0"/>
                </a:rPr>
                <a:t>BRC Plant Bioresource RDF Graph</a:t>
              </a:r>
              <a:endParaRPr lang="ja-JP" altLang="en-US" sz="1600" i="1">
                <a:latin typeface="Calibri" panose="020F0502020204030204" pitchFamily="34" charset="0"/>
                <a:cs typeface="Calibri" panose="020F0502020204030204" pitchFamily="34" charset="0"/>
              </a:endParaRPr>
            </a:p>
          </p:txBody>
        </p:sp>
        <p:sp>
          <p:nvSpPr>
            <p:cNvPr id="6" name="テキスト ボックス 5">
              <a:extLst>
                <a:ext uri="{FF2B5EF4-FFF2-40B4-BE49-F238E27FC236}">
                  <a16:creationId xmlns:a16="http://schemas.microsoft.com/office/drawing/2014/main" id="{3EF5853F-993D-AE81-2CD9-0B4EB9641F23}"/>
                </a:ext>
              </a:extLst>
            </p:cNvPr>
            <p:cNvSpPr txBox="1"/>
            <p:nvPr/>
          </p:nvSpPr>
          <p:spPr>
            <a:xfrm>
              <a:off x="4581541" y="2579135"/>
              <a:ext cx="1763624" cy="338554"/>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ja-JP" sz="1600" i="1" dirty="0">
                  <a:latin typeface="Calibri" panose="020F0502020204030204" pitchFamily="34" charset="0"/>
                  <a:cs typeface="Calibri" panose="020F0502020204030204" pitchFamily="34" charset="0"/>
                </a:rPr>
                <a:t>UniProt RDF Graph</a:t>
              </a:r>
              <a:endParaRPr lang="ja-JP" altLang="en-US" sz="1600" i="1">
                <a:latin typeface="Calibri" panose="020F0502020204030204" pitchFamily="34" charset="0"/>
                <a:cs typeface="Calibri" panose="020F0502020204030204" pitchFamily="34" charset="0"/>
              </a:endParaRPr>
            </a:p>
          </p:txBody>
        </p:sp>
      </p:grpSp>
      <p:sp>
        <p:nvSpPr>
          <p:cNvPr id="7" name="テキスト ボックス 6">
            <a:extLst>
              <a:ext uri="{FF2B5EF4-FFF2-40B4-BE49-F238E27FC236}">
                <a16:creationId xmlns:a16="http://schemas.microsoft.com/office/drawing/2014/main" id="{C899CDD0-FD03-7844-AD04-8A363E3BE6D0}"/>
              </a:ext>
            </a:extLst>
          </p:cNvPr>
          <p:cNvSpPr txBox="1"/>
          <p:nvPr/>
        </p:nvSpPr>
        <p:spPr>
          <a:xfrm>
            <a:off x="481263" y="731958"/>
            <a:ext cx="9962173" cy="400110"/>
          </a:xfrm>
          <a:prstGeom prst="rect">
            <a:avLst/>
          </a:prstGeom>
          <a:noFill/>
        </p:spPr>
        <p:txBody>
          <a:bodyPr wrap="square" rtlCol="0">
            <a:spAutoFit/>
          </a:bodyPr>
          <a:lstStyle/>
          <a:p>
            <a:r>
              <a:rPr lang="en-US" altLang="ja-JP" sz="2000" dirty="0">
                <a:latin typeface="Verdana" panose="020B0604030504040204" pitchFamily="34" charset="0"/>
                <a:ea typeface="Verdana" panose="020B0604030504040204" pitchFamily="34" charset="0"/>
                <a:cs typeface="Verdana" panose="020B0604030504040204" pitchFamily="34" charset="0"/>
              </a:rPr>
              <a:t>Linking a bioresource with </a:t>
            </a:r>
            <a:r>
              <a:rPr lang="en-US" altLang="ja-JP" sz="2000" dirty="0">
                <a:solidFill>
                  <a:srgbClr val="FF0000"/>
                </a:solidFill>
                <a:latin typeface="Verdana" panose="020B0604030504040204" pitchFamily="34" charset="0"/>
                <a:ea typeface="Verdana" panose="020B0604030504040204" pitchFamily="34" charset="0"/>
                <a:cs typeface="Verdana" panose="020B0604030504040204" pitchFamily="34" charset="0"/>
              </a:rPr>
              <a:t>Gene Ontology </a:t>
            </a:r>
            <a:r>
              <a:rPr lang="en-US" altLang="ja-JP" sz="2000" dirty="0">
                <a:latin typeface="Verdana" panose="020B0604030504040204" pitchFamily="34" charset="0"/>
                <a:ea typeface="Verdana" panose="020B0604030504040204" pitchFamily="34" charset="0"/>
                <a:cs typeface="Verdana" panose="020B0604030504040204" pitchFamily="34" charset="0"/>
              </a:rPr>
              <a:t>using UniProt Graph (</a:t>
            </a:r>
            <a:r>
              <a:rPr lang="en-US" altLang="ja-JP" sz="2000" dirty="0">
                <a:solidFill>
                  <a:srgbClr val="FF0000"/>
                </a:solidFill>
                <a:latin typeface="Verdana" panose="020B0604030504040204" pitchFamily="34" charset="0"/>
                <a:ea typeface="Verdana" panose="020B0604030504040204" pitchFamily="34" charset="0"/>
                <a:cs typeface="Verdana" panose="020B0604030504040204" pitchFamily="34" charset="0"/>
              </a:rPr>
              <a:t>Plants</a:t>
            </a:r>
            <a:r>
              <a:rPr lang="en-US" altLang="ja-JP" sz="2000" dirty="0">
                <a:latin typeface="Verdana" panose="020B0604030504040204" pitchFamily="34" charset="0"/>
                <a:ea typeface="Verdana" panose="020B0604030504040204" pitchFamily="34" charset="0"/>
                <a:cs typeface="Verdana" panose="020B0604030504040204" pitchFamily="34" charset="0"/>
              </a:rPr>
              <a:t>) 1/2</a:t>
            </a:r>
          </a:p>
        </p:txBody>
      </p:sp>
      <p:sp>
        <p:nvSpPr>
          <p:cNvPr id="3" name="テキスト ボックス 2">
            <a:extLst>
              <a:ext uri="{FF2B5EF4-FFF2-40B4-BE49-F238E27FC236}">
                <a16:creationId xmlns:a16="http://schemas.microsoft.com/office/drawing/2014/main" id="{0A696ADB-BAD1-D43C-304C-5CB8DA5F5174}"/>
              </a:ext>
            </a:extLst>
          </p:cNvPr>
          <p:cNvSpPr txBox="1"/>
          <p:nvPr/>
        </p:nvSpPr>
        <p:spPr>
          <a:xfrm>
            <a:off x="197950" y="42232"/>
            <a:ext cx="1915316"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Data integration</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32697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2107EFC-2304-8643-5D1B-5D4E3F791800}"/>
              </a:ext>
            </a:extLst>
          </p:cNvPr>
          <p:cNvSpPr>
            <a:spLocks noGrp="1"/>
          </p:cNvSpPr>
          <p:nvPr>
            <p:ph type="sldNum" sz="quarter" idx="4"/>
          </p:nvPr>
        </p:nvSpPr>
        <p:spPr>
          <a:xfrm>
            <a:off x="12496800" y="652707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lumMod val="85000"/>
                    <a:lumOff val="15000"/>
                  </a:schemeClr>
                </a:solidFill>
                <a:latin typeface="Verdana" panose="020B0604030504040204" pitchFamily="34" charset="0"/>
                <a:ea typeface="+mn-ea"/>
                <a:cs typeface="Verdana" panose="020B0604030504040204"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01ED668-4C65-3B48-8D12-E84E81F9D873}" type="slidenum">
              <a:rPr lang="ja-JP" altLang="en-US" smtClean="0"/>
              <a:pPr/>
              <a:t>17</a:t>
            </a:fld>
            <a:endParaRPr lang="ja-JP" altLang="en-US"/>
          </a:p>
        </p:txBody>
      </p:sp>
      <p:sp>
        <p:nvSpPr>
          <p:cNvPr id="8" name="テキスト ボックス 7">
            <a:extLst>
              <a:ext uri="{FF2B5EF4-FFF2-40B4-BE49-F238E27FC236}">
                <a16:creationId xmlns:a16="http://schemas.microsoft.com/office/drawing/2014/main" id="{C74C9EB8-8E95-95F2-49A6-A71AAE4F70B4}"/>
              </a:ext>
            </a:extLst>
          </p:cNvPr>
          <p:cNvSpPr txBox="1"/>
          <p:nvPr/>
        </p:nvSpPr>
        <p:spPr>
          <a:xfrm>
            <a:off x="1524000" y="125538"/>
            <a:ext cx="8123442" cy="400110"/>
          </a:xfrm>
          <a:prstGeom prst="rect">
            <a:avLst/>
          </a:prstGeom>
          <a:noFill/>
        </p:spPr>
        <p:txBody>
          <a:bodyPr wrap="none" rtlCol="0">
            <a:spAutoFit/>
          </a:bodyPr>
          <a:lstStyle/>
          <a:p>
            <a:r>
              <a:rPr lang="en-US" altLang="ja-JP" sz="2000" dirty="0">
                <a:latin typeface="Meiryo" panose="020B0604030504040204" pitchFamily="34" charset="-128"/>
                <a:ea typeface="Meiryo" panose="020B0604030504040204" pitchFamily="34" charset="-128"/>
              </a:rPr>
              <a:t>External public data integrated with the bioresource graph data</a:t>
            </a:r>
            <a:endParaRPr lang="ja-JP" altLang="en-US" sz="2000">
              <a:latin typeface="Meiryo" panose="020B0604030504040204" pitchFamily="34" charset="-128"/>
              <a:ea typeface="Meiryo" panose="020B0604030504040204" pitchFamily="34" charset="-128"/>
            </a:endParaRPr>
          </a:p>
        </p:txBody>
      </p:sp>
      <p:graphicFrame>
        <p:nvGraphicFramePr>
          <p:cNvPr id="2" name="表 2">
            <a:extLst>
              <a:ext uri="{FF2B5EF4-FFF2-40B4-BE49-F238E27FC236}">
                <a16:creationId xmlns:a16="http://schemas.microsoft.com/office/drawing/2014/main" id="{5908AAAA-A594-B8DD-AAB8-A5526A39D223}"/>
              </a:ext>
            </a:extLst>
          </p:cNvPr>
          <p:cNvGraphicFramePr>
            <a:graphicFrameLocks noGrp="1"/>
          </p:cNvGraphicFramePr>
          <p:nvPr>
            <p:extLst>
              <p:ext uri="{D42A27DB-BD31-4B8C-83A1-F6EECF244321}">
                <p14:modId xmlns:p14="http://schemas.microsoft.com/office/powerpoint/2010/main" val="4006934128"/>
              </p:ext>
            </p:extLst>
          </p:nvPr>
        </p:nvGraphicFramePr>
        <p:xfrm>
          <a:off x="374984" y="499311"/>
          <a:ext cx="11442031" cy="5703854"/>
        </p:xfrm>
        <a:graphic>
          <a:graphicData uri="http://schemas.openxmlformats.org/drawingml/2006/table">
            <a:tbl>
              <a:tblPr firstRow="1" bandRow="1">
                <a:tableStyleId>{5C22544A-7EE6-4342-B048-85BDC9FD1C3A}</a:tableStyleId>
              </a:tblPr>
              <a:tblGrid>
                <a:gridCol w="1316482">
                  <a:extLst>
                    <a:ext uri="{9D8B030D-6E8A-4147-A177-3AD203B41FA5}">
                      <a16:colId xmlns:a16="http://schemas.microsoft.com/office/drawing/2014/main" val="3154040275"/>
                    </a:ext>
                  </a:extLst>
                </a:gridCol>
                <a:gridCol w="443059">
                  <a:extLst>
                    <a:ext uri="{9D8B030D-6E8A-4147-A177-3AD203B41FA5}">
                      <a16:colId xmlns:a16="http://schemas.microsoft.com/office/drawing/2014/main" val="1582745739"/>
                    </a:ext>
                  </a:extLst>
                </a:gridCol>
                <a:gridCol w="3360976">
                  <a:extLst>
                    <a:ext uri="{9D8B030D-6E8A-4147-A177-3AD203B41FA5}">
                      <a16:colId xmlns:a16="http://schemas.microsoft.com/office/drawing/2014/main" val="16607058"/>
                    </a:ext>
                  </a:extLst>
                </a:gridCol>
                <a:gridCol w="1434532">
                  <a:extLst>
                    <a:ext uri="{9D8B030D-6E8A-4147-A177-3AD203B41FA5}">
                      <a16:colId xmlns:a16="http://schemas.microsoft.com/office/drawing/2014/main" val="3508537708"/>
                    </a:ext>
                  </a:extLst>
                </a:gridCol>
                <a:gridCol w="4886982">
                  <a:extLst>
                    <a:ext uri="{9D8B030D-6E8A-4147-A177-3AD203B41FA5}">
                      <a16:colId xmlns:a16="http://schemas.microsoft.com/office/drawing/2014/main" val="6155710"/>
                    </a:ext>
                  </a:extLst>
                </a:gridCol>
              </a:tblGrid>
              <a:tr h="572218">
                <a:tc>
                  <a:txBody>
                    <a:bodyPr/>
                    <a:lstStyle/>
                    <a:p>
                      <a:pPr algn="ctr"/>
                      <a:r>
                        <a:rPr kumimoji="1" lang="en-US" altLang="ja-JP" sz="1100" b="1" i="0" dirty="0">
                          <a:latin typeface="Verdana" panose="020B0604030504040204" pitchFamily="34" charset="0"/>
                          <a:ea typeface="Verdana" panose="020B0604030504040204" pitchFamily="34" charset="0"/>
                          <a:cs typeface="Verdana" panose="020B0604030504040204" pitchFamily="34" charset="0"/>
                        </a:rPr>
                        <a:t>Category</a:t>
                      </a:r>
                      <a:endParaRPr kumimoji="1" lang="ja-JP" altLang="en-US" sz="1100" b="1" i="0">
                        <a:latin typeface="Verdana" panose="020B0604030504040204" pitchFamily="34" charset="0"/>
                        <a:cs typeface="Verdana" panose="020B0604030504040204" pitchFamily="34" charset="0"/>
                      </a:endParaRPr>
                    </a:p>
                  </a:txBody>
                  <a:tcPr marL="68580" marR="68580" marT="34290" marB="34290" anchor="ctr"/>
                </a:tc>
                <a:tc gridSpan="2">
                  <a:txBody>
                    <a:bodyPr/>
                    <a:lstStyle/>
                    <a:p>
                      <a:pPr algn="ctr"/>
                      <a:r>
                        <a:rPr kumimoji="1" lang="en-US" altLang="ja-JP" sz="1100" b="1" i="0" dirty="0">
                          <a:latin typeface="Verdana" panose="020B0604030504040204" pitchFamily="34" charset="0"/>
                          <a:ea typeface="Verdana" panose="020B0604030504040204" pitchFamily="34" charset="0"/>
                          <a:cs typeface="Verdana" panose="020B0604030504040204" pitchFamily="34" charset="0"/>
                        </a:rPr>
                        <a:t>Datasets</a:t>
                      </a:r>
                      <a:endParaRPr kumimoji="1" lang="ja-JP" altLang="en-US" sz="1100" b="1" i="0">
                        <a:latin typeface="Verdana" panose="020B0604030504040204" pitchFamily="34" charset="0"/>
                        <a:cs typeface="Verdana" panose="020B0604030504040204" pitchFamily="34" charset="0"/>
                      </a:endParaRPr>
                    </a:p>
                  </a:txBody>
                  <a:tcPr marL="68580" marR="68580" marT="34290" marB="34290" anchor="ctr"/>
                </a:tc>
                <a:tc hMerge="1">
                  <a:txBody>
                    <a:bodyPr/>
                    <a:lstStyle/>
                    <a:p>
                      <a:r>
                        <a:rPr kumimoji="1" lang="en-US" altLang="ja-JP" sz="1400" b="1" i="0" dirty="0">
                          <a:latin typeface="Verdana" panose="020B0604030504040204" pitchFamily="34" charset="0"/>
                          <a:ea typeface="Verdana" panose="020B0604030504040204" pitchFamily="34" charset="0"/>
                          <a:cs typeface="Verdana" panose="020B0604030504040204" pitchFamily="34" charset="0"/>
                        </a:rPr>
                        <a:t>Datasets</a:t>
                      </a:r>
                      <a:endParaRPr kumimoji="1" lang="ja-JP" altLang="en-US" sz="1400" b="1" i="0">
                        <a:latin typeface="Verdana" panose="020B0604030504040204" pitchFamily="34" charset="0"/>
                        <a:cs typeface="Verdana" panose="020B0604030504040204" pitchFamily="34" charset="0"/>
                      </a:endParaRPr>
                    </a:p>
                  </a:txBody>
                  <a:tcPr/>
                </a:tc>
                <a:tc>
                  <a:txBody>
                    <a:bodyPr/>
                    <a:lstStyle/>
                    <a:p>
                      <a:r>
                        <a:rPr kumimoji="1" lang="en-US" altLang="ja-JP" sz="1100" b="1" i="0" dirty="0">
                          <a:latin typeface="Verdana" panose="020B0604030504040204" pitchFamily="34" charset="0"/>
                          <a:ea typeface="Verdana" panose="020B0604030504040204" pitchFamily="34" charset="0"/>
                          <a:cs typeface="Verdana" panose="020B0604030504040204" pitchFamily="34" charset="0"/>
                        </a:rPr>
                        <a:t>Who created graph data (RDF/OWL)</a:t>
                      </a:r>
                      <a:endParaRPr kumimoji="1" lang="ja-JP" altLang="en-US" sz="1100" b="1" i="0">
                        <a:latin typeface="Verdana" panose="020B0604030504040204" pitchFamily="34" charset="0"/>
                        <a:cs typeface="Verdana" panose="020B0604030504040204" pitchFamily="34" charset="0"/>
                      </a:endParaRPr>
                    </a:p>
                  </a:txBody>
                  <a:tcPr marL="68580" marR="68580" marT="34290" marB="34290"/>
                </a:tc>
                <a:tc>
                  <a:txBody>
                    <a:bodyPr/>
                    <a:lstStyle/>
                    <a:p>
                      <a:pPr algn="ctr"/>
                      <a:r>
                        <a:rPr kumimoji="1" lang="en-US" altLang="ja-JP" sz="1100" b="1" i="0" dirty="0">
                          <a:latin typeface="Verdana" panose="020B0604030504040204" pitchFamily="34" charset="0"/>
                          <a:ea typeface="Verdana" panose="020B0604030504040204" pitchFamily="34" charset="0"/>
                          <a:cs typeface="Verdana" panose="020B0604030504040204" pitchFamily="34" charset="0"/>
                        </a:rPr>
                        <a:t>License</a:t>
                      </a:r>
                      <a:endParaRPr kumimoji="1" lang="ja-JP" altLang="en-US" sz="1100" b="1" i="0">
                        <a:latin typeface="Verdana" panose="020B0604030504040204" pitchFamily="34" charset="0"/>
                        <a:cs typeface="Verdana" panose="020B0604030504040204" pitchFamily="34" charset="0"/>
                      </a:endParaRPr>
                    </a:p>
                  </a:txBody>
                  <a:tcPr marL="68580" marR="68580" marT="34290" marB="34290" anchor="ctr"/>
                </a:tc>
                <a:extLst>
                  <a:ext uri="{0D108BD9-81ED-4DB2-BD59-A6C34878D82A}">
                    <a16:rowId xmlns:a16="http://schemas.microsoft.com/office/drawing/2014/main" val="424991062"/>
                  </a:ext>
                </a:extLst>
              </a:tr>
              <a:tr h="70866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Genome /Proteome</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6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a:latin typeface="Verdana" panose="020B0604030504040204" pitchFamily="34" charset="0"/>
                          <a:ea typeface="Verdana" panose="020B0604030504040204" pitchFamily="34" charset="0"/>
                          <a:cs typeface="Verdana" panose="020B0604030504040204" pitchFamily="34" charset="0"/>
                        </a:rPr>
                        <a:t>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hlinkClick r:id="rId3"/>
                        </a:rPr>
                        <a:t>Mouse Genome Informatics (MGI) RDF</a:t>
                      </a:r>
                      <a:endParaRPr kumimoji="1" lang="ja-JP" altLang="en-US" sz="1100">
                        <a:latin typeface="Verdana" panose="020B0604030504040204" pitchFamily="34" charset="0"/>
                        <a:cs typeface="Verdana" panose="020B0604030504040204" pitchFamily="34" charset="0"/>
                      </a:endParaRP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b="1" dirty="0">
                          <a:solidFill>
                            <a:srgbClr val="FF0000"/>
                          </a:solidFill>
                          <a:latin typeface="Verdana" panose="020B0604030504040204" pitchFamily="34" charset="0"/>
                          <a:ea typeface="Verdana" panose="020B0604030504040204" pitchFamily="34" charset="0"/>
                          <a:cs typeface="Verdana" panose="020B0604030504040204" pitchFamily="34" charset="0"/>
                        </a:rPr>
                        <a:t>RIKEN BRC</a:t>
                      </a:r>
                      <a:endParaRPr kumimoji="1" lang="ja-JP" altLang="en-US" sz="1100" b="1">
                        <a:solidFill>
                          <a:srgbClr val="FF0000"/>
                        </a:solidFill>
                        <a:latin typeface="Verdana" panose="020B0604030504040204" pitchFamily="34" charset="0"/>
                        <a:cs typeface="Verdana" panose="020B0604030504040204" pitchFamily="34" charset="0"/>
                      </a:endParaRP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Original (... used for research and educational purposes only. Reproduction or use for commercial purposes without the express prior written permission of The Jackson Laboratory is prohibited.)</a:t>
                      </a:r>
                      <a:endParaRPr kumimoji="1" lang="ja-JP" altLang="en-US" sz="1100">
                        <a:latin typeface="Verdana" panose="020B0604030504040204" pitchFamily="34" charset="0"/>
                        <a:cs typeface="Verdana" panose="020B0604030504040204" pitchFamily="34" charset="0"/>
                      </a:endParaRPr>
                    </a:p>
                  </a:txBody>
                  <a:tcPr marL="68580" marR="68580" marT="34290" marB="34290" anchor="ctr"/>
                </a:tc>
                <a:extLst>
                  <a:ext uri="{0D108BD9-81ED-4DB2-BD59-A6C34878D82A}">
                    <a16:rowId xmlns:a16="http://schemas.microsoft.com/office/drawing/2014/main" val="2333284044"/>
                  </a:ext>
                </a:extLst>
              </a:tr>
              <a:tr h="228600">
                <a:tc vMerge="1">
                  <a:txBody>
                    <a:bodyPr/>
                    <a:lstStyle/>
                    <a:p>
                      <a:endParaRPr kumimoji="1" lang="ja-JP" altLang="en-US" sz="1400">
                        <a:latin typeface="Verdana" panose="020B0604030504040204" pitchFamily="34" charset="0"/>
                        <a:cs typeface="Verdana" panose="020B0604030504040204" pitchFamily="34" charset="0"/>
                      </a:endParaRPr>
                    </a:p>
                  </a:txBody>
                  <a:tcPr/>
                </a:tc>
                <a:tc>
                  <a:txBody>
                    <a:bodyPr/>
                    <a:lstStyle/>
                    <a:p>
                      <a:pPr algn="ctr"/>
                      <a:r>
                        <a:rPr kumimoji="1" lang="en-US" altLang="ja-JP" sz="900" dirty="0">
                          <a:latin typeface="Verdana" panose="020B0604030504040204" pitchFamily="34" charset="0"/>
                          <a:ea typeface="Verdana" panose="020B0604030504040204" pitchFamily="34" charset="0"/>
                          <a:cs typeface="Verdana" panose="020B0604030504040204" pitchFamily="34" charset="0"/>
                        </a:rPr>
                        <a:t>2</a:t>
                      </a:r>
                      <a:endParaRPr kumimoji="1" lang="ja-JP" altLang="en-US" sz="900">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r>
                        <a:rPr kumimoji="1" lang="en-US" altLang="ja-JP" sz="1100" dirty="0">
                          <a:latin typeface="Verdana" panose="020B0604030504040204" pitchFamily="34" charset="0"/>
                          <a:ea typeface="Verdana" panose="020B0604030504040204" pitchFamily="34" charset="0"/>
                          <a:cs typeface="Verdana" panose="020B0604030504040204" pitchFamily="34" charset="0"/>
                          <a:hlinkClick r:id="rId4"/>
                        </a:rPr>
                        <a:t>UniProt RDF (including </a:t>
                      </a:r>
                      <a:r>
                        <a:rPr kumimoji="1" lang="en-US" altLang="ja-JP" sz="1100" b="1" dirty="0">
                          <a:latin typeface="Verdana" panose="020B0604030504040204" pitchFamily="34" charset="0"/>
                          <a:ea typeface="Verdana" panose="020B0604030504040204" pitchFamily="34" charset="0"/>
                          <a:cs typeface="Verdana" panose="020B0604030504040204" pitchFamily="34" charset="0"/>
                          <a:hlinkClick r:id="rId4"/>
                        </a:rPr>
                        <a:t>Gene Ontology</a:t>
                      </a:r>
                      <a:r>
                        <a:rPr kumimoji="1" lang="en-US" altLang="ja-JP" sz="1100" dirty="0">
                          <a:latin typeface="Verdana" panose="020B0604030504040204" pitchFamily="34" charset="0"/>
                          <a:ea typeface="Verdana" panose="020B0604030504040204" pitchFamily="34" charset="0"/>
                          <a:cs typeface="Verdana" panose="020B0604030504040204" pitchFamily="34" charset="0"/>
                          <a:hlinkClick r:id="rId4"/>
                        </a:rPr>
                        <a:t>)</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6EA"/>
                    </a:solidFill>
                  </a:tcPr>
                </a:tc>
                <a:tc>
                  <a:txBody>
                    <a:bodyPr/>
                    <a:lstStyle/>
                    <a:p>
                      <a:r>
                        <a:rPr kumimoji="1" lang="en-US" altLang="ja-JP" sz="1100" dirty="0">
                          <a:latin typeface="Verdana" panose="020B0604030504040204" pitchFamily="34" charset="0"/>
                          <a:ea typeface="Verdana" panose="020B0604030504040204" pitchFamily="34" charset="0"/>
                          <a:cs typeface="Verdana" panose="020B0604030504040204" pitchFamily="34" charset="0"/>
                        </a:rPr>
                        <a:t>UniProt </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6EA"/>
                    </a:solidFill>
                  </a:tcPr>
                </a:tc>
                <a:tc>
                  <a:txBody>
                    <a:bodyPr/>
                    <a:lstStyle/>
                    <a:p>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5"/>
                        </a:rPr>
                        <a:t>CC BY 4.0</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6EA"/>
                    </a:solidFill>
                  </a:tcPr>
                </a:tc>
                <a:extLst>
                  <a:ext uri="{0D108BD9-81ED-4DB2-BD59-A6C34878D82A}">
                    <a16:rowId xmlns:a16="http://schemas.microsoft.com/office/drawing/2014/main" val="3192033462"/>
                  </a:ext>
                </a:extLst>
              </a:tr>
              <a:tr h="228600">
                <a:tc>
                  <a:txBody>
                    <a:bodyPr/>
                    <a:lstStyle/>
                    <a:p>
                      <a:r>
                        <a:rPr kumimoji="1" lang="en-US" altLang="ja-JP" sz="1100" dirty="0">
                          <a:latin typeface="Verdana" panose="020B0604030504040204" pitchFamily="34" charset="0"/>
                          <a:ea typeface="Verdana" panose="020B0604030504040204" pitchFamily="34" charset="0"/>
                          <a:cs typeface="Verdana" panose="020B0604030504040204" pitchFamily="34" charset="0"/>
                        </a:rPr>
                        <a:t>Ortholog</a:t>
                      </a:r>
                      <a:endParaRPr kumimoji="1" lang="ja-JP" altLang="en-US" sz="1100">
                        <a:latin typeface="Verdana" panose="020B0604030504040204" pitchFamily="34" charset="0"/>
                        <a:cs typeface="Verdana" panose="020B0604030504040204" pitchFamily="34" charset="0"/>
                      </a:endParaRPr>
                    </a:p>
                  </a:txBody>
                  <a:tcPr marL="68580" marR="68580" marT="34290" marB="34290">
                    <a:solidFill>
                      <a:srgbClr val="E9ECF5"/>
                    </a:solidFill>
                  </a:tcPr>
                </a:tc>
                <a:tc>
                  <a:txBody>
                    <a:bodyPr/>
                    <a:lstStyle/>
                    <a:p>
                      <a:pPr algn="ctr"/>
                      <a:r>
                        <a:rPr kumimoji="1" lang="en-US" altLang="ja-JP" sz="900" dirty="0">
                          <a:latin typeface="Verdana" panose="020B0604030504040204" pitchFamily="34" charset="0"/>
                          <a:ea typeface="Verdana" panose="020B0604030504040204" pitchFamily="34" charset="0"/>
                          <a:cs typeface="Verdana" panose="020B0604030504040204" pitchFamily="34" charset="0"/>
                        </a:rPr>
                        <a:t>3</a:t>
                      </a:r>
                      <a:endParaRPr kumimoji="1" lang="ja-JP" altLang="en-US" sz="900">
                        <a:latin typeface="Verdana" panose="020B0604030504040204" pitchFamily="34" charset="0"/>
                        <a:cs typeface="Verdana" panose="020B0604030504040204" pitchFamily="34" charset="0"/>
                      </a:endParaRPr>
                    </a:p>
                  </a:txBody>
                  <a:tcPr marL="68580" marR="68580" marT="34290" marB="34290" anchor="ctr">
                    <a:solidFill>
                      <a:srgbClr val="E9EDF5"/>
                    </a:solidFill>
                  </a:tcPr>
                </a:tc>
                <a:tc>
                  <a:txBody>
                    <a:bodyPr/>
                    <a:lstStyle/>
                    <a:p>
                      <a:r>
                        <a:rPr lang="ja-JP" altLang="en-US" sz="1100">
                          <a:latin typeface="Verdana" panose="020B0604030504040204" pitchFamily="34" charset="0"/>
                          <a:ea typeface="Meiryo" panose="020B0604030504040204" pitchFamily="34" charset="-128"/>
                          <a:cs typeface="Verdana" panose="020B0604030504040204" pitchFamily="34" charset="0"/>
                          <a:hlinkClick r:id="rId6"/>
                        </a:rPr>
                        <a:t>Orthologous Matrix (OMA)</a:t>
                      </a:r>
                      <a:r>
                        <a:rPr lang="en-US" altLang="ja-JP" sz="1100" dirty="0">
                          <a:latin typeface="Verdana" panose="020B0604030504040204" pitchFamily="34" charset="0"/>
                          <a:ea typeface="Verdana" panose="020B0604030504040204" pitchFamily="34" charset="0"/>
                          <a:cs typeface="Verdana" panose="020B0604030504040204" pitchFamily="34" charset="0"/>
                          <a:hlinkClick r:id="rId6"/>
                        </a:rPr>
                        <a:t> RDF</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DF5"/>
                    </a:solidFill>
                  </a:tcPr>
                </a:tc>
                <a:tc>
                  <a:txBody>
                    <a:bodyPr/>
                    <a:lstStyle/>
                    <a:p>
                      <a:r>
                        <a:rPr kumimoji="1" lang="en-US" altLang="ja-JP" sz="1100" dirty="0">
                          <a:latin typeface="Verdana" panose="020B0604030504040204" pitchFamily="34" charset="0"/>
                          <a:ea typeface="Verdana" panose="020B0604030504040204" pitchFamily="34" charset="0"/>
                          <a:cs typeface="Verdana" panose="020B0604030504040204" pitchFamily="34" charset="0"/>
                        </a:rPr>
                        <a:t>OMA</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DF5"/>
                    </a:solidFill>
                  </a:tcPr>
                </a:tc>
                <a:tc>
                  <a:txBody>
                    <a:bodyPr/>
                    <a:lstStyle/>
                    <a:p>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7"/>
                        </a:rPr>
                        <a:t>CC BY-SA 2.5</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DF5"/>
                    </a:solidFill>
                  </a:tcPr>
                </a:tc>
                <a:extLst>
                  <a:ext uri="{0D108BD9-81ED-4DB2-BD59-A6C34878D82A}">
                    <a16:rowId xmlns:a16="http://schemas.microsoft.com/office/drawing/2014/main" val="3111160904"/>
                  </a:ext>
                </a:extLst>
              </a:tr>
              <a:tr h="228600">
                <a:tc rowSpan="3">
                  <a:txBody>
                    <a:bodyPr/>
                    <a:lstStyle/>
                    <a:p>
                      <a:r>
                        <a:rPr kumimoji="1" lang="en-US" altLang="ja-JP" sz="1100" dirty="0">
                          <a:latin typeface="Verdana" panose="020B0604030504040204" pitchFamily="34" charset="0"/>
                          <a:ea typeface="Verdana" panose="020B0604030504040204" pitchFamily="34" charset="0"/>
                          <a:cs typeface="Verdana" panose="020B0604030504040204" pitchFamily="34" charset="0"/>
                        </a:rPr>
                        <a:t>Gene-Disease interaction</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6EA"/>
                    </a:solidFill>
                  </a:tcPr>
                </a:tc>
                <a:tc>
                  <a:txBody>
                    <a:bodyPr/>
                    <a:lstStyle/>
                    <a:p>
                      <a:pPr algn="ctr"/>
                      <a:r>
                        <a:rPr kumimoji="1" lang="en-US" altLang="ja-JP" sz="900" dirty="0">
                          <a:latin typeface="Verdana" panose="020B0604030504040204" pitchFamily="34" charset="0"/>
                          <a:ea typeface="Verdana" panose="020B0604030504040204" pitchFamily="34" charset="0"/>
                          <a:cs typeface="Verdana" panose="020B0604030504040204" pitchFamily="34" charset="0"/>
                        </a:rPr>
                        <a:t>4</a:t>
                      </a:r>
                      <a:endParaRPr kumimoji="1" lang="ja-JP" altLang="en-US" sz="900">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r>
                        <a:rPr lang="ja-JP" altLang="en-US" sz="1100">
                          <a:latin typeface="Verdana" panose="020B0604030504040204" pitchFamily="34" charset="0"/>
                          <a:ea typeface="Meiryo" panose="020B0604030504040204" pitchFamily="34" charset="-128"/>
                          <a:cs typeface="Verdana" panose="020B0604030504040204" pitchFamily="34" charset="0"/>
                          <a:hlinkClick r:id="rId8"/>
                        </a:rPr>
                        <a:t>DisGeNET</a:t>
                      </a:r>
                      <a:r>
                        <a:rPr lang="en-US" altLang="ja-JP" sz="1100" dirty="0">
                          <a:latin typeface="Verdana" panose="020B0604030504040204" pitchFamily="34" charset="0"/>
                          <a:ea typeface="Verdana" panose="020B0604030504040204" pitchFamily="34" charset="0"/>
                          <a:cs typeface="Verdana" panose="020B0604030504040204" pitchFamily="34" charset="0"/>
                          <a:hlinkClick r:id="rId8"/>
                        </a:rPr>
                        <a:t> RDF</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DisGeNET</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9"/>
                        </a:rPr>
                        <a:t>CC BY-NC-SA 4.0</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7EA"/>
                    </a:solidFill>
                  </a:tcPr>
                </a:tc>
                <a:extLst>
                  <a:ext uri="{0D108BD9-81ED-4DB2-BD59-A6C34878D82A}">
                    <a16:rowId xmlns:a16="http://schemas.microsoft.com/office/drawing/2014/main" val="4263219784"/>
                  </a:ext>
                </a:extLst>
              </a:tr>
              <a:tr h="320040">
                <a:tc vMerge="1">
                  <a:txBody>
                    <a:bodyPr/>
                    <a:lstStyle/>
                    <a:p>
                      <a:endParaRPr kumimoji="1" lang="ja-JP" altLang="en-US"/>
                    </a:p>
                  </a:txBody>
                  <a:tcPr/>
                </a:tc>
                <a:tc>
                  <a:txBody>
                    <a:bodyPr/>
                    <a:lstStyle/>
                    <a:p>
                      <a:pPr algn="ctr"/>
                      <a:r>
                        <a:rPr kumimoji="1" lang="en-US" altLang="ja-JP" sz="900" dirty="0">
                          <a:latin typeface="Verdana" panose="020B0604030504040204" pitchFamily="34" charset="0"/>
                          <a:cs typeface="Verdana" panose="020B0604030504040204" pitchFamily="34" charset="0"/>
                        </a:rPr>
                        <a:t>5</a:t>
                      </a:r>
                      <a:endParaRPr kumimoji="1" lang="ja-JP" altLang="en-US" sz="900">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r>
                        <a:rPr kumimoji="1" lang="en-US" altLang="ja-JP" sz="1100" dirty="0">
                          <a:latin typeface="Verdana" panose="020B0604030504040204" pitchFamily="34" charset="0"/>
                          <a:cs typeface="Verdana" panose="020B0604030504040204" pitchFamily="34" charset="0"/>
                          <a:hlinkClick r:id="rId10"/>
                        </a:rPr>
                        <a:t>MedGen RDF</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dirty="0">
                          <a:solidFill>
                            <a:schemeClr val="tx1"/>
                          </a:solidFill>
                          <a:latin typeface="Verdana" panose="020B0604030504040204" pitchFamily="34" charset="0"/>
                          <a:cs typeface="Verdana" panose="020B0604030504040204" pitchFamily="34" charset="0"/>
                        </a:rPr>
                        <a:t>DBCLS</a:t>
                      </a:r>
                      <a:endParaRPr kumimoji="1" lang="ja-JP" altLang="en-US" sz="1100" b="0">
                        <a:solidFill>
                          <a:schemeClr val="tx1"/>
                        </a:solidFill>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050" b="0" i="0" u="sng"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hlinkClick r:id="rId11"/>
                        </a:rPr>
                        <a:t>NCBI Website and Data Usage Policies and Disclaimers</a:t>
                      </a:r>
                    </a:p>
                  </a:txBody>
                  <a:tcPr marL="68580" marR="68580" marT="34290" marB="34290" anchor="ctr">
                    <a:solidFill>
                      <a:srgbClr val="CFD7EA"/>
                    </a:solidFill>
                  </a:tcPr>
                </a:tc>
                <a:extLst>
                  <a:ext uri="{0D108BD9-81ED-4DB2-BD59-A6C34878D82A}">
                    <a16:rowId xmlns:a16="http://schemas.microsoft.com/office/drawing/2014/main" val="3212191140"/>
                  </a:ext>
                </a:extLst>
              </a:tr>
              <a:tr h="320040">
                <a:tc vMerge="1">
                  <a:txBody>
                    <a:bodyPr/>
                    <a:lstStyle/>
                    <a:p>
                      <a:endParaRPr kumimoji="1" lang="ja-JP" altLang="en-US" sz="1400">
                        <a:latin typeface="Verdana" panose="020B0604030504040204" pitchFamily="34" charset="0"/>
                        <a:cs typeface="Verdana" panose="020B0604030504040204" pitchFamily="34" charset="0"/>
                      </a:endParaRPr>
                    </a:p>
                  </a:txBody>
                  <a:tcPr/>
                </a:tc>
                <a:tc>
                  <a:txBody>
                    <a:bodyPr/>
                    <a:lstStyle/>
                    <a:p>
                      <a:pPr algn="ctr"/>
                      <a:r>
                        <a:rPr kumimoji="1" lang="en-US" altLang="ja-JP" sz="900" dirty="0">
                          <a:latin typeface="Verdana" panose="020B0604030504040204" pitchFamily="34" charset="0"/>
                          <a:ea typeface="Verdana" panose="020B0604030504040204" pitchFamily="34" charset="0"/>
                          <a:cs typeface="Verdana" panose="020B0604030504040204" pitchFamily="34" charset="0"/>
                        </a:rPr>
                        <a:t>6</a:t>
                      </a:r>
                      <a:endParaRPr kumimoji="1" lang="ja-JP" altLang="en-US" sz="900">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r>
                        <a:rPr lang="en" altLang="ja-JP" sz="1100" dirty="0">
                          <a:latin typeface="Verdana" panose="020B0604030504040204" pitchFamily="34" charset="0"/>
                          <a:ea typeface="Verdana" panose="020B0604030504040204" pitchFamily="34" charset="0"/>
                          <a:cs typeface="Verdana" panose="020B0604030504040204" pitchFamily="34" charset="0"/>
                          <a:hlinkClick r:id="rId12"/>
                        </a:rPr>
                        <a:t>KEGG MEDICUS RDF</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dirty="0">
                          <a:solidFill>
                            <a:srgbClr val="FF0000"/>
                          </a:solidFill>
                          <a:latin typeface="Verdana" panose="020B0604030504040204" pitchFamily="34" charset="0"/>
                          <a:ea typeface="Verdana" panose="020B0604030504040204" pitchFamily="34" charset="0"/>
                          <a:cs typeface="Verdana" panose="020B0604030504040204" pitchFamily="34" charset="0"/>
                        </a:rPr>
                        <a:t>RIKEN BRC</a:t>
                      </a:r>
                      <a:endParaRPr kumimoji="1" lang="ja-JP" altLang="en-US" sz="1100" b="1">
                        <a:solidFill>
                          <a:srgbClr val="FF0000"/>
                        </a:solidFill>
                        <a:latin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13"/>
                        </a:rPr>
                        <a:t>CC BY-SA 4.0</a:t>
                      </a:r>
                      <a:endParaRPr kumimoji="1" lang="en" altLang="ja-JP" sz="1100" dirty="0">
                        <a:latin typeface="Verdana" panose="020B0604030504040204" pitchFamily="34" charset="0"/>
                        <a:ea typeface="Verdana" panose="020B0604030504040204" pitchFamily="34" charset="0"/>
                        <a:cs typeface="Verdana" panose="020B0604030504040204" pitchFamily="34" charset="0"/>
                      </a:endParaRPr>
                    </a:p>
                  </a:txBody>
                  <a:tcPr marL="68580" marR="68580" marT="34290" marB="34290" anchor="ctr">
                    <a:solidFill>
                      <a:srgbClr val="CFD7EA"/>
                    </a:solidFill>
                  </a:tcPr>
                </a:tc>
                <a:extLst>
                  <a:ext uri="{0D108BD9-81ED-4DB2-BD59-A6C34878D82A}">
                    <a16:rowId xmlns:a16="http://schemas.microsoft.com/office/drawing/2014/main" val="3192957676"/>
                  </a:ext>
                </a:extLst>
              </a:tr>
              <a:tr h="228600">
                <a:tc rowSpan="4">
                  <a:txBody>
                    <a:bodyPr/>
                    <a:lstStyle/>
                    <a:p>
                      <a:r>
                        <a:rPr kumimoji="1" lang="en-US" altLang="ja-JP" sz="1100" dirty="0">
                          <a:latin typeface="Verdana" panose="020B0604030504040204" pitchFamily="34" charset="0"/>
                          <a:ea typeface="Verdana" panose="020B0604030504040204" pitchFamily="34" charset="0"/>
                          <a:cs typeface="Verdana" panose="020B0604030504040204" pitchFamily="34" charset="0"/>
                        </a:rPr>
                        <a:t>Disease</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pPr algn="ctr"/>
                      <a:r>
                        <a:rPr kumimoji="1" lang="en-US" altLang="ja-JP" sz="900" dirty="0">
                          <a:latin typeface="Verdana" panose="020B0604030504040204" pitchFamily="34" charset="0"/>
                          <a:ea typeface="Verdana" panose="020B0604030504040204" pitchFamily="34" charset="0"/>
                          <a:cs typeface="Verdana" panose="020B0604030504040204" pitchFamily="34" charset="0"/>
                        </a:rPr>
                        <a:t>7</a:t>
                      </a:r>
                      <a:endParaRPr kumimoji="1" lang="ja-JP" altLang="en-US" sz="9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r>
                        <a:rPr lang="en" altLang="ja-JP" sz="1100" dirty="0">
                          <a:latin typeface="Verdana" panose="020B0604030504040204" pitchFamily="34" charset="0"/>
                          <a:ea typeface="Verdana" panose="020B0604030504040204" pitchFamily="34" charset="0"/>
                          <a:cs typeface="Verdana" panose="020B0604030504040204" pitchFamily="34" charset="0"/>
                          <a:hlinkClick r:id="rId14"/>
                        </a:rPr>
                        <a:t>Nanbyo Disease Ontology (</a:t>
                      </a:r>
                      <a:r>
                        <a:rPr lang="ja-JP" altLang="en-US" sz="1100">
                          <a:latin typeface="Verdana" panose="020B0604030504040204" pitchFamily="34" charset="0"/>
                          <a:ea typeface="Meiryo" panose="020B0604030504040204" pitchFamily="34" charset="-128"/>
                          <a:cs typeface="Verdana" panose="020B0604030504040204" pitchFamily="34" charset="0"/>
                          <a:hlinkClick r:id="rId14"/>
                        </a:rPr>
                        <a:t>NANDO</a:t>
                      </a:r>
                      <a:r>
                        <a:rPr lang="en-US" altLang="ja-JP" sz="1100" dirty="0">
                          <a:latin typeface="Verdana" panose="020B0604030504040204" pitchFamily="34" charset="0"/>
                          <a:ea typeface="Verdana" panose="020B0604030504040204" pitchFamily="34" charset="0"/>
                          <a:cs typeface="Verdana" panose="020B0604030504040204" pitchFamily="34" charset="0"/>
                          <a:hlinkClick r:id="rId14"/>
                        </a:rPr>
                        <a:t>)</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DBCLS</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5"/>
                        </a:rPr>
                        <a:t>CC BY 4.0</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extLst>
                  <a:ext uri="{0D108BD9-81ED-4DB2-BD59-A6C34878D82A}">
                    <a16:rowId xmlns:a16="http://schemas.microsoft.com/office/drawing/2014/main" val="104243949"/>
                  </a:ext>
                </a:extLst>
              </a:tr>
              <a:tr h="228600">
                <a:tc vMerge="1">
                  <a:txBody>
                    <a:bodyPr/>
                    <a:lstStyle/>
                    <a:p>
                      <a:endParaRPr kumimoji="1" lang="ja-JP" altLang="en-US" sz="1400">
                        <a:latin typeface="Verdana" panose="020B0604030504040204" pitchFamily="34" charset="0"/>
                        <a:cs typeface="Verdana" panose="020B0604030504040204" pitchFamily="34" charset="0"/>
                      </a:endParaRPr>
                    </a:p>
                  </a:txBody>
                  <a:tcPr/>
                </a:tc>
                <a:tc>
                  <a:txBody>
                    <a:bodyPr/>
                    <a:lstStyle/>
                    <a:p>
                      <a:pPr algn="ctr"/>
                      <a:r>
                        <a:rPr kumimoji="1" lang="en-US" altLang="ja-JP" sz="900" dirty="0">
                          <a:latin typeface="Verdana" panose="020B0604030504040204" pitchFamily="34" charset="0"/>
                          <a:ea typeface="Verdana" panose="020B0604030504040204" pitchFamily="34" charset="0"/>
                          <a:cs typeface="Verdana" panose="020B0604030504040204" pitchFamily="34" charset="0"/>
                        </a:rPr>
                        <a:t>8</a:t>
                      </a:r>
                      <a:endParaRPr kumimoji="1" lang="ja-JP" altLang="en-US" sz="9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r>
                        <a:rPr lang="en" altLang="ja-JP" sz="1100" dirty="0">
                          <a:latin typeface="Verdana" panose="020B0604030504040204" pitchFamily="34" charset="0"/>
                          <a:ea typeface="Verdana" panose="020B0604030504040204" pitchFamily="34" charset="0"/>
                          <a:cs typeface="Verdana" panose="020B0604030504040204" pitchFamily="34" charset="0"/>
                          <a:hlinkClick r:id="rId15"/>
                        </a:rPr>
                        <a:t>Human Disease Ontology (DOID)</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r>
                        <a:rPr kumimoji="1" lang="en" altLang="ja-JP" sz="1100" dirty="0">
                          <a:latin typeface="Verdana" panose="020B0604030504040204" pitchFamily="34" charset="0"/>
                          <a:ea typeface="Verdana" panose="020B0604030504040204" pitchFamily="34" charset="0"/>
                          <a:cs typeface="Verdana" panose="020B0604030504040204" pitchFamily="34" charset="0"/>
                        </a:rPr>
                        <a:t>DOID</a:t>
                      </a:r>
                    </a:p>
                  </a:txBody>
                  <a:tcPr marL="68580" marR="68580" marT="34290" marB="34290" anchor="ctr">
                    <a:solidFill>
                      <a:srgbClr val="E9ECF5"/>
                    </a:solidFill>
                  </a:tcPr>
                </a:tc>
                <a:tc>
                  <a:txBody>
                    <a:bodyPr/>
                    <a:lstStyle/>
                    <a:p>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16"/>
                        </a:rPr>
                        <a:t>CC0 1.0</a:t>
                      </a:r>
                      <a:endParaRPr kumimoji="1" lang="en" altLang="ja-JP" sz="1100" dirty="0">
                        <a:latin typeface="Verdana" panose="020B0604030504040204" pitchFamily="34" charset="0"/>
                        <a:ea typeface="Verdana" panose="020B0604030504040204" pitchFamily="34" charset="0"/>
                        <a:cs typeface="Verdana" panose="020B0604030504040204" pitchFamily="34" charset="0"/>
                      </a:endParaRPr>
                    </a:p>
                  </a:txBody>
                  <a:tcPr marL="68580" marR="68580" marT="34290" marB="34290" anchor="ctr">
                    <a:solidFill>
                      <a:srgbClr val="E9ECF5"/>
                    </a:solidFill>
                  </a:tcPr>
                </a:tc>
                <a:extLst>
                  <a:ext uri="{0D108BD9-81ED-4DB2-BD59-A6C34878D82A}">
                    <a16:rowId xmlns:a16="http://schemas.microsoft.com/office/drawing/2014/main" val="4207173292"/>
                  </a:ext>
                </a:extLst>
              </a:tr>
              <a:tr h="236668">
                <a:tc vMerge="1">
                  <a:txBody>
                    <a:bodyPr/>
                    <a:lstStyle/>
                    <a:p>
                      <a:endParaRPr kumimoji="1" lang="ja-JP" altLang="en-US" sz="1400">
                        <a:latin typeface="Verdana" panose="020B0604030504040204" pitchFamily="34" charset="0"/>
                        <a:cs typeface="Verdana" panose="020B0604030504040204" pitchFamily="34" charset="0"/>
                      </a:endParaRPr>
                    </a:p>
                  </a:txBody>
                  <a:tcPr/>
                </a:tc>
                <a:tc>
                  <a:txBody>
                    <a:bodyPr/>
                    <a:lstStyle/>
                    <a:p>
                      <a:pPr algn="ctr"/>
                      <a:r>
                        <a:rPr kumimoji="1" lang="en-US" altLang="ja-JP" sz="900" dirty="0">
                          <a:latin typeface="Verdana" panose="020B0604030504040204" pitchFamily="34" charset="0"/>
                          <a:ea typeface="Verdana" panose="020B0604030504040204" pitchFamily="34" charset="0"/>
                          <a:cs typeface="Verdana" panose="020B0604030504040204" pitchFamily="34" charset="0"/>
                        </a:rPr>
                        <a:t>9</a:t>
                      </a:r>
                      <a:endParaRPr kumimoji="1" lang="ja-JP" altLang="en-US" sz="9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r>
                        <a:rPr lang="en" altLang="ja-JP" sz="1100" dirty="0">
                          <a:latin typeface="Verdana" panose="020B0604030504040204" pitchFamily="34" charset="0"/>
                          <a:ea typeface="Verdana" panose="020B0604030504040204" pitchFamily="34" charset="0"/>
                          <a:cs typeface="Verdana" panose="020B0604030504040204" pitchFamily="34" charset="0"/>
                          <a:hlinkClick r:id="rId17"/>
                        </a:rPr>
                        <a:t>Mondo Disease Ontology (MONDO)</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MONDO</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5"/>
                        </a:rPr>
                        <a:t>CC BY 4.0</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extLst>
                  <a:ext uri="{0D108BD9-81ED-4DB2-BD59-A6C34878D82A}">
                    <a16:rowId xmlns:a16="http://schemas.microsoft.com/office/drawing/2014/main" val="3441918147"/>
                  </a:ext>
                </a:extLst>
              </a:tr>
              <a:tr h="388620">
                <a:tc vMerge="1">
                  <a:txBody>
                    <a:bodyPr/>
                    <a:lstStyle/>
                    <a:p>
                      <a:endParaRPr kumimoji="1" lang="ja-JP" altLang="en-US" sz="1400">
                        <a:latin typeface="Verdana" panose="020B0604030504040204" pitchFamily="34" charset="0"/>
                        <a:cs typeface="Verdana" panose="020B0604030504040204" pitchFamily="34" charset="0"/>
                      </a:endParaRPr>
                    </a:p>
                  </a:txBody>
                  <a:tcPr/>
                </a:tc>
                <a:tc>
                  <a:txBody>
                    <a:bodyPr/>
                    <a:lstStyle/>
                    <a:p>
                      <a:pPr algn="ctr"/>
                      <a:r>
                        <a:rPr kumimoji="1" lang="en-US" altLang="ja-JP" sz="900" dirty="0">
                          <a:latin typeface="Verdana" panose="020B0604030504040204" pitchFamily="34" charset="0"/>
                          <a:ea typeface="Verdana" panose="020B0604030504040204" pitchFamily="34" charset="0"/>
                          <a:cs typeface="Verdana" panose="020B0604030504040204" pitchFamily="34" charset="0"/>
                        </a:rPr>
                        <a:t>10</a:t>
                      </a:r>
                      <a:endParaRPr kumimoji="1" lang="ja-JP" altLang="en-US" sz="9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r>
                        <a:rPr lang="en" altLang="ja-JP" sz="1100" dirty="0">
                          <a:latin typeface="Verdana" panose="020B0604030504040204" pitchFamily="34" charset="0"/>
                          <a:ea typeface="Verdana" panose="020B0604030504040204" pitchFamily="34" charset="0"/>
                          <a:cs typeface="Verdana" panose="020B0604030504040204" pitchFamily="34" charset="0"/>
                          <a:hlinkClick r:id="rId18"/>
                        </a:rPr>
                        <a:t>Orphanet Rare Disease Ontology (ORDO)</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ORDO</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5"/>
                        </a:rPr>
                        <a:t>CC BY 4.0</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extLst>
                  <a:ext uri="{0D108BD9-81ED-4DB2-BD59-A6C34878D82A}">
                    <a16:rowId xmlns:a16="http://schemas.microsoft.com/office/drawing/2014/main" val="2110171634"/>
                  </a:ext>
                </a:extLst>
              </a:tr>
              <a:tr h="252603">
                <a:tc rowSpan="2">
                  <a:txBody>
                    <a:bodyPr/>
                    <a:lstStyle/>
                    <a:p>
                      <a:r>
                        <a:rPr kumimoji="1" lang="en-US" altLang="ja-JP" sz="1100" dirty="0">
                          <a:latin typeface="Verdana" panose="020B0604030504040204" pitchFamily="34" charset="0"/>
                          <a:ea typeface="Verdana" panose="020B0604030504040204" pitchFamily="34" charset="0"/>
                          <a:cs typeface="Verdana" panose="020B0604030504040204" pitchFamily="34" charset="0"/>
                        </a:rPr>
                        <a:t>Phenotype</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6EA"/>
                    </a:solidFill>
                  </a:tcPr>
                </a:tc>
                <a:tc>
                  <a:txBody>
                    <a:bodyPr/>
                    <a:lstStyle/>
                    <a:p>
                      <a:pPr marL="9525" lvl="1" indent="0" algn="ctr">
                        <a:lnSpc>
                          <a:spcPct val="120000"/>
                        </a:lnSpc>
                        <a:buFont typeface="Arial" panose="020B0604020202020204" pitchFamily="34" charset="0"/>
                        <a:buNone/>
                        <a:tabLst/>
                      </a:pPr>
                      <a:r>
                        <a:rPr lang="en-US" altLang="ja-JP" sz="900" dirty="0">
                          <a:latin typeface="Verdana" panose="020B0604030504040204" pitchFamily="34" charset="0"/>
                          <a:ea typeface="Verdana" panose="020B0604030504040204" pitchFamily="34" charset="0"/>
                          <a:cs typeface="Verdana" panose="020B0604030504040204" pitchFamily="34" charset="0"/>
                        </a:rPr>
                        <a:t>11</a:t>
                      </a:r>
                    </a:p>
                  </a:txBody>
                  <a:tcPr marL="68580" marR="68580" marT="34290" marB="34290" anchor="ctr">
                    <a:solidFill>
                      <a:srgbClr val="CFD6EA"/>
                    </a:solidFill>
                  </a:tcPr>
                </a:tc>
                <a:tc>
                  <a:txBody>
                    <a:bodyPr/>
                    <a:lstStyle/>
                    <a:p>
                      <a:pPr marL="9525" lvl="1" indent="0">
                        <a:lnSpc>
                          <a:spcPct val="120000"/>
                        </a:lnSpc>
                        <a:buFont typeface="Arial" panose="020B0604020202020204" pitchFamily="34" charset="0"/>
                        <a:buNone/>
                        <a:tabLst/>
                      </a:pPr>
                      <a:r>
                        <a:rPr lang="en" altLang="ja-JP" sz="1100" dirty="0">
                          <a:latin typeface="Verdana" panose="020B0604030504040204" pitchFamily="34" charset="0"/>
                          <a:ea typeface="Verdana" panose="020B0604030504040204" pitchFamily="34" charset="0"/>
                          <a:cs typeface="Verdana" panose="020B0604030504040204" pitchFamily="34" charset="0"/>
                          <a:hlinkClick r:id="rId19"/>
                        </a:rPr>
                        <a:t>Mammalian Phenotype Ontology (MP)</a:t>
                      </a:r>
                      <a:endParaRPr lang="en-US" altLang="ja-JP" sz="1100" dirty="0">
                        <a:latin typeface="Verdana" panose="020B0604030504040204" pitchFamily="34" charset="0"/>
                        <a:ea typeface="Verdana" panose="020B0604030504040204" pitchFamily="34" charset="0"/>
                        <a:cs typeface="Verdana" panose="020B0604030504040204" pitchFamily="34" charset="0"/>
                      </a:endParaRPr>
                    </a:p>
                  </a:txBody>
                  <a:tcPr marL="68580" marR="68580" marT="34290" marB="34290" anchor="ctr">
                    <a:solidFill>
                      <a:srgbClr val="CFD6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MP </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6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5"/>
                        </a:rPr>
                        <a:t>CC BY 4.0</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6EA"/>
                    </a:solidFill>
                  </a:tcPr>
                </a:tc>
                <a:extLst>
                  <a:ext uri="{0D108BD9-81ED-4DB2-BD59-A6C34878D82A}">
                    <a16:rowId xmlns:a16="http://schemas.microsoft.com/office/drawing/2014/main" val="4158168328"/>
                  </a:ext>
                </a:extLst>
              </a:tr>
              <a:tr h="548640">
                <a:tc vMerge="1">
                  <a:txBody>
                    <a:bodyPr/>
                    <a:lstStyle/>
                    <a:p>
                      <a:endParaRPr kumimoji="1" lang="ja-JP" altLang="en-US" sz="1400">
                        <a:latin typeface="Verdana" panose="020B0604030504040204" pitchFamily="34" charset="0"/>
                        <a:cs typeface="Verdana" panose="020B0604030504040204" pitchFamily="34" charset="0"/>
                      </a:endParaRPr>
                    </a:p>
                  </a:txBody>
                  <a:tcPr anchor="ctr"/>
                </a:tc>
                <a:tc>
                  <a:txBody>
                    <a:bodyPr/>
                    <a:lstStyle/>
                    <a:p>
                      <a:pPr marL="9525" marR="0" lvl="1"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ja-JP" sz="900" dirty="0">
                          <a:latin typeface="Verdana" panose="020B0604030504040204" pitchFamily="34" charset="0"/>
                          <a:ea typeface="Verdana" panose="020B0604030504040204" pitchFamily="34" charset="0"/>
                          <a:cs typeface="Verdana" panose="020B0604030504040204" pitchFamily="34" charset="0"/>
                        </a:rPr>
                        <a:t>12</a:t>
                      </a:r>
                    </a:p>
                  </a:txBody>
                  <a:tcPr marL="68580" marR="68580" marT="34290" marB="34290" anchor="ctr">
                    <a:solidFill>
                      <a:srgbClr val="CFD7EA"/>
                    </a:solidFill>
                  </a:tcPr>
                </a:tc>
                <a:tc>
                  <a:txBody>
                    <a:bodyPr/>
                    <a:lstStyle/>
                    <a:p>
                      <a:pPr marL="9525" marR="0" lvl="1"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 altLang="ja-JP" sz="1100" dirty="0">
                          <a:latin typeface="Verdana" panose="020B0604030504040204" pitchFamily="34" charset="0"/>
                          <a:ea typeface="Verdana" panose="020B0604030504040204" pitchFamily="34" charset="0"/>
                          <a:cs typeface="Verdana" panose="020B0604030504040204" pitchFamily="34" charset="0"/>
                          <a:hlinkClick r:id="rId20"/>
                        </a:rPr>
                        <a:t>Human Phenotype Ontology (HP)</a:t>
                      </a:r>
                      <a:endParaRPr lang="en-US" altLang="ja-JP" sz="1100" dirty="0">
                        <a:latin typeface="Verdana" panose="020B0604030504040204" pitchFamily="34" charset="0"/>
                        <a:ea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HP</a:t>
                      </a:r>
                    </a:p>
                  </a:txBody>
                  <a:tcPr marL="68580" marR="68580" marT="34290" marB="34290" anchor="ctr">
                    <a:solidFill>
                      <a:srgbClr val="CFD7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Original (... vocabularies, annotation files, tools and documentation are freely available. ... is acknowledged and cited properly.</a:t>
                      </a:r>
                    </a:p>
                  </a:txBody>
                  <a:tcPr marL="68580" marR="68580" marT="34290" marB="34290" anchor="ctr">
                    <a:solidFill>
                      <a:srgbClr val="CFD7EA"/>
                    </a:solidFill>
                  </a:tcPr>
                </a:tc>
                <a:extLst>
                  <a:ext uri="{0D108BD9-81ED-4DB2-BD59-A6C34878D82A}">
                    <a16:rowId xmlns:a16="http://schemas.microsoft.com/office/drawing/2014/main" val="2849625857"/>
                  </a:ext>
                </a:extLst>
              </a:tr>
              <a:tr h="322389">
                <a:tc>
                  <a:txBody>
                    <a:bodyPr/>
                    <a:lstStyle/>
                    <a:p>
                      <a:r>
                        <a:rPr kumimoji="1" lang="en-US" altLang="ja-JP" sz="1100" dirty="0">
                          <a:latin typeface="Verdana" panose="020B0604030504040204" pitchFamily="34" charset="0"/>
                          <a:ea typeface="Verdana" panose="020B0604030504040204" pitchFamily="34" charset="0"/>
                          <a:cs typeface="Verdana" panose="020B0604030504040204" pitchFamily="34" charset="0"/>
                        </a:rPr>
                        <a:t>Chemicals</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pPr marL="9525" marR="0" lvl="1"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ja-JP" sz="900" dirty="0">
                          <a:latin typeface="Verdana" panose="020B0604030504040204" pitchFamily="34" charset="0"/>
                          <a:ea typeface="Verdana" panose="020B0604030504040204" pitchFamily="34" charset="0"/>
                          <a:cs typeface="Verdana" panose="020B0604030504040204" pitchFamily="34" charset="0"/>
                        </a:rPr>
                        <a:t>13</a:t>
                      </a:r>
                    </a:p>
                  </a:txBody>
                  <a:tcPr marL="68580" marR="68580" marT="34290" marB="34290" anchor="ctr">
                    <a:solidFill>
                      <a:srgbClr val="E9ECF5"/>
                    </a:solidFill>
                  </a:tcPr>
                </a:tc>
                <a:tc>
                  <a:txBody>
                    <a:bodyPr/>
                    <a:lstStyle/>
                    <a:p>
                      <a:pPr marL="9525" marR="0" lvl="1"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en" altLang="ja-JP" sz="1100" b="0" i="0" u="sng"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hlinkClick r:id="rId21"/>
                        </a:rPr>
                        <a:t>Chemical Entities of Biological Interest (ChEBI)</a:t>
                      </a: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ChEBI</a:t>
                      </a: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5"/>
                        </a:rPr>
                        <a:t>CC BY 4.0</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extLst>
                  <a:ext uri="{0D108BD9-81ED-4DB2-BD59-A6C34878D82A}">
                    <a16:rowId xmlns:a16="http://schemas.microsoft.com/office/drawing/2014/main" val="1396918065"/>
                  </a:ext>
                </a:extLst>
              </a:tr>
              <a:tr h="253371">
                <a:tc>
                  <a:txBody>
                    <a:bodyPr/>
                    <a:lstStyle/>
                    <a:p>
                      <a:r>
                        <a:rPr lang="en-US" altLang="ja-JP" sz="1100" dirty="0">
                          <a:latin typeface="Verdana" panose="020B0604030504040204" pitchFamily="34" charset="0"/>
                          <a:ea typeface="Verdana" panose="020B0604030504040204" pitchFamily="34" charset="0"/>
                          <a:cs typeface="Verdana" panose="020B0604030504040204" pitchFamily="34" charset="0"/>
                        </a:rPr>
                        <a:t>Biochemical reactions</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6EA"/>
                    </a:solidFill>
                  </a:tcPr>
                </a:tc>
                <a:tc>
                  <a:txBody>
                    <a:bodyPr/>
                    <a:lstStyle/>
                    <a:p>
                      <a:pPr marL="9525" marR="0" lvl="1"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ja-JP" sz="900" dirty="0">
                          <a:latin typeface="Verdana" panose="020B0604030504040204" pitchFamily="34" charset="0"/>
                          <a:ea typeface="Verdana" panose="020B0604030504040204" pitchFamily="34" charset="0"/>
                          <a:cs typeface="Verdana" panose="020B0604030504040204" pitchFamily="34" charset="0"/>
                        </a:rPr>
                        <a:t>14</a:t>
                      </a:r>
                    </a:p>
                  </a:txBody>
                  <a:tcPr marL="68580" marR="68580" marT="34290" marB="34290" anchor="ctr">
                    <a:solidFill>
                      <a:srgbClr val="CFD7EA"/>
                    </a:solidFill>
                  </a:tcPr>
                </a:tc>
                <a:tc>
                  <a:txBody>
                    <a:bodyPr/>
                    <a:lstStyle/>
                    <a:p>
                      <a:pPr marL="9525" marR="0" lvl="1"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ja-JP" sz="1100" dirty="0">
                          <a:latin typeface="Verdana" panose="020B0604030504040204" pitchFamily="34" charset="0"/>
                          <a:ea typeface="Verdana" panose="020B0604030504040204" pitchFamily="34" charset="0"/>
                          <a:cs typeface="Verdana" panose="020B0604030504040204" pitchFamily="34" charset="0"/>
                          <a:hlinkClick r:id="rId22"/>
                        </a:rPr>
                        <a:t>Knowledgebase of biochemical reactions (Rhea)</a:t>
                      </a:r>
                      <a:endParaRPr lang="en-US" altLang="ja-JP" sz="1100" dirty="0">
                        <a:latin typeface="Verdana" panose="020B0604030504040204" pitchFamily="34" charset="0"/>
                        <a:ea typeface="Verdana" panose="020B0604030504040204" pitchFamily="34" charset="0"/>
                        <a:cs typeface="Verdana" panose="020B0604030504040204" pitchFamily="34" charset="0"/>
                      </a:endParaRPr>
                    </a:p>
                  </a:txBody>
                  <a:tcPr marL="68580" marR="68580" marT="34290" marB="34290" anchor="ctr">
                    <a:solidFill>
                      <a:srgbClr val="CFD7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Rhea</a:t>
                      </a:r>
                    </a:p>
                  </a:txBody>
                  <a:tcPr marL="68580" marR="68580" marT="34290" marB="34290" anchor="ctr">
                    <a:solidFill>
                      <a:srgbClr val="CFD7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5"/>
                        </a:rPr>
                        <a:t>CC BY 4.0</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CFD7EA"/>
                    </a:solidFill>
                  </a:tcPr>
                </a:tc>
                <a:extLst>
                  <a:ext uri="{0D108BD9-81ED-4DB2-BD59-A6C34878D82A}">
                    <a16:rowId xmlns:a16="http://schemas.microsoft.com/office/drawing/2014/main" val="428471295"/>
                  </a:ext>
                </a:extLst>
              </a:tr>
              <a:tr h="253371">
                <a:tc>
                  <a:txBody>
                    <a:bodyPr/>
                    <a:lstStyle/>
                    <a:p>
                      <a:r>
                        <a:rPr kumimoji="1" lang="en-US" altLang="ja-JP" sz="1100" dirty="0">
                          <a:latin typeface="Verdana" panose="020B0604030504040204" pitchFamily="34" charset="0"/>
                          <a:cs typeface="Verdana" panose="020B0604030504040204" pitchFamily="34" charset="0"/>
                        </a:rPr>
                        <a:t>Gene expression</a:t>
                      </a:r>
                      <a:endParaRPr kumimoji="1" lang="ja-JP" altLang="en-US" sz="1100">
                        <a:latin typeface="Verdana" panose="020B0604030504040204" pitchFamily="34" charset="0"/>
                        <a:cs typeface="Verdana" panose="020B0604030504040204" pitchFamily="34" charset="0"/>
                      </a:endParaRPr>
                    </a:p>
                  </a:txBody>
                  <a:tcPr marL="68580" marR="68580" marT="34290" marB="34290" anchor="ctr">
                    <a:solidFill>
                      <a:srgbClr val="E9ECF5"/>
                    </a:solidFill>
                  </a:tcPr>
                </a:tc>
                <a:tc>
                  <a:txBody>
                    <a:bodyPr/>
                    <a:lstStyle/>
                    <a:p>
                      <a:pPr marL="9525" marR="0" lvl="1"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ja-JP" sz="900" dirty="0">
                          <a:latin typeface="Verdana" panose="020B0604030504040204" pitchFamily="34" charset="0"/>
                          <a:ea typeface="Verdana" panose="020B0604030504040204" pitchFamily="34" charset="0"/>
                          <a:cs typeface="Verdana" panose="020B0604030504040204" pitchFamily="34" charset="0"/>
                        </a:rPr>
                        <a:t>15</a:t>
                      </a:r>
                    </a:p>
                  </a:txBody>
                  <a:tcPr marL="68580" marR="68580" marT="34290" marB="34290" anchor="ctr">
                    <a:solidFill>
                      <a:srgbClr val="E9ECF5"/>
                    </a:solidFill>
                  </a:tcPr>
                </a:tc>
                <a:tc>
                  <a:txBody>
                    <a:bodyPr/>
                    <a:lstStyle/>
                    <a:p>
                      <a:pPr marL="9525" marR="0" lvl="1"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en" altLang="ja-JP" sz="1100" b="0" i="0" u="sng"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hlinkClick r:id="rId23"/>
                        </a:rPr>
                        <a:t>Bgee: gene expression data in animals</a:t>
                      </a: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Verdana" panose="020B0604030504040204" pitchFamily="34" charset="0"/>
                          <a:ea typeface="Verdana" panose="020B0604030504040204" pitchFamily="34" charset="0"/>
                          <a:cs typeface="Verdana" panose="020B0604030504040204" pitchFamily="34" charset="0"/>
                        </a:rPr>
                        <a:t>Bgee</a:t>
                      </a:r>
                    </a:p>
                  </a:txBody>
                  <a:tcPr marL="68580" marR="68580" marT="34290" marB="34290" anchor="ctr">
                    <a:solidFill>
                      <a:srgbClr val="E9EC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dirty="0">
                          <a:latin typeface="Verdana" panose="020B0604030504040204" pitchFamily="34" charset="0"/>
                          <a:ea typeface="Verdana" panose="020B0604030504040204" pitchFamily="34" charset="0"/>
                          <a:cs typeface="Verdana" panose="020B0604030504040204" pitchFamily="34" charset="0"/>
                          <a:hlinkClick r:id="rId16"/>
                        </a:rPr>
                        <a:t>CC0 1.0</a:t>
                      </a:r>
                      <a:endParaRPr kumimoji="1" lang="en" altLang="ja-JP" sz="1100" dirty="0">
                        <a:latin typeface="Verdana" panose="020B0604030504040204" pitchFamily="34" charset="0"/>
                        <a:ea typeface="Verdana" panose="020B0604030504040204" pitchFamily="34" charset="0"/>
                        <a:cs typeface="Verdana" panose="020B0604030504040204" pitchFamily="34" charset="0"/>
                      </a:endParaRPr>
                    </a:p>
                  </a:txBody>
                  <a:tcPr marL="68580" marR="68580" marT="34290" marB="34290" anchor="ctr">
                    <a:solidFill>
                      <a:srgbClr val="E9ECF5"/>
                    </a:solidFill>
                  </a:tcPr>
                </a:tc>
                <a:extLst>
                  <a:ext uri="{0D108BD9-81ED-4DB2-BD59-A6C34878D82A}">
                    <a16:rowId xmlns:a16="http://schemas.microsoft.com/office/drawing/2014/main" val="3598269153"/>
                  </a:ext>
                </a:extLst>
              </a:tr>
            </a:tbl>
          </a:graphicData>
        </a:graphic>
      </p:graphicFrame>
      <p:grpSp>
        <p:nvGrpSpPr>
          <p:cNvPr id="11" name="グループ化 10">
            <a:extLst>
              <a:ext uri="{FF2B5EF4-FFF2-40B4-BE49-F238E27FC236}">
                <a16:creationId xmlns:a16="http://schemas.microsoft.com/office/drawing/2014/main" id="{18C00469-C315-D8C6-4E14-ACD461407915}"/>
              </a:ext>
            </a:extLst>
          </p:cNvPr>
          <p:cNvGrpSpPr/>
          <p:nvPr/>
        </p:nvGrpSpPr>
        <p:grpSpPr>
          <a:xfrm>
            <a:off x="8768497" y="1784484"/>
            <a:ext cx="646367" cy="4418681"/>
            <a:chOff x="6679011" y="1977449"/>
            <a:chExt cx="646367" cy="4418681"/>
          </a:xfrm>
        </p:grpSpPr>
        <p:pic>
          <p:nvPicPr>
            <p:cNvPr id="20" name="Picture 4">
              <a:extLst>
                <a:ext uri="{FF2B5EF4-FFF2-40B4-BE49-F238E27FC236}">
                  <a16:creationId xmlns:a16="http://schemas.microsoft.com/office/drawing/2014/main" id="{314AB892-43F0-99D6-4774-4B03040A313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9011" y="3828617"/>
              <a:ext cx="641816" cy="2245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A108A2C7-93D7-83BC-0E1C-E3320B5EF08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83561" y="1977449"/>
              <a:ext cx="641816" cy="2245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B2021FA3-A834-F9B0-71ED-EED4FB602EF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9011" y="3321027"/>
              <a:ext cx="641816" cy="2245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43721538-C11B-EF5B-AED3-9923A367F4B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9011" y="4131446"/>
              <a:ext cx="641816" cy="2245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AA63EE72-3B92-9268-48A6-19ADDD7F53C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9011" y="4391474"/>
              <a:ext cx="641816" cy="2245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3E6022AE-B44F-250C-0FCA-7EA63A59D05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79011" y="3575640"/>
              <a:ext cx="641816" cy="2261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6EE0408A-74FC-3F6F-AE58-99C0883C0B9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83561" y="2230451"/>
              <a:ext cx="641817" cy="2245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E606DA20-6C2B-2B4F-3813-24D65AAFD6C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79011" y="3032562"/>
              <a:ext cx="641817" cy="2245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F649345D-3430-A9EB-B9F4-62D5CC0B7A2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79011" y="2480894"/>
              <a:ext cx="646366" cy="2261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1B71D893-70FA-2E26-B86A-DECC209CC19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9011" y="5298936"/>
              <a:ext cx="641816" cy="224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D6335D9-13ED-219E-3A8C-3C9411E8700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9011" y="5736637"/>
              <a:ext cx="641816" cy="224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9A9E41C6-A28C-1822-523F-03CF469EE81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79011" y="6169982"/>
              <a:ext cx="641816" cy="22614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スライド番号プレースホルダー 1">
            <a:extLst>
              <a:ext uri="{FF2B5EF4-FFF2-40B4-BE49-F238E27FC236}">
                <a16:creationId xmlns:a16="http://schemas.microsoft.com/office/drawing/2014/main" id="{4670206B-9EA3-1925-B60C-B90E6374AD0F}"/>
              </a:ext>
            </a:extLst>
          </p:cNvPr>
          <p:cNvSpPr>
            <a:spLocks noGrp="1"/>
          </p:cNvSpPr>
          <p:nvPr>
            <p:ph type="sldNum" sz="quarter" idx="12"/>
          </p:nvPr>
        </p:nvSpPr>
        <p:spPr>
          <a:xfrm>
            <a:off x="9448800" y="6474620"/>
            <a:ext cx="2743200" cy="365125"/>
          </a:xfrm>
        </p:spPr>
        <p:txBody>
          <a:bodyPr/>
          <a:lstStyle/>
          <a:p>
            <a:fld id="{359E7A39-B3DA-4F3A-BB48-71213A8BC3C3}" type="slidenum">
              <a:rPr kumimoji="1" lang="ja-JP" altLang="en-US" smtClean="0"/>
              <a:t>17</a:t>
            </a:fld>
            <a:endParaRPr kumimoji="1" lang="ja-JP" altLang="en-US"/>
          </a:p>
        </p:txBody>
      </p:sp>
    </p:spTree>
    <p:extLst>
      <p:ext uri="{BB962C8B-B14F-4D97-AF65-F5344CB8AC3E}">
        <p14:creationId xmlns:p14="http://schemas.microsoft.com/office/powerpoint/2010/main" val="2557433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162E3B-B5B9-413B-82F0-803628E44233}"/>
              </a:ext>
            </a:extLst>
          </p:cNvPr>
          <p:cNvSpPr>
            <a:spLocks noGrp="1"/>
          </p:cNvSpPr>
          <p:nvPr>
            <p:ph type="title"/>
          </p:nvPr>
        </p:nvSpPr>
        <p:spPr>
          <a:xfrm>
            <a:off x="987552" y="568296"/>
            <a:ext cx="10582655" cy="490044"/>
          </a:xfrm>
        </p:spPr>
        <p:txBody>
          <a:bodyPr>
            <a:noAutofit/>
          </a:bodyPr>
          <a:lstStyle/>
          <a:p>
            <a:r>
              <a:rPr lang="en-US" altLang="ja-JP" sz="2400" dirty="0"/>
              <a:t>STATISTICS (No. of bioresources, and triples by bioresource types)</a:t>
            </a:r>
            <a:endParaRPr lang="ja-JP" altLang="en-US" sz="2400"/>
          </a:p>
        </p:txBody>
      </p:sp>
      <p:sp>
        <p:nvSpPr>
          <p:cNvPr id="4" name="スライド番号プレースホルダー 3">
            <a:extLst>
              <a:ext uri="{FF2B5EF4-FFF2-40B4-BE49-F238E27FC236}">
                <a16:creationId xmlns:a16="http://schemas.microsoft.com/office/drawing/2014/main" id="{C9BF37A3-72CF-DBB7-A87F-A7418EEEC34C}"/>
              </a:ext>
            </a:extLst>
          </p:cNvPr>
          <p:cNvSpPr>
            <a:spLocks noGrp="1"/>
          </p:cNvSpPr>
          <p:nvPr>
            <p:ph type="sldNum" sz="quarter" idx="12"/>
          </p:nvPr>
        </p:nvSpPr>
        <p:spPr/>
        <p:txBody>
          <a:bodyPr/>
          <a:lstStyle/>
          <a:p>
            <a:fld id="{A2F5039A-55DE-074D-90E6-D9E9D9F1CB06}" type="slidenum">
              <a:rPr kumimoji="1" lang="ja-JP" altLang="en-US" smtClean="0"/>
              <a:t>18</a:t>
            </a:fld>
            <a:endParaRPr kumimoji="1" lang="ja-JP" altLang="en-US"/>
          </a:p>
        </p:txBody>
      </p:sp>
      <p:graphicFrame>
        <p:nvGraphicFramePr>
          <p:cNvPr id="8" name="表 4">
            <a:extLst>
              <a:ext uri="{FF2B5EF4-FFF2-40B4-BE49-F238E27FC236}">
                <a16:creationId xmlns:a16="http://schemas.microsoft.com/office/drawing/2014/main" id="{5959C1CA-AFE6-010F-916A-30DE26B3BC2A}"/>
              </a:ext>
            </a:extLst>
          </p:cNvPr>
          <p:cNvGraphicFramePr>
            <a:graphicFrameLocks noGrp="1"/>
          </p:cNvGraphicFramePr>
          <p:nvPr>
            <p:ph idx="1"/>
            <p:extLst>
              <p:ext uri="{D42A27DB-BD31-4B8C-83A1-F6EECF244321}">
                <p14:modId xmlns:p14="http://schemas.microsoft.com/office/powerpoint/2010/main" val="3759214880"/>
              </p:ext>
            </p:extLst>
          </p:nvPr>
        </p:nvGraphicFramePr>
        <p:xfrm>
          <a:off x="1602295" y="1254997"/>
          <a:ext cx="8987410" cy="4348006"/>
        </p:xfrm>
        <a:graphic>
          <a:graphicData uri="http://schemas.openxmlformats.org/drawingml/2006/table">
            <a:tbl>
              <a:tblPr firstRow="1" bandRow="1">
                <a:tableStyleId>{7DF18680-E054-41AD-8BC1-D1AEF772440D}</a:tableStyleId>
              </a:tblPr>
              <a:tblGrid>
                <a:gridCol w="1797482">
                  <a:extLst>
                    <a:ext uri="{9D8B030D-6E8A-4147-A177-3AD203B41FA5}">
                      <a16:colId xmlns:a16="http://schemas.microsoft.com/office/drawing/2014/main" val="2205543936"/>
                    </a:ext>
                  </a:extLst>
                </a:gridCol>
                <a:gridCol w="1797482">
                  <a:extLst>
                    <a:ext uri="{9D8B030D-6E8A-4147-A177-3AD203B41FA5}">
                      <a16:colId xmlns:a16="http://schemas.microsoft.com/office/drawing/2014/main" val="32301756"/>
                    </a:ext>
                  </a:extLst>
                </a:gridCol>
                <a:gridCol w="1797482">
                  <a:extLst>
                    <a:ext uri="{9D8B030D-6E8A-4147-A177-3AD203B41FA5}">
                      <a16:colId xmlns:a16="http://schemas.microsoft.com/office/drawing/2014/main" val="3878527445"/>
                    </a:ext>
                  </a:extLst>
                </a:gridCol>
                <a:gridCol w="1797482">
                  <a:extLst>
                    <a:ext uri="{9D8B030D-6E8A-4147-A177-3AD203B41FA5}">
                      <a16:colId xmlns:a16="http://schemas.microsoft.com/office/drawing/2014/main" val="2511947251"/>
                    </a:ext>
                  </a:extLst>
                </a:gridCol>
                <a:gridCol w="1797482">
                  <a:extLst>
                    <a:ext uri="{9D8B030D-6E8A-4147-A177-3AD203B41FA5}">
                      <a16:colId xmlns:a16="http://schemas.microsoft.com/office/drawing/2014/main" val="1183043346"/>
                    </a:ext>
                  </a:extLst>
                </a:gridCol>
              </a:tblGrid>
              <a:tr h="881071">
                <a:tc>
                  <a:txBody>
                    <a:bodyPr/>
                    <a:lstStyle/>
                    <a:p>
                      <a:pPr algn="ctr"/>
                      <a:r>
                        <a:rPr kumimoji="1" lang="en-US" altLang="ja-JP" sz="1300" noProof="0" dirty="0">
                          <a:latin typeface="Meiryo" panose="020B0604030504040204" pitchFamily="34" charset="-128"/>
                          <a:ea typeface="Meiryo" panose="020B0604030504040204" pitchFamily="34" charset="-128"/>
                        </a:rPr>
                        <a:t>Bioresource type (graph)</a:t>
                      </a:r>
                      <a:endParaRPr kumimoji="1" lang="ja-JP" altLang="en-US" sz="1300" noProof="0">
                        <a:latin typeface="Meiryo" panose="020B0604030504040204" pitchFamily="34" charset="-128"/>
                        <a:ea typeface="Meiryo" panose="020B0604030504040204" pitchFamily="34" charset="-128"/>
                      </a:endParaRPr>
                    </a:p>
                  </a:txBody>
                  <a:tcPr marL="84406" marR="84406" marT="42203" marB="42203" anchor="ctr"/>
                </a:tc>
                <a:tc>
                  <a:txBody>
                    <a:bodyPr/>
                    <a:lstStyle/>
                    <a:p>
                      <a:pPr algn="ctr"/>
                      <a:r>
                        <a:rPr kumimoji="1" lang="en-US" altLang="ja-JP" sz="1300" noProof="0" dirty="0">
                          <a:latin typeface="Meiryo" panose="020B0604030504040204" pitchFamily="34" charset="-128"/>
                          <a:ea typeface="Meiryo" panose="020B0604030504040204" pitchFamily="34" charset="-128"/>
                        </a:rPr>
                        <a:t>No. of resources</a:t>
                      </a:r>
                      <a:endParaRPr kumimoji="1" lang="ja-JP" altLang="en-US" sz="1300" noProof="0">
                        <a:latin typeface="Meiryo" panose="020B0604030504040204" pitchFamily="34" charset="-128"/>
                        <a:ea typeface="Meiryo" panose="020B0604030504040204" pitchFamily="34" charset="-128"/>
                      </a:endParaRPr>
                    </a:p>
                  </a:txBody>
                  <a:tcPr marL="84406" marR="84406" marT="42203" marB="42203" anchor="ctr"/>
                </a:tc>
                <a:tc>
                  <a:txBody>
                    <a:bodyPr/>
                    <a:lstStyle/>
                    <a:p>
                      <a:pPr algn="ctr"/>
                      <a:r>
                        <a:rPr kumimoji="1" lang="en-US" altLang="ja-JP" sz="1300" noProof="0" dirty="0">
                          <a:latin typeface="Meiryo" panose="020B0604030504040204" pitchFamily="34" charset="-128"/>
                          <a:ea typeface="Meiryo" panose="020B0604030504040204" pitchFamily="34" charset="-128"/>
                        </a:rPr>
                        <a:t>No. of resources relevant to human diseases*</a:t>
                      </a:r>
                      <a:endParaRPr kumimoji="1" lang="ja-JP" altLang="en-US" sz="1300" noProof="0">
                        <a:latin typeface="Meiryo" panose="020B0604030504040204" pitchFamily="34" charset="-128"/>
                        <a:ea typeface="Meiryo" panose="020B0604030504040204" pitchFamily="34" charset="-128"/>
                      </a:endParaRPr>
                    </a:p>
                  </a:txBody>
                  <a:tcPr marL="84406" marR="84406" marT="42203" marB="42203" anchor="ctr"/>
                </a:tc>
                <a:tc>
                  <a:txBody>
                    <a:bodyPr/>
                    <a:lstStyle/>
                    <a:p>
                      <a:pPr algn="ctr"/>
                      <a:r>
                        <a:rPr kumimoji="1" lang="en-US" altLang="ja-JP" sz="1300" noProof="0" dirty="0">
                          <a:latin typeface="Meiryo" panose="020B0604030504040204" pitchFamily="34" charset="-128"/>
                          <a:ea typeface="Meiryo" panose="020B0604030504040204" pitchFamily="34" charset="-128"/>
                        </a:rPr>
                        <a:t>No. of relevant human disease</a:t>
                      </a:r>
                      <a:endParaRPr kumimoji="1" lang="ja-JP" altLang="en-US" sz="1300" noProof="0">
                        <a:latin typeface="Meiryo" panose="020B0604030504040204" pitchFamily="34" charset="-128"/>
                        <a:ea typeface="Meiryo" panose="020B0604030504040204" pitchFamily="34" charset="-128"/>
                      </a:endParaRPr>
                    </a:p>
                  </a:txBody>
                  <a:tcPr marL="84406" marR="84406" marT="42203" marB="42203" anchor="ctr"/>
                </a:tc>
                <a:tc>
                  <a:txBody>
                    <a:bodyPr/>
                    <a:lstStyle/>
                    <a:p>
                      <a:pPr algn="ctr"/>
                      <a:r>
                        <a:rPr kumimoji="1" lang="en-US" altLang="ja-JP" sz="1300" noProof="0" dirty="0">
                          <a:latin typeface="Meiryo" panose="020B0604030504040204" pitchFamily="34" charset="-128"/>
                          <a:ea typeface="Meiryo" panose="020B0604030504040204" pitchFamily="34" charset="-128"/>
                        </a:rPr>
                        <a:t>No. of triples (set of a node, an  edge, and a node)</a:t>
                      </a:r>
                      <a:endParaRPr kumimoji="1" lang="ja-JP" altLang="en-US" sz="1300" noProof="0">
                        <a:latin typeface="Meiryo" panose="020B0604030504040204" pitchFamily="34" charset="-128"/>
                        <a:ea typeface="Meiryo" panose="020B0604030504040204" pitchFamily="34" charset="-128"/>
                      </a:endParaRPr>
                    </a:p>
                  </a:txBody>
                  <a:tcPr marL="84406" marR="84406" marT="42203" marB="42203" anchor="ctr"/>
                </a:tc>
                <a:extLst>
                  <a:ext uri="{0D108BD9-81ED-4DB2-BD59-A6C34878D82A}">
                    <a16:rowId xmlns:a16="http://schemas.microsoft.com/office/drawing/2014/main" val="697680275"/>
                  </a:ext>
                </a:extLst>
              </a:tr>
              <a:tr h="497355">
                <a:tc>
                  <a:txBody>
                    <a:bodyPr/>
                    <a:lstStyle/>
                    <a:p>
                      <a:r>
                        <a:rPr kumimoji="1" lang="en" altLang="ja-JP" sz="1300" kern="1200" noProof="0" dirty="0">
                          <a:solidFill>
                            <a:schemeClr val="dk1"/>
                          </a:solidFill>
                          <a:effectLst/>
                          <a:latin typeface="Arial" panose="020B0604020202020204" pitchFamily="34" charset="0"/>
                          <a:cs typeface="Arial" panose="020B0604020202020204" pitchFamily="34" charset="0"/>
                        </a:rPr>
                        <a:t>Experimental animals (e.g., mice)</a:t>
                      </a:r>
                      <a:endParaRPr kumimoji="1" lang="ja-JP" altLang="en-US" sz="1300"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kumimoji="1" lang="en-US" altLang="ja-JP" sz="1600" noProof="0" dirty="0">
                          <a:latin typeface="Arial" panose="020B0604020202020204" pitchFamily="34" charset="0"/>
                          <a:ea typeface="Meiryo" panose="020B0604030504040204" pitchFamily="34" charset="-128"/>
                          <a:cs typeface="Arial" panose="020B0604020202020204" pitchFamily="34" charset="0"/>
                        </a:rPr>
                        <a:t>6,295</a:t>
                      </a:r>
                      <a:endParaRPr kumimoji="1" lang="ja-JP" altLang="en-US" sz="1600" noProof="0">
                        <a:latin typeface="Arial" panose="020B0604020202020204" pitchFamily="34" charset="0"/>
                        <a:ea typeface="Meiryo" panose="020B0604030504040204" pitchFamily="34" charset="-128"/>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latin typeface="Arial" panose="020B0604020202020204" pitchFamily="34" charset="0"/>
                          <a:ea typeface="+mj-ea"/>
                          <a:cs typeface="Arial" panose="020B0604020202020204" pitchFamily="34" charset="0"/>
                        </a:rPr>
                        <a:t>1,623</a:t>
                      </a:r>
                      <a:endParaRPr kumimoji="1" lang="ja-JP" altLang="en-US" sz="1600" strike="noStrike"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latin typeface="Arial" panose="020B0604020202020204" pitchFamily="34" charset="0"/>
                          <a:ea typeface="+mj-ea"/>
                          <a:cs typeface="Arial" panose="020B0604020202020204" pitchFamily="34" charset="0"/>
                        </a:rPr>
                        <a:t>1,295</a:t>
                      </a:r>
                      <a:endParaRPr kumimoji="1" lang="ja-JP" altLang="en-US" sz="1600" strike="noStrike"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noProof="0" dirty="0">
                          <a:latin typeface="Arial" panose="020B0604020202020204" pitchFamily="34" charset="0"/>
                          <a:cs typeface="Arial" panose="020B0604020202020204" pitchFamily="34" charset="0"/>
                        </a:rPr>
                        <a:t>1,004,439</a:t>
                      </a:r>
                      <a:endParaRPr kumimoji="1" lang="ja-JP" altLang="en-US" sz="1600" strike="sngStrike" noProof="0">
                        <a:latin typeface="Arial" panose="020B0604020202020204" pitchFamily="34" charset="0"/>
                        <a:ea typeface="+mj-ea"/>
                        <a:cs typeface="Arial" panose="020B0604020202020204" pitchFamily="34" charset="0"/>
                      </a:endParaRPr>
                    </a:p>
                  </a:txBody>
                  <a:tcPr marL="84406" marR="84406" marT="42203" marB="42203" anchor="ctr"/>
                </a:tc>
                <a:extLst>
                  <a:ext uri="{0D108BD9-81ED-4DB2-BD59-A6C34878D82A}">
                    <a16:rowId xmlns:a16="http://schemas.microsoft.com/office/drawing/2014/main" val="3354480970"/>
                  </a:ext>
                </a:extLst>
              </a:tr>
              <a:tr h="494930">
                <a:tc>
                  <a:txBody>
                    <a:bodyPr/>
                    <a:lstStyle/>
                    <a:p>
                      <a:r>
                        <a:rPr kumimoji="1" lang="en" altLang="ja-JP" sz="1300" kern="1200" noProof="0" dirty="0">
                          <a:solidFill>
                            <a:schemeClr val="dk1"/>
                          </a:solidFill>
                          <a:effectLst/>
                          <a:latin typeface="Arial" panose="020B0604020202020204" pitchFamily="34" charset="0"/>
                          <a:cs typeface="Arial" panose="020B0604020202020204" pitchFamily="34" charset="0"/>
                        </a:rPr>
                        <a:t>Experimental plants</a:t>
                      </a:r>
                      <a:endParaRPr kumimoji="1" lang="ja-JP" altLang="en-US" sz="1300" kern="1200" noProof="0">
                        <a:solidFill>
                          <a:schemeClr val="dk1"/>
                        </a:solidFill>
                        <a:latin typeface="Arial" panose="020B0604020202020204" pitchFamily="34" charset="0"/>
                        <a:ea typeface="+mn-ea"/>
                        <a:cs typeface="Arial" panose="020B0604020202020204" pitchFamily="34" charset="0"/>
                      </a:endParaRPr>
                    </a:p>
                  </a:txBody>
                  <a:tcPr marL="84406" marR="84406" marT="42203" marB="4220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kern="1200" noProof="0" dirty="0">
                          <a:solidFill>
                            <a:schemeClr val="dk1"/>
                          </a:solidFill>
                          <a:latin typeface="Arial" panose="020B0604020202020204" pitchFamily="34" charset="0"/>
                          <a:ea typeface="Meiryo" panose="020B0604030504040204" pitchFamily="34" charset="-128"/>
                          <a:cs typeface="Arial" panose="020B0604020202020204" pitchFamily="34" charset="0"/>
                        </a:rPr>
                        <a:t>612,129</a:t>
                      </a:r>
                      <a:endParaRPr kumimoji="1" lang="ja-JP" altLang="en-US" sz="1600" kern="1200" noProof="0">
                        <a:solidFill>
                          <a:schemeClr val="dk1"/>
                        </a:solidFill>
                        <a:latin typeface="Arial" panose="020B0604020202020204" pitchFamily="34" charset="0"/>
                        <a:ea typeface="Meiryo" panose="020B0604030504040204" pitchFamily="34" charset="-128"/>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solidFill>
                            <a:schemeClr val="bg1">
                              <a:lumMod val="65000"/>
                            </a:schemeClr>
                          </a:solidFill>
                          <a:latin typeface="Arial" panose="020B0604020202020204" pitchFamily="34" charset="0"/>
                          <a:ea typeface="+mj-ea"/>
                          <a:cs typeface="Arial" panose="020B0604020202020204" pitchFamily="34" charset="0"/>
                        </a:rPr>
                        <a:t>N/A</a:t>
                      </a:r>
                      <a:endParaRPr kumimoji="1" lang="ja-JP" altLang="en-US" sz="1600" strike="noStrike" noProof="0">
                        <a:solidFill>
                          <a:schemeClr val="bg1">
                            <a:lumMod val="65000"/>
                          </a:schemeClr>
                        </a:solidFill>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kern="1200" noProof="0" dirty="0">
                          <a:solidFill>
                            <a:schemeClr val="bg1">
                              <a:lumMod val="65000"/>
                            </a:schemeClr>
                          </a:solidFill>
                          <a:latin typeface="Arial" panose="020B0604020202020204" pitchFamily="34" charset="0"/>
                          <a:ea typeface="+mn-ea"/>
                          <a:cs typeface="Arial" panose="020B0604020202020204" pitchFamily="34" charset="0"/>
                        </a:rPr>
                        <a:t>N/A</a:t>
                      </a:r>
                      <a:endParaRPr kumimoji="1" lang="ja-JP" altLang="en-US" sz="1600" strike="noStrike" kern="1200" noProof="0">
                        <a:solidFill>
                          <a:schemeClr val="bg1">
                            <a:lumMod val="65000"/>
                          </a:schemeClr>
                        </a:solidFill>
                        <a:latin typeface="Arial" panose="020B0604020202020204" pitchFamily="34" charset="0"/>
                        <a:ea typeface="+mn-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noProof="0" dirty="0">
                          <a:latin typeface="Arial" panose="020B0604020202020204" pitchFamily="34" charset="0"/>
                          <a:cs typeface="Arial" panose="020B0604020202020204" pitchFamily="34" charset="0"/>
                        </a:rPr>
                        <a:t>3,772,663</a:t>
                      </a:r>
                      <a:endParaRPr kumimoji="1" lang="ja-JP" altLang="en-US" sz="1600" strike="sngStrike" noProof="0">
                        <a:latin typeface="Arial" panose="020B0604020202020204" pitchFamily="34" charset="0"/>
                        <a:ea typeface="+mj-ea"/>
                        <a:cs typeface="Arial" panose="020B0604020202020204" pitchFamily="34" charset="0"/>
                      </a:endParaRPr>
                    </a:p>
                  </a:txBody>
                  <a:tcPr marL="84406" marR="84406" marT="42203" marB="42203" anchor="ctr"/>
                </a:tc>
                <a:extLst>
                  <a:ext uri="{0D108BD9-81ED-4DB2-BD59-A6C34878D82A}">
                    <a16:rowId xmlns:a16="http://schemas.microsoft.com/office/drawing/2014/main" val="1238813727"/>
                  </a:ext>
                </a:extLst>
              </a:tr>
              <a:tr h="494930">
                <a:tc>
                  <a:txBody>
                    <a:bodyPr/>
                    <a:lstStyle/>
                    <a:p>
                      <a:r>
                        <a:rPr kumimoji="1" lang="en" altLang="ja-JP" sz="1300" kern="1200" noProof="0" dirty="0">
                          <a:solidFill>
                            <a:schemeClr val="dk1"/>
                          </a:solidFill>
                          <a:effectLst/>
                          <a:latin typeface="Arial" panose="020B0604020202020204" pitchFamily="34" charset="0"/>
                          <a:cs typeface="Arial" panose="020B0604020202020204" pitchFamily="34" charset="0"/>
                        </a:rPr>
                        <a:t>Cell materials</a:t>
                      </a:r>
                      <a:endParaRPr kumimoji="1" lang="ja-JP" altLang="en-US" sz="1300"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algn="r"/>
                      <a:r>
                        <a:rPr kumimoji="1" lang="en-US" altLang="ja-JP" sz="1600" noProof="0" dirty="0">
                          <a:latin typeface="Arial" panose="020B0604020202020204" pitchFamily="34" charset="0"/>
                          <a:ea typeface="Meiryo" panose="020B0604030504040204" pitchFamily="34" charset="-128"/>
                          <a:cs typeface="Arial" panose="020B0604020202020204" pitchFamily="34" charset="0"/>
                        </a:rPr>
                        <a:t>9,634</a:t>
                      </a:r>
                      <a:endParaRPr kumimoji="1" lang="ja-JP" altLang="en-US" sz="1600" noProof="0">
                        <a:latin typeface="Arial" panose="020B0604020202020204" pitchFamily="34" charset="0"/>
                        <a:ea typeface="Meiryo" panose="020B0604030504040204" pitchFamily="34" charset="-128"/>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latin typeface="Arial" panose="020B0604020202020204" pitchFamily="34" charset="0"/>
                          <a:ea typeface="+mj-ea"/>
                          <a:cs typeface="Arial" panose="020B0604020202020204" pitchFamily="34" charset="0"/>
                        </a:rPr>
                        <a:t>215</a:t>
                      </a:r>
                      <a:endParaRPr kumimoji="1" lang="ja-JP" altLang="en-US" sz="1600" strike="noStrike"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latin typeface="Arial" panose="020B0604020202020204" pitchFamily="34" charset="0"/>
                          <a:ea typeface="+mj-ea"/>
                          <a:cs typeface="Arial" panose="020B0604020202020204" pitchFamily="34" charset="0"/>
                        </a:rPr>
                        <a:t>607</a:t>
                      </a:r>
                      <a:endParaRPr kumimoji="1" lang="ja-JP" altLang="en-US" sz="1600" strike="noStrike"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noProof="0" dirty="0">
                          <a:latin typeface="Arial" panose="020B0604020202020204" pitchFamily="34" charset="0"/>
                          <a:cs typeface="Arial" panose="020B0604020202020204" pitchFamily="34" charset="0"/>
                        </a:rPr>
                        <a:t>766,279</a:t>
                      </a:r>
                      <a:endParaRPr kumimoji="1" lang="ja-JP" altLang="en-US" sz="1600" strike="sngStrike" noProof="0">
                        <a:latin typeface="Arial" panose="020B0604020202020204" pitchFamily="34" charset="0"/>
                        <a:ea typeface="+mj-ea"/>
                        <a:cs typeface="Arial" panose="020B0604020202020204" pitchFamily="34" charset="0"/>
                      </a:endParaRPr>
                    </a:p>
                  </a:txBody>
                  <a:tcPr marL="84406" marR="84406" marT="42203" marB="42203" anchor="ctr"/>
                </a:tc>
                <a:extLst>
                  <a:ext uri="{0D108BD9-81ED-4DB2-BD59-A6C34878D82A}">
                    <a16:rowId xmlns:a16="http://schemas.microsoft.com/office/drawing/2014/main" val="898317180"/>
                  </a:ext>
                </a:extLst>
              </a:tr>
              <a:tr h="494930">
                <a:tc>
                  <a:txBody>
                    <a:bodyPr/>
                    <a:lstStyle/>
                    <a:p>
                      <a:r>
                        <a:rPr kumimoji="1" lang="en" altLang="ja-JP" sz="1300" kern="1200" noProof="0" dirty="0">
                          <a:solidFill>
                            <a:schemeClr val="dk1"/>
                          </a:solidFill>
                          <a:effectLst/>
                          <a:latin typeface="Arial" panose="020B0604020202020204" pitchFamily="34" charset="0"/>
                          <a:cs typeface="Arial" panose="020B0604020202020204" pitchFamily="34" charset="0"/>
                        </a:rPr>
                        <a:t>DNA materials</a:t>
                      </a:r>
                      <a:endParaRPr kumimoji="1" lang="ja-JP" altLang="en-US" sz="1300"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kumimoji="1" lang="en-US" altLang="ja-JP" sz="1600" noProof="0" dirty="0">
                          <a:latin typeface="Arial" panose="020B0604020202020204" pitchFamily="34" charset="0"/>
                          <a:ea typeface="Meiryo" panose="020B0604030504040204" pitchFamily="34" charset="-128"/>
                          <a:cs typeface="Arial" panose="020B0604020202020204" pitchFamily="34" charset="0"/>
                        </a:rPr>
                        <a:t>168,387</a:t>
                      </a:r>
                      <a:endParaRPr kumimoji="1" lang="ja-JP" altLang="en-US" sz="1600" noProof="0">
                        <a:latin typeface="Arial" panose="020B0604020202020204" pitchFamily="34" charset="0"/>
                        <a:ea typeface="Meiryo" panose="020B0604030504040204" pitchFamily="34" charset="-128"/>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latin typeface="Arial" panose="020B0604020202020204" pitchFamily="34" charset="0"/>
                          <a:ea typeface="+mj-ea"/>
                          <a:cs typeface="Arial" panose="020B0604020202020204" pitchFamily="34" charset="0"/>
                        </a:rPr>
                        <a:t>2,470</a:t>
                      </a:r>
                      <a:endParaRPr kumimoji="1" lang="ja-JP" altLang="en-US" sz="1600" strike="noStrike"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latin typeface="Arial" panose="020B0604020202020204" pitchFamily="34" charset="0"/>
                          <a:ea typeface="+mj-ea"/>
                          <a:cs typeface="Arial" panose="020B0604020202020204" pitchFamily="34" charset="0"/>
                        </a:rPr>
                        <a:t>2,333</a:t>
                      </a:r>
                      <a:endParaRPr kumimoji="1" lang="ja-JP" altLang="en-US" sz="1600" strike="noStrike"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noProof="0" dirty="0">
                          <a:latin typeface="Arial" panose="020B0604020202020204" pitchFamily="34" charset="0"/>
                          <a:cs typeface="Arial" panose="020B0604020202020204" pitchFamily="34" charset="0"/>
                        </a:rPr>
                        <a:t>4,915,475</a:t>
                      </a:r>
                      <a:endParaRPr kumimoji="1" lang="ja-JP" altLang="en-US" sz="1600" strike="sngStrike" noProof="0">
                        <a:latin typeface="Arial" panose="020B0604020202020204" pitchFamily="34" charset="0"/>
                        <a:ea typeface="+mj-ea"/>
                        <a:cs typeface="Arial" panose="020B0604020202020204" pitchFamily="34" charset="0"/>
                      </a:endParaRPr>
                    </a:p>
                  </a:txBody>
                  <a:tcPr marL="84406" marR="84406" marT="42203" marB="42203" anchor="ctr"/>
                </a:tc>
                <a:extLst>
                  <a:ext uri="{0D108BD9-81ED-4DB2-BD59-A6C34878D82A}">
                    <a16:rowId xmlns:a16="http://schemas.microsoft.com/office/drawing/2014/main" val="1976394491"/>
                  </a:ext>
                </a:extLst>
              </a:tr>
              <a:tr h="494930">
                <a:tc>
                  <a:txBody>
                    <a:bodyPr/>
                    <a:lstStyle/>
                    <a:p>
                      <a:r>
                        <a:rPr kumimoji="1" lang="en" altLang="ja-JP" sz="1300" kern="1200" noProof="0" dirty="0">
                          <a:solidFill>
                            <a:schemeClr val="dk1"/>
                          </a:solidFill>
                          <a:effectLst/>
                          <a:latin typeface="Arial" panose="020B0604020202020204" pitchFamily="34" charset="0"/>
                          <a:cs typeface="Arial" panose="020B0604020202020204" pitchFamily="34" charset="0"/>
                        </a:rPr>
                        <a:t>Microbe materials</a:t>
                      </a:r>
                      <a:endParaRPr kumimoji="1" lang="ja-JP" altLang="en-US" sz="1300"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algn="r"/>
                      <a:r>
                        <a:rPr kumimoji="1" lang="en-US" altLang="ja-JP" sz="1600" noProof="0" dirty="0">
                          <a:latin typeface="Arial" panose="020B0604020202020204" pitchFamily="34" charset="0"/>
                          <a:ea typeface="Meiryo" panose="020B0604030504040204" pitchFamily="34" charset="-128"/>
                          <a:cs typeface="Arial" panose="020B0604020202020204" pitchFamily="34" charset="0"/>
                        </a:rPr>
                        <a:t>19,946</a:t>
                      </a:r>
                      <a:endParaRPr kumimoji="1" lang="ja-JP" altLang="en-US" sz="1600" noProof="0">
                        <a:latin typeface="Arial" panose="020B0604020202020204" pitchFamily="34" charset="0"/>
                        <a:ea typeface="Meiryo" panose="020B0604030504040204" pitchFamily="34" charset="-128"/>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kern="1200" noProof="0" dirty="0">
                          <a:solidFill>
                            <a:schemeClr val="bg1">
                              <a:lumMod val="65000"/>
                            </a:schemeClr>
                          </a:solidFill>
                          <a:latin typeface="Arial" panose="020B0604020202020204" pitchFamily="34" charset="0"/>
                          <a:ea typeface="+mn-ea"/>
                          <a:cs typeface="Arial" panose="020B0604020202020204" pitchFamily="34" charset="0"/>
                        </a:rPr>
                        <a:t>N/A</a:t>
                      </a:r>
                      <a:endParaRPr kumimoji="1" lang="ja-JP" altLang="en-US" sz="1600" strike="noStrike" kern="1200" noProof="0">
                        <a:solidFill>
                          <a:schemeClr val="bg1">
                            <a:lumMod val="65000"/>
                          </a:schemeClr>
                        </a:solidFill>
                        <a:latin typeface="Arial" panose="020B0604020202020204" pitchFamily="34" charset="0"/>
                        <a:ea typeface="+mn-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kern="1200" noProof="0" dirty="0">
                          <a:solidFill>
                            <a:schemeClr val="bg1">
                              <a:lumMod val="65000"/>
                            </a:schemeClr>
                          </a:solidFill>
                          <a:latin typeface="Arial" panose="020B0604020202020204" pitchFamily="34" charset="0"/>
                          <a:ea typeface="+mn-ea"/>
                          <a:cs typeface="Arial" panose="020B0604020202020204" pitchFamily="34" charset="0"/>
                        </a:rPr>
                        <a:t>N/A</a:t>
                      </a:r>
                      <a:endParaRPr kumimoji="1" lang="ja-JP" altLang="en-US" sz="1600" strike="noStrike" kern="1200" noProof="0">
                        <a:solidFill>
                          <a:schemeClr val="bg1">
                            <a:lumMod val="65000"/>
                          </a:schemeClr>
                        </a:solidFill>
                        <a:latin typeface="Arial" panose="020B0604020202020204" pitchFamily="34" charset="0"/>
                        <a:ea typeface="+mn-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noProof="0" dirty="0">
                          <a:latin typeface="Arial" panose="020B0604020202020204" pitchFamily="34" charset="0"/>
                          <a:cs typeface="Arial" panose="020B0604020202020204" pitchFamily="34" charset="0"/>
                        </a:rPr>
                        <a:t>1,113,745</a:t>
                      </a:r>
                      <a:endParaRPr kumimoji="1" lang="ja-JP" altLang="en-US" sz="1600" strike="sngStrike" noProof="0">
                        <a:latin typeface="Arial" panose="020B0604020202020204" pitchFamily="34" charset="0"/>
                        <a:ea typeface="+mj-ea"/>
                        <a:cs typeface="Arial" panose="020B0604020202020204" pitchFamily="34" charset="0"/>
                      </a:endParaRPr>
                    </a:p>
                  </a:txBody>
                  <a:tcPr marL="84406" marR="84406" marT="42203" marB="42203" anchor="ctr"/>
                </a:tc>
                <a:extLst>
                  <a:ext uri="{0D108BD9-81ED-4DB2-BD59-A6C34878D82A}">
                    <a16:rowId xmlns:a16="http://schemas.microsoft.com/office/drawing/2014/main" val="3955704458"/>
                  </a:ext>
                </a:extLst>
              </a:tr>
              <a:tr h="494930">
                <a:tc>
                  <a:txBody>
                    <a:bodyPr/>
                    <a:lstStyle/>
                    <a:p>
                      <a:r>
                        <a:rPr kumimoji="1" lang="en-US" altLang="ja-JP" sz="1300" noProof="0" dirty="0">
                          <a:latin typeface="Arial" panose="020B0604020202020204" pitchFamily="34" charset="0"/>
                          <a:ea typeface="+mj-ea"/>
                          <a:cs typeface="Arial" panose="020B0604020202020204" pitchFamily="34" charset="0"/>
                        </a:rPr>
                        <a:t>Total (RIKEN bioresource)</a:t>
                      </a:r>
                      <a:endParaRPr kumimoji="1" lang="ja-JP" altLang="en-US" sz="1300"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kumimoji="1" lang="en-US" altLang="ja-JP" sz="1600" noProof="0" dirty="0">
                          <a:latin typeface="Arial" panose="020B0604020202020204" pitchFamily="34" charset="0"/>
                          <a:ea typeface="Meiryo" panose="020B0604030504040204" pitchFamily="34" charset="-128"/>
                          <a:cs typeface="Arial" panose="020B0604020202020204" pitchFamily="34" charset="0"/>
                        </a:rPr>
                        <a:t>816,391</a:t>
                      </a:r>
                      <a:endParaRPr kumimoji="1" lang="ja-JP" altLang="en-US" sz="1600" noProof="0">
                        <a:latin typeface="Arial" panose="020B0604020202020204" pitchFamily="34" charset="0"/>
                        <a:ea typeface="Meiryo" panose="020B0604030504040204" pitchFamily="34" charset="-128"/>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solidFill>
                            <a:schemeClr val="tx1"/>
                          </a:solidFill>
                          <a:latin typeface="Arial" panose="020B0604020202020204" pitchFamily="34" charset="0"/>
                          <a:ea typeface="+mj-ea"/>
                          <a:cs typeface="Arial" panose="020B0604020202020204" pitchFamily="34" charset="0"/>
                        </a:rPr>
                        <a:t>4,308</a:t>
                      </a: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solidFill>
                            <a:schemeClr val="tx1"/>
                          </a:solidFill>
                          <a:latin typeface="Arial" panose="020B0604020202020204" pitchFamily="34" charset="0"/>
                          <a:ea typeface="+mj-ea"/>
                          <a:cs typeface="Arial" panose="020B0604020202020204" pitchFamily="34" charset="0"/>
                        </a:rPr>
                        <a:t>2,628</a:t>
                      </a:r>
                      <a:endParaRPr kumimoji="1" lang="ja-JP" altLang="en-US" sz="1600" strike="noStrike" noProof="0">
                        <a:solidFill>
                          <a:schemeClr val="tx1"/>
                        </a:solidFill>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latin typeface="Arial" panose="020B0604020202020204" pitchFamily="34" charset="0"/>
                          <a:ea typeface="+mj-ea"/>
                          <a:cs typeface="Arial" panose="020B0604020202020204" pitchFamily="34" charset="0"/>
                        </a:rPr>
                        <a:t>11,572,601</a:t>
                      </a:r>
                      <a:endParaRPr kumimoji="1" lang="ja-JP" altLang="en-US" sz="1600" strike="noStrike" noProof="0">
                        <a:latin typeface="Arial" panose="020B0604020202020204" pitchFamily="34" charset="0"/>
                        <a:ea typeface="+mj-ea"/>
                        <a:cs typeface="Arial" panose="020B0604020202020204" pitchFamily="34" charset="0"/>
                      </a:endParaRPr>
                    </a:p>
                  </a:txBody>
                  <a:tcPr marL="84406" marR="84406" marT="42203" marB="42203" anchor="ctr"/>
                </a:tc>
                <a:extLst>
                  <a:ext uri="{0D108BD9-81ED-4DB2-BD59-A6C34878D82A}">
                    <a16:rowId xmlns:a16="http://schemas.microsoft.com/office/drawing/2014/main" val="4079076939"/>
                  </a:ext>
                </a:extLst>
              </a:tr>
              <a:tr h="494930">
                <a:tc>
                  <a:txBody>
                    <a:bodyPr/>
                    <a:lstStyle/>
                    <a:p>
                      <a:r>
                        <a:rPr kumimoji="1" lang="en-US" altLang="ja-JP" sz="1300" noProof="0" dirty="0">
                          <a:latin typeface="Arial" panose="020B0604020202020204" pitchFamily="34" charset="0"/>
                          <a:ea typeface="+mj-ea"/>
                          <a:cs typeface="Arial" panose="020B0604020202020204" pitchFamily="34" charset="0"/>
                        </a:rPr>
                        <a:t>Total (including external datasets)</a:t>
                      </a:r>
                      <a:endParaRPr kumimoji="1" lang="ja-JP" altLang="en-US" sz="1300" noProof="0">
                        <a:latin typeface="Arial" panose="020B0604020202020204" pitchFamily="34" charset="0"/>
                        <a:ea typeface="+mj-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kern="1200" noProof="0" dirty="0">
                          <a:solidFill>
                            <a:schemeClr val="bg1">
                              <a:lumMod val="65000"/>
                            </a:schemeClr>
                          </a:solidFill>
                          <a:latin typeface="Arial" panose="020B0604020202020204" pitchFamily="34" charset="0"/>
                          <a:ea typeface="+mn-ea"/>
                          <a:cs typeface="Arial" panose="020B0604020202020204" pitchFamily="34" charset="0"/>
                        </a:rPr>
                        <a:t>N/A</a:t>
                      </a:r>
                      <a:endParaRPr kumimoji="1" lang="ja-JP" altLang="en-US" sz="1600" strike="noStrike" kern="1200" noProof="0">
                        <a:solidFill>
                          <a:schemeClr val="bg1">
                            <a:lumMod val="65000"/>
                          </a:schemeClr>
                        </a:solidFill>
                        <a:latin typeface="Arial" panose="020B0604020202020204" pitchFamily="34" charset="0"/>
                        <a:ea typeface="+mn-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kern="1200" noProof="0" dirty="0">
                          <a:solidFill>
                            <a:schemeClr val="bg1">
                              <a:lumMod val="65000"/>
                            </a:schemeClr>
                          </a:solidFill>
                          <a:latin typeface="Arial" panose="020B0604020202020204" pitchFamily="34" charset="0"/>
                          <a:ea typeface="+mn-ea"/>
                          <a:cs typeface="Arial" panose="020B0604020202020204" pitchFamily="34" charset="0"/>
                        </a:rPr>
                        <a:t>N/A</a:t>
                      </a:r>
                      <a:endParaRPr kumimoji="1" lang="ja-JP" altLang="en-US" sz="1600" strike="noStrike" kern="1200" noProof="0">
                        <a:solidFill>
                          <a:schemeClr val="bg1">
                            <a:lumMod val="65000"/>
                          </a:schemeClr>
                        </a:solidFill>
                        <a:latin typeface="Arial" panose="020B0604020202020204" pitchFamily="34" charset="0"/>
                        <a:ea typeface="+mn-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kern="1200" noProof="0" dirty="0">
                          <a:solidFill>
                            <a:schemeClr val="bg1">
                              <a:lumMod val="65000"/>
                            </a:schemeClr>
                          </a:solidFill>
                          <a:latin typeface="Arial" panose="020B0604020202020204" pitchFamily="34" charset="0"/>
                          <a:ea typeface="+mn-ea"/>
                          <a:cs typeface="Arial" panose="020B0604020202020204" pitchFamily="34" charset="0"/>
                        </a:rPr>
                        <a:t>N/A</a:t>
                      </a:r>
                      <a:endParaRPr kumimoji="1" lang="ja-JP" altLang="en-US" sz="1600" strike="noStrike" kern="1200" noProof="0">
                        <a:solidFill>
                          <a:schemeClr val="bg1">
                            <a:lumMod val="65000"/>
                          </a:schemeClr>
                        </a:solidFill>
                        <a:latin typeface="Arial" panose="020B0604020202020204" pitchFamily="34" charset="0"/>
                        <a:ea typeface="+mn-ea"/>
                        <a:cs typeface="Arial" panose="020B0604020202020204" pitchFamily="34" charset="0"/>
                      </a:endParaRPr>
                    </a:p>
                  </a:txBody>
                  <a:tcPr marL="84406" marR="84406" marT="42203" marB="42203"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1600" strike="noStrike" noProof="0" dirty="0">
                          <a:latin typeface="Arial" panose="020B0604020202020204" pitchFamily="34" charset="0"/>
                          <a:ea typeface="+mj-ea"/>
                          <a:cs typeface="Arial" panose="020B0604020202020204" pitchFamily="34" charset="0"/>
                        </a:rPr>
                        <a:t>6,803,456,799**</a:t>
                      </a:r>
                      <a:endParaRPr kumimoji="1" lang="ja-JP" altLang="en-US" sz="1600" strike="noStrike" noProof="0">
                        <a:latin typeface="Arial" panose="020B0604020202020204" pitchFamily="34" charset="0"/>
                        <a:ea typeface="+mj-ea"/>
                        <a:cs typeface="Arial" panose="020B0604020202020204" pitchFamily="34" charset="0"/>
                      </a:endParaRPr>
                    </a:p>
                  </a:txBody>
                  <a:tcPr marL="84406" marR="84406" marT="42203" marB="42203" anchor="ctr"/>
                </a:tc>
                <a:extLst>
                  <a:ext uri="{0D108BD9-81ED-4DB2-BD59-A6C34878D82A}">
                    <a16:rowId xmlns:a16="http://schemas.microsoft.com/office/drawing/2014/main" val="3535264073"/>
                  </a:ext>
                </a:extLst>
              </a:tr>
            </a:tbl>
          </a:graphicData>
        </a:graphic>
      </p:graphicFrame>
      <p:sp>
        <p:nvSpPr>
          <p:cNvPr id="5" name="テキスト ボックス 4">
            <a:extLst>
              <a:ext uri="{FF2B5EF4-FFF2-40B4-BE49-F238E27FC236}">
                <a16:creationId xmlns:a16="http://schemas.microsoft.com/office/drawing/2014/main" id="{FC267DD3-4F76-4F6E-A6DF-0FEEB59EAD55}"/>
              </a:ext>
            </a:extLst>
          </p:cNvPr>
          <p:cNvSpPr txBox="1"/>
          <p:nvPr/>
        </p:nvSpPr>
        <p:spPr>
          <a:xfrm>
            <a:off x="6938481" y="5676540"/>
            <a:ext cx="2879250" cy="461665"/>
          </a:xfrm>
          <a:prstGeom prst="rect">
            <a:avLst/>
          </a:prstGeom>
          <a:noFill/>
        </p:spPr>
        <p:txBody>
          <a:bodyPr wrap="none" rtlCol="0">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 Used datasets(DisGeNET-DOID)</a:t>
            </a:r>
          </a:p>
          <a:p>
            <a:r>
              <a:rPr lang="en-US" altLang="ja-JP" sz="1200" dirty="0">
                <a:latin typeface="Verdana" panose="020B0604030504040204" pitchFamily="34" charset="0"/>
                <a:cs typeface="Verdana" panose="020B0604030504040204" pitchFamily="34" charset="0"/>
              </a:rPr>
              <a:t>**: Acquired from </a:t>
            </a:r>
            <a:r>
              <a:rPr lang="en-US" altLang="ja-JP" sz="1200" dirty="0" err="1">
                <a:latin typeface="Verdana" panose="020B0604030504040204" pitchFamily="34" charset="0"/>
                <a:cs typeface="Verdana" panose="020B0604030504040204" pitchFamily="34" charset="0"/>
                <a:hlinkClick r:id="rId3"/>
              </a:rPr>
              <a:t>YummyData</a:t>
            </a:r>
            <a:endParaRPr lang="ja-JP" altLang="en-US" sz="1200">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8559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F762C84-61BA-0C38-A81F-F39C99885D60}"/>
              </a:ext>
            </a:extLst>
          </p:cNvPr>
          <p:cNvSpPr>
            <a:spLocks noGrp="1"/>
          </p:cNvSpPr>
          <p:nvPr>
            <p:ph type="title"/>
          </p:nvPr>
        </p:nvSpPr>
        <p:spPr/>
        <p:txBody>
          <a:bodyPr/>
          <a:lstStyle/>
          <a:p>
            <a:r>
              <a:rPr lang="en-US" altLang="ja-JP" dirty="0"/>
              <a:t>Open </a:t>
            </a:r>
            <a:r>
              <a:rPr lang="en-US" altLang="ja-JP" dirty="0" err="1"/>
              <a:t>triplestore</a:t>
            </a:r>
            <a:r>
              <a:rPr lang="en-US" altLang="ja-JP" dirty="0"/>
              <a:t> (Graph Database storage)</a:t>
            </a:r>
            <a:endParaRPr lang="ja-JP" altLang="en-US"/>
          </a:p>
        </p:txBody>
      </p:sp>
      <p:sp>
        <p:nvSpPr>
          <p:cNvPr id="5" name="テキスト プレースホルダー 4">
            <a:extLst>
              <a:ext uri="{FF2B5EF4-FFF2-40B4-BE49-F238E27FC236}">
                <a16:creationId xmlns:a16="http://schemas.microsoft.com/office/drawing/2014/main" id="{209E8313-F4A6-1C05-1013-A6520EDA29AE}"/>
              </a:ext>
            </a:extLst>
          </p:cNvPr>
          <p:cNvSpPr>
            <a:spLocks noGrp="1"/>
          </p:cNvSpPr>
          <p:nvPr>
            <p:ph type="body" idx="1"/>
          </p:nvPr>
        </p:nvSpPr>
        <p:spPr/>
        <p:txBody>
          <a:bodyPr/>
          <a:lstStyle/>
          <a:p>
            <a:endParaRPr lang="ja-JP" altLang="en-US"/>
          </a:p>
        </p:txBody>
      </p:sp>
      <p:sp>
        <p:nvSpPr>
          <p:cNvPr id="2" name="スライド番号プレースホルダー 1">
            <a:extLst>
              <a:ext uri="{FF2B5EF4-FFF2-40B4-BE49-F238E27FC236}">
                <a16:creationId xmlns:a16="http://schemas.microsoft.com/office/drawing/2014/main" id="{F648F335-FD1E-AE40-7168-7EE15F9E82DC}"/>
              </a:ext>
            </a:extLst>
          </p:cNvPr>
          <p:cNvSpPr>
            <a:spLocks noGrp="1"/>
          </p:cNvSpPr>
          <p:nvPr>
            <p:ph type="sldNum" sz="quarter" idx="12"/>
          </p:nvPr>
        </p:nvSpPr>
        <p:spPr/>
        <p:txBody>
          <a:bodyPr/>
          <a:lstStyle/>
          <a:p>
            <a:fld id="{A2F5039A-55DE-074D-90E6-D9E9D9F1CB06}" type="slidenum">
              <a:rPr kumimoji="1" lang="ja-JP" altLang="en-US" smtClean="0"/>
              <a:t>19</a:t>
            </a:fld>
            <a:endParaRPr kumimoji="1" lang="ja-JP" altLang="en-US"/>
          </a:p>
        </p:txBody>
      </p:sp>
    </p:spTree>
    <p:extLst>
      <p:ext uri="{BB962C8B-B14F-4D97-AF65-F5344CB8AC3E}">
        <p14:creationId xmlns:p14="http://schemas.microsoft.com/office/powerpoint/2010/main" val="11729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D6EA835-DDEA-F6D4-DC97-C8C8A9B1950B}"/>
              </a:ext>
            </a:extLst>
          </p:cNvPr>
          <p:cNvSpPr/>
          <p:nvPr/>
        </p:nvSpPr>
        <p:spPr>
          <a:xfrm>
            <a:off x="650560" y="5040472"/>
            <a:ext cx="10719282" cy="126753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latin typeface="Verdana" panose="020B0604030504040204" pitchFamily="34" charset="0"/>
              <a:cs typeface="Verdana" panose="020B0604030504040204" pitchFamily="34" charset="0"/>
            </a:endParaRPr>
          </a:p>
        </p:txBody>
      </p:sp>
      <p:sp>
        <p:nvSpPr>
          <p:cNvPr id="2" name="タイトル 1">
            <a:extLst>
              <a:ext uri="{FF2B5EF4-FFF2-40B4-BE49-F238E27FC236}">
                <a16:creationId xmlns:a16="http://schemas.microsoft.com/office/drawing/2014/main" id="{6803EF3E-5D68-42E4-4E60-0132C0626428}"/>
              </a:ext>
            </a:extLst>
          </p:cNvPr>
          <p:cNvSpPr>
            <a:spLocks noGrp="1"/>
          </p:cNvSpPr>
          <p:nvPr>
            <p:ph type="title"/>
          </p:nvPr>
        </p:nvSpPr>
        <p:spPr>
          <a:xfrm>
            <a:off x="914400" y="-79129"/>
            <a:ext cx="7920641" cy="896303"/>
          </a:xfrm>
        </p:spPr>
        <p:txBody>
          <a:bodyPr>
            <a:noAutofit/>
          </a:bodyPr>
          <a:lstStyle/>
          <a:p>
            <a:r>
              <a:rPr lang="en-US" altLang="ja-JP" sz="2400" dirty="0">
                <a:ea typeface="Verdana" panose="020B0604030504040204" pitchFamily="34" charset="0"/>
              </a:rPr>
              <a:t>About RIKEN BioResource Research Center (BRC)</a:t>
            </a:r>
            <a:endParaRPr lang="ja-JP" altLang="en-US" sz="2400" b="1"/>
          </a:p>
        </p:txBody>
      </p:sp>
      <p:sp>
        <p:nvSpPr>
          <p:cNvPr id="4" name="スライド番号プレースホルダー 3">
            <a:extLst>
              <a:ext uri="{FF2B5EF4-FFF2-40B4-BE49-F238E27FC236}">
                <a16:creationId xmlns:a16="http://schemas.microsoft.com/office/drawing/2014/main" id="{9FA88BC0-9A8D-B7EA-AE9D-CA1E27F9E502}"/>
              </a:ext>
            </a:extLst>
          </p:cNvPr>
          <p:cNvSpPr>
            <a:spLocks noGrp="1"/>
          </p:cNvSpPr>
          <p:nvPr>
            <p:ph type="sldNum" sz="quarter" idx="4"/>
          </p:nvPr>
        </p:nvSpPr>
        <p:spPr>
          <a:xfrm>
            <a:off x="10045694" y="6566236"/>
            <a:ext cx="2057400" cy="273844"/>
          </a:xfrm>
          <a:prstGeom prst="rect">
            <a:avLst/>
          </a:prstGeom>
        </p:spPr>
        <p:txBody>
          <a:bodyPr vert="horz" lIns="68580" tIns="34290" rIns="68580" bIns="34290" rtlCol="0" anchor="ctr"/>
          <a:lstStyle>
            <a:defPPr>
              <a:defRPr lang="ja-JP"/>
            </a:defPPr>
            <a:lvl1pPr marL="0" algn="r" defTabSz="685800" rtl="0" eaLnBrk="1" latinLnBrk="0" hangingPunct="1">
              <a:defRPr kumimoji="1" sz="900" kern="1200">
                <a:solidFill>
                  <a:schemeClr val="tx1">
                    <a:lumMod val="85000"/>
                    <a:lumOff val="15000"/>
                  </a:schemeClr>
                </a:solidFill>
                <a:latin typeface="Verdana" panose="020B0604030504040204" pitchFamily="34" charset="0"/>
                <a:ea typeface="+mn-ea"/>
                <a:cs typeface="Verdana" panose="020B0604030504040204" pitchFamily="34" charset="0"/>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a:lstStyle>
          <a:p>
            <a:pPr>
              <a:defRPr/>
            </a:pPr>
            <a:fld id="{D01ED668-4C65-3B48-8D12-E84E81F9D873}" type="slidenum">
              <a:rPr lang="ja-JP" altLang="en-US">
                <a:solidFill>
                  <a:prstClr val="black">
                    <a:lumMod val="85000"/>
                    <a:lumOff val="15000"/>
                  </a:prstClr>
                </a:solidFill>
                <a:ea typeface="游ゴシック" panose="020B0400000000000000" pitchFamily="34" charset="-128"/>
              </a:rPr>
              <a:pPr>
                <a:defRPr/>
              </a:pPr>
              <a:t>2</a:t>
            </a:fld>
            <a:endParaRPr lang="ja-JP" altLang="en-US">
              <a:solidFill>
                <a:prstClr val="black">
                  <a:lumMod val="85000"/>
                  <a:lumOff val="15000"/>
                </a:prstClr>
              </a:solidFill>
              <a:ea typeface="游ゴシック" panose="020B0400000000000000" pitchFamily="34" charset="-128"/>
            </a:endParaRPr>
          </a:p>
        </p:txBody>
      </p:sp>
      <p:grpSp>
        <p:nvGrpSpPr>
          <p:cNvPr id="18" name="グループ化 17">
            <a:extLst>
              <a:ext uri="{FF2B5EF4-FFF2-40B4-BE49-F238E27FC236}">
                <a16:creationId xmlns:a16="http://schemas.microsoft.com/office/drawing/2014/main" id="{34D19B52-263F-F933-1430-5CBCBAD2BED1}"/>
              </a:ext>
            </a:extLst>
          </p:cNvPr>
          <p:cNvGrpSpPr>
            <a:grpSpLocks noChangeAspect="1"/>
          </p:cNvGrpSpPr>
          <p:nvPr/>
        </p:nvGrpSpPr>
        <p:grpSpPr>
          <a:xfrm>
            <a:off x="1532195" y="1963320"/>
            <a:ext cx="8519356" cy="2990097"/>
            <a:chOff x="-288464" y="1156866"/>
            <a:chExt cx="8519356" cy="2990098"/>
          </a:xfrm>
        </p:grpSpPr>
        <p:grpSp>
          <p:nvGrpSpPr>
            <p:cNvPr id="13" name="グループ化 12">
              <a:extLst>
                <a:ext uri="{FF2B5EF4-FFF2-40B4-BE49-F238E27FC236}">
                  <a16:creationId xmlns:a16="http://schemas.microsoft.com/office/drawing/2014/main" id="{BE5B9DEC-03F9-9AE8-10DC-614CCFD41544}"/>
                </a:ext>
              </a:extLst>
            </p:cNvPr>
            <p:cNvGrpSpPr/>
            <p:nvPr/>
          </p:nvGrpSpPr>
          <p:grpSpPr>
            <a:xfrm>
              <a:off x="127322" y="1485558"/>
              <a:ext cx="4534273" cy="2026594"/>
              <a:chOff x="127322" y="1430966"/>
              <a:chExt cx="4534273" cy="2026594"/>
            </a:xfrm>
          </p:grpSpPr>
          <p:pic>
            <p:nvPicPr>
              <p:cNvPr id="24" name="図 23">
                <a:extLst>
                  <a:ext uri="{FF2B5EF4-FFF2-40B4-BE49-F238E27FC236}">
                    <a16:creationId xmlns:a16="http://schemas.microsoft.com/office/drawing/2014/main" id="{1DD4FA66-1B5B-4CA0-E9D7-D359018A62C5}"/>
                  </a:ext>
                </a:extLst>
              </p:cNvPr>
              <p:cNvPicPr>
                <a:picLocks noChangeAspect="1"/>
              </p:cNvPicPr>
              <p:nvPr/>
            </p:nvPicPr>
            <p:blipFill>
              <a:blip r:embed="rId3"/>
              <a:stretch>
                <a:fillRect/>
              </a:stretch>
            </p:blipFill>
            <p:spPr>
              <a:xfrm>
                <a:off x="127322" y="1438388"/>
                <a:ext cx="4512446" cy="2019172"/>
              </a:xfrm>
              <a:prstGeom prst="rect">
                <a:avLst/>
              </a:prstGeom>
            </p:spPr>
          </p:pic>
          <p:sp>
            <p:nvSpPr>
              <p:cNvPr id="12" name="正方形/長方形 11">
                <a:extLst>
                  <a:ext uri="{FF2B5EF4-FFF2-40B4-BE49-F238E27FC236}">
                    <a16:creationId xmlns:a16="http://schemas.microsoft.com/office/drawing/2014/main" id="{692470B9-A611-FD8D-207D-42200F54C509}"/>
                  </a:ext>
                </a:extLst>
              </p:cNvPr>
              <p:cNvSpPr/>
              <p:nvPr/>
            </p:nvSpPr>
            <p:spPr>
              <a:xfrm>
                <a:off x="2427690" y="1430966"/>
                <a:ext cx="2233905" cy="1725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latin typeface="Verdana" panose="020B0604030504040204" pitchFamily="34" charset="0"/>
                  <a:cs typeface="Verdana" panose="020B0604030504040204" pitchFamily="34" charset="0"/>
                </a:endParaRPr>
              </a:p>
            </p:txBody>
          </p:sp>
        </p:grpSp>
        <p:sp>
          <p:nvSpPr>
            <p:cNvPr id="7" name="線吹き出し 1 (枠付き) 6">
              <a:extLst>
                <a:ext uri="{FF2B5EF4-FFF2-40B4-BE49-F238E27FC236}">
                  <a16:creationId xmlns:a16="http://schemas.microsoft.com/office/drawing/2014/main" id="{C7429D39-A80F-CF78-81AC-2DF8F58A969B}"/>
                </a:ext>
              </a:extLst>
            </p:cNvPr>
            <p:cNvSpPr/>
            <p:nvPr/>
          </p:nvSpPr>
          <p:spPr>
            <a:xfrm>
              <a:off x="913489" y="1158820"/>
              <a:ext cx="2991982" cy="477042"/>
            </a:xfrm>
            <a:prstGeom prst="borderCallout1">
              <a:avLst>
                <a:gd name="adj1" fmla="val 99807"/>
                <a:gd name="adj2" fmla="val 48344"/>
                <a:gd name="adj3" fmla="val 131545"/>
                <a:gd name="adj4" fmla="val 51720"/>
              </a:avLst>
            </a:prstGeom>
            <a:ln w="38100">
              <a:solidFill>
                <a:schemeClr val="accent6"/>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 altLang="ja-JP" sz="1400" dirty="0">
                  <a:latin typeface="Verdana" panose="020B0604030504040204" pitchFamily="34" charset="0"/>
                  <a:ea typeface="Verdana" panose="020B0604030504040204" pitchFamily="34" charset="0"/>
                  <a:cs typeface="Verdana" panose="020B0604030504040204" pitchFamily="34" charset="0"/>
                </a:rPr>
                <a:t>Experimental animals (&gt;6,000, </a:t>
              </a:r>
              <a:r>
                <a:rPr lang="en" altLang="ja-JP" sz="1400" i="1" dirty="0">
                  <a:latin typeface="Verdana" panose="020B0604030504040204" pitchFamily="34" charset="0"/>
                  <a:ea typeface="Verdana" panose="020B0604030504040204" pitchFamily="34" charset="0"/>
                  <a:cs typeface="Verdana" panose="020B0604030504040204" pitchFamily="34" charset="0"/>
                </a:rPr>
                <a:t>e.g</a:t>
              </a:r>
              <a:r>
                <a:rPr lang="en" altLang="ja-JP" sz="1400" dirty="0">
                  <a:latin typeface="Verdana" panose="020B0604030504040204" pitchFamily="34" charset="0"/>
                  <a:ea typeface="Verdana" panose="020B0604030504040204" pitchFamily="34" charset="0"/>
                  <a:cs typeface="Verdana" panose="020B0604030504040204" pitchFamily="34" charset="0"/>
                </a:rPr>
                <a:t>., gene-modified mice)</a:t>
              </a:r>
            </a:p>
          </p:txBody>
        </p:sp>
        <p:sp>
          <p:nvSpPr>
            <p:cNvPr id="6" name="線吹き出し 1 (枠付き) 5">
              <a:extLst>
                <a:ext uri="{FF2B5EF4-FFF2-40B4-BE49-F238E27FC236}">
                  <a16:creationId xmlns:a16="http://schemas.microsoft.com/office/drawing/2014/main" id="{B32C84BA-E847-EA8A-0F17-E7B1E55682A4}"/>
                </a:ext>
              </a:extLst>
            </p:cNvPr>
            <p:cNvSpPr/>
            <p:nvPr/>
          </p:nvSpPr>
          <p:spPr>
            <a:xfrm>
              <a:off x="3997368" y="1156866"/>
              <a:ext cx="3821273" cy="477042"/>
            </a:xfrm>
            <a:prstGeom prst="borderCallout1">
              <a:avLst>
                <a:gd name="adj1" fmla="val 106737"/>
                <a:gd name="adj2" fmla="val 2292"/>
                <a:gd name="adj3" fmla="val 131523"/>
                <a:gd name="adj4" fmla="val -15824"/>
              </a:avLst>
            </a:prstGeom>
            <a:ln w="38100">
              <a:solidFill>
                <a:schemeClr val="accent6"/>
              </a:solidFill>
            </a:ln>
          </p:spPr>
          <p:style>
            <a:lnRef idx="3">
              <a:schemeClr val="lt1"/>
            </a:lnRef>
            <a:fillRef idx="1">
              <a:schemeClr val="accent6"/>
            </a:fillRef>
            <a:effectRef idx="1">
              <a:schemeClr val="accent6"/>
            </a:effectRef>
            <a:fontRef idx="minor">
              <a:schemeClr val="lt1"/>
            </a:fontRef>
          </p:style>
          <p:txBody>
            <a:bodyPr rtlCol="0" anchor="ctr"/>
            <a:lstStyle/>
            <a:p>
              <a:pPr algn="ctr" defTabSz="342900">
                <a:defRPr/>
              </a:pPr>
              <a:r>
                <a:rPr lang="en" altLang="ja-JP" sz="1400" dirty="0">
                  <a:latin typeface="Verdana" panose="020B0604030504040204" pitchFamily="34" charset="0"/>
                  <a:ea typeface="Verdana" panose="020B0604030504040204" pitchFamily="34" charset="0"/>
                  <a:cs typeface="Verdana" panose="020B0604030504040204" pitchFamily="34" charset="0"/>
                </a:rPr>
                <a:t>Experimental plants </a:t>
              </a:r>
              <a:r>
                <a:rPr lang="en" altLang="ja-JP" sz="1400" dirty="0">
                  <a:solidFill>
                    <a:prstClr val="white"/>
                  </a:solidFill>
                  <a:latin typeface="Verdana" panose="020B0604030504040204" pitchFamily="34" charset="0"/>
                  <a:ea typeface="Verdana" panose="020B0604030504040204" pitchFamily="34" charset="0"/>
                  <a:cs typeface="Verdana" panose="020B0604030504040204" pitchFamily="34" charset="0"/>
                </a:rPr>
                <a:t>(&gt;610,000, </a:t>
              </a:r>
            </a:p>
            <a:p>
              <a:pPr algn="ctr" defTabSz="342900"/>
              <a:r>
                <a:rPr lang="en" altLang="ja-JP" sz="1400" i="1" dirty="0">
                  <a:latin typeface="Verdana" panose="020B0604030504040204" pitchFamily="34" charset="0"/>
                  <a:ea typeface="Verdana" panose="020B0604030504040204" pitchFamily="34" charset="0"/>
                  <a:cs typeface="Verdana" panose="020B0604030504040204" pitchFamily="34" charset="0"/>
                </a:rPr>
                <a:t>e.g</a:t>
              </a:r>
              <a:r>
                <a:rPr lang="en" altLang="ja-JP" sz="1400" dirty="0">
                  <a:latin typeface="Verdana" panose="020B0604030504040204" pitchFamily="34" charset="0"/>
                  <a:ea typeface="Verdana" panose="020B0604030504040204" pitchFamily="34" charset="0"/>
                  <a:cs typeface="Verdana" panose="020B0604030504040204" pitchFamily="34" charset="0"/>
                </a:rPr>
                <a:t>., </a:t>
              </a:r>
              <a:r>
                <a:rPr lang="en-US" altLang="ja-JP" sz="1400" dirty="0">
                  <a:solidFill>
                    <a:prstClr val="white"/>
                  </a:solidFill>
                  <a:latin typeface="Verdana" panose="020B0604030504040204" pitchFamily="34" charset="0"/>
                  <a:ea typeface="Verdana" panose="020B0604030504040204" pitchFamily="34" charset="0"/>
                  <a:cs typeface="Verdana" panose="020B0604030504040204" pitchFamily="34" charset="0"/>
                </a:rPr>
                <a:t>Arabidopsis c-DNA clones</a:t>
              </a:r>
              <a:r>
                <a:rPr lang="ja-JP" altLang="en-US" sz="1400">
                  <a:solidFill>
                    <a:prstClr val="white"/>
                  </a:solidFill>
                  <a:latin typeface="Verdana" panose="020B0604030504040204" pitchFamily="34" charset="0"/>
                  <a:ea typeface="Verdana" panose="020B0604030504040204" pitchFamily="34" charset="0"/>
                  <a:cs typeface="Verdana" panose="020B0604030504040204" pitchFamily="34" charset="0"/>
                </a:rPr>
                <a:t>）</a:t>
              </a:r>
              <a:endParaRPr lang="en" altLang="ja-JP" sz="105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線吹き出し 1 (枠付き) 14">
              <a:extLst>
                <a:ext uri="{FF2B5EF4-FFF2-40B4-BE49-F238E27FC236}">
                  <a16:creationId xmlns:a16="http://schemas.microsoft.com/office/drawing/2014/main" id="{391B99A9-DAC5-9C02-CCC4-D6CA41DEB863}"/>
                </a:ext>
              </a:extLst>
            </p:cNvPr>
            <p:cNvSpPr/>
            <p:nvPr/>
          </p:nvSpPr>
          <p:spPr>
            <a:xfrm>
              <a:off x="-288464" y="3647547"/>
              <a:ext cx="2695966" cy="499417"/>
            </a:xfrm>
            <a:prstGeom prst="borderCallout1">
              <a:avLst>
                <a:gd name="adj1" fmla="val 1111"/>
                <a:gd name="adj2" fmla="val 84420"/>
                <a:gd name="adj3" fmla="val -58024"/>
                <a:gd name="adj4" fmla="val 91668"/>
              </a:avLst>
            </a:prstGeom>
            <a:ln w="38100"/>
          </p:spPr>
          <p:style>
            <a:lnRef idx="1">
              <a:schemeClr val="accent6"/>
            </a:lnRef>
            <a:fillRef idx="3">
              <a:schemeClr val="accent6"/>
            </a:fillRef>
            <a:effectRef idx="2">
              <a:schemeClr val="accent6"/>
            </a:effectRef>
            <a:fontRef idx="minor">
              <a:schemeClr val="lt1"/>
            </a:fontRef>
          </p:style>
          <p:txBody>
            <a:bodyPr rtlCol="0" anchor="ctr"/>
            <a:lstStyle/>
            <a:p>
              <a:pPr algn="ctr"/>
              <a:r>
                <a:rPr lang="en" altLang="ja-JP" sz="1400" dirty="0">
                  <a:latin typeface="Verdana" panose="020B0604030504040204" pitchFamily="34" charset="0"/>
                  <a:ea typeface="Verdana" panose="020B0604030504040204" pitchFamily="34" charset="0"/>
                  <a:cs typeface="Verdana" panose="020B0604030504040204" pitchFamily="34" charset="0"/>
                </a:rPr>
                <a:t>DNA materials (&gt;160,000, </a:t>
              </a:r>
              <a:r>
                <a:rPr lang="en" altLang="ja-JP" sz="1400" i="1" dirty="0">
                  <a:latin typeface="Verdana" panose="020B0604030504040204" pitchFamily="34" charset="0"/>
                  <a:ea typeface="Verdana" panose="020B0604030504040204" pitchFamily="34" charset="0"/>
                  <a:cs typeface="Verdana" panose="020B0604030504040204" pitchFamily="34" charset="0"/>
                </a:rPr>
                <a:t>e.g</a:t>
              </a:r>
              <a:r>
                <a:rPr lang="en" altLang="ja-JP" sz="1400" dirty="0">
                  <a:latin typeface="Verdana" panose="020B0604030504040204" pitchFamily="34" charset="0"/>
                  <a:ea typeface="Verdana" panose="020B0604030504040204" pitchFamily="34" charset="0"/>
                  <a:cs typeface="Verdana" panose="020B0604030504040204" pitchFamily="34" charset="0"/>
                </a:rPr>
                <a:t>., human cDNA clones)</a:t>
              </a:r>
            </a:p>
          </p:txBody>
        </p:sp>
        <p:sp>
          <p:nvSpPr>
            <p:cNvPr id="3" name="線吹き出し 1 (枠付き) 2">
              <a:extLst>
                <a:ext uri="{FF2B5EF4-FFF2-40B4-BE49-F238E27FC236}">
                  <a16:creationId xmlns:a16="http://schemas.microsoft.com/office/drawing/2014/main" id="{099A9836-D951-6A18-5E3D-ED5DD0DE8A4C}"/>
                </a:ext>
              </a:extLst>
            </p:cNvPr>
            <p:cNvSpPr/>
            <p:nvPr/>
          </p:nvSpPr>
          <p:spPr>
            <a:xfrm>
              <a:off x="2678996" y="3647547"/>
              <a:ext cx="3045849" cy="499416"/>
            </a:xfrm>
            <a:prstGeom prst="borderCallout1">
              <a:avLst>
                <a:gd name="adj1" fmla="val 7978"/>
                <a:gd name="adj2" fmla="val 33776"/>
                <a:gd name="adj3" fmla="val -50771"/>
                <a:gd name="adj4" fmla="val 22528"/>
              </a:avLst>
            </a:prstGeom>
            <a:ln w="38100"/>
          </p:spPr>
          <p:style>
            <a:lnRef idx="1">
              <a:schemeClr val="accent6"/>
            </a:lnRef>
            <a:fillRef idx="3">
              <a:schemeClr val="accent6"/>
            </a:fillRef>
            <a:effectRef idx="2">
              <a:schemeClr val="accent6"/>
            </a:effectRef>
            <a:fontRef idx="minor">
              <a:schemeClr val="lt1"/>
            </a:fontRef>
          </p:style>
          <p:txBody>
            <a:bodyPr rtlCol="0" anchor="ctr"/>
            <a:lstStyle/>
            <a:p>
              <a:pPr algn="ctr" defTabSz="342900">
                <a:defRPr/>
              </a:pPr>
              <a:r>
                <a:rPr lang="en-US" altLang="ja-JP" sz="1400" dirty="0">
                  <a:solidFill>
                    <a:prstClr val="white"/>
                  </a:solidFill>
                  <a:latin typeface="Verdana" panose="020B0604030504040204" pitchFamily="34" charset="0"/>
                  <a:ea typeface="Verdana" panose="020B0604030504040204" pitchFamily="34" charset="0"/>
                  <a:cs typeface="Verdana" panose="020B0604030504040204" pitchFamily="34" charset="0"/>
                </a:rPr>
                <a:t>Microbe materials (</a:t>
              </a:r>
              <a:r>
                <a:rPr lang="en" altLang="ja-JP" sz="1400" dirty="0">
                  <a:solidFill>
                    <a:prstClr val="white"/>
                  </a:solidFill>
                  <a:latin typeface="Verdana" panose="020B0604030504040204" pitchFamily="34" charset="0"/>
                  <a:ea typeface="Verdana" panose="020B0604030504040204" pitchFamily="34" charset="0"/>
                  <a:cs typeface="Verdana" panose="020B0604030504040204" pitchFamily="34" charset="0"/>
                </a:rPr>
                <a:t>&gt;19,000, </a:t>
              </a:r>
              <a:r>
                <a:rPr lang="en" altLang="ja-JP" sz="1400" i="1" dirty="0">
                  <a:latin typeface="Verdana" panose="020B0604030504040204" pitchFamily="34" charset="0"/>
                  <a:ea typeface="Verdana" panose="020B0604030504040204" pitchFamily="34" charset="0"/>
                  <a:cs typeface="Verdana" panose="020B0604030504040204" pitchFamily="34" charset="0"/>
                </a:rPr>
                <a:t>e.g</a:t>
              </a:r>
              <a:r>
                <a:rPr lang="en" altLang="ja-JP" sz="1400" dirty="0">
                  <a:latin typeface="Verdana" panose="020B0604030504040204" pitchFamily="34" charset="0"/>
                  <a:ea typeface="Verdana" panose="020B0604030504040204" pitchFamily="34" charset="0"/>
                  <a:cs typeface="Verdana" panose="020B0604030504040204" pitchFamily="34" charset="0"/>
                </a:rPr>
                <a:t>., Yeast strains</a:t>
              </a:r>
              <a:r>
                <a:rPr kumimoji="0" lang="en" altLang="ja-JP" sz="1400" dirty="0">
                  <a:solidFill>
                    <a:prstClr val="white"/>
                  </a:solidFill>
                  <a:latin typeface="Verdana" panose="020B0604030504040204" pitchFamily="34" charset="0"/>
                  <a:ea typeface="Verdana" panose="020B0604030504040204" pitchFamily="34" charset="0"/>
                  <a:cs typeface="Verdana" panose="020B0604030504040204" pitchFamily="34" charset="0"/>
                </a:rPr>
                <a:t>)</a:t>
              </a:r>
              <a:endParaRPr lang="en" altLang="ja-JP" sz="14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9" name="線吹き出し 1 (枠付き) 8">
              <a:extLst>
                <a:ext uri="{FF2B5EF4-FFF2-40B4-BE49-F238E27FC236}">
                  <a16:creationId xmlns:a16="http://schemas.microsoft.com/office/drawing/2014/main" id="{6A9125D2-E756-F850-F4A7-85F67012335C}"/>
                </a:ext>
              </a:extLst>
            </p:cNvPr>
            <p:cNvSpPr/>
            <p:nvPr/>
          </p:nvSpPr>
          <p:spPr>
            <a:xfrm>
              <a:off x="4796436" y="2161357"/>
              <a:ext cx="3434456" cy="477042"/>
            </a:xfrm>
            <a:prstGeom prst="borderCallout1">
              <a:avLst>
                <a:gd name="adj1" fmla="val 48601"/>
                <a:gd name="adj2" fmla="val 613"/>
                <a:gd name="adj3" fmla="val 37017"/>
                <a:gd name="adj4" fmla="val -7807"/>
              </a:avLst>
            </a:prstGeom>
            <a:ln w="38100">
              <a:solidFill>
                <a:schemeClr val="accent6"/>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 altLang="ja-JP" sz="1400" dirty="0">
                  <a:latin typeface="Verdana" panose="020B0604030504040204" pitchFamily="34" charset="0"/>
                  <a:ea typeface="Verdana" panose="020B0604030504040204" pitchFamily="34" charset="0"/>
                  <a:cs typeface="Verdana" panose="020B0604030504040204" pitchFamily="34" charset="0"/>
                </a:rPr>
                <a:t>Cell materials (&gt;9,000, </a:t>
              </a:r>
              <a:r>
                <a:rPr lang="en" altLang="ja-JP" sz="1400" i="1" dirty="0">
                  <a:latin typeface="Verdana" panose="020B0604030504040204" pitchFamily="34" charset="0"/>
                  <a:ea typeface="Verdana" panose="020B0604030504040204" pitchFamily="34" charset="0"/>
                  <a:cs typeface="Verdana" panose="020B0604030504040204" pitchFamily="34" charset="0"/>
                </a:rPr>
                <a:t>e.g</a:t>
              </a:r>
              <a:r>
                <a:rPr lang="en" altLang="ja-JP" sz="1400" dirty="0">
                  <a:latin typeface="Verdana" panose="020B0604030504040204" pitchFamily="34" charset="0"/>
                  <a:ea typeface="Verdana" panose="020B0604030504040204" pitchFamily="34" charset="0"/>
                  <a:cs typeface="Verdana" panose="020B0604030504040204" pitchFamily="34" charset="0"/>
                </a:rPr>
                <a:t>., </a:t>
              </a:r>
              <a:r>
                <a:rPr lang="en" altLang="ja-JP" sz="1400" dirty="0" err="1">
                  <a:latin typeface="Verdana" panose="020B0604030504040204" pitchFamily="34" charset="0"/>
                  <a:ea typeface="Verdana" panose="020B0604030504040204" pitchFamily="34" charset="0"/>
                  <a:cs typeface="Verdana" panose="020B0604030504040204" pitchFamily="34" charset="0"/>
                </a:rPr>
                <a:t>iPS</a:t>
              </a:r>
              <a:r>
                <a:rPr lang="en" altLang="ja-JP" sz="1400" dirty="0">
                  <a:latin typeface="Verdana" panose="020B0604030504040204" pitchFamily="34" charset="0"/>
                  <a:ea typeface="Verdana" panose="020B0604030504040204" pitchFamily="34" charset="0"/>
                  <a:cs typeface="Verdana" panose="020B0604030504040204" pitchFamily="34" charset="0"/>
                </a:rPr>
                <a:t> cells derived from patients</a:t>
              </a:r>
            </a:p>
          </p:txBody>
        </p:sp>
      </p:grpSp>
      <p:grpSp>
        <p:nvGrpSpPr>
          <p:cNvPr id="20" name="グループ化 19">
            <a:extLst>
              <a:ext uri="{FF2B5EF4-FFF2-40B4-BE49-F238E27FC236}">
                <a16:creationId xmlns:a16="http://schemas.microsoft.com/office/drawing/2014/main" id="{EA61C129-7FD9-C1CC-26CD-DCD897709154}"/>
              </a:ext>
            </a:extLst>
          </p:cNvPr>
          <p:cNvGrpSpPr/>
          <p:nvPr/>
        </p:nvGrpSpPr>
        <p:grpSpPr>
          <a:xfrm>
            <a:off x="697215" y="4520426"/>
            <a:ext cx="10672627" cy="1787576"/>
            <a:chOff x="-900908" y="4619276"/>
            <a:chExt cx="10672627" cy="1787576"/>
          </a:xfrm>
        </p:grpSpPr>
        <p:sp>
          <p:nvSpPr>
            <p:cNvPr id="17" name="テキスト ボックス 16">
              <a:extLst>
                <a:ext uri="{FF2B5EF4-FFF2-40B4-BE49-F238E27FC236}">
                  <a16:creationId xmlns:a16="http://schemas.microsoft.com/office/drawing/2014/main" id="{7E2C09BC-6BB1-AC4A-C4DA-3A11BE6AF951}"/>
                </a:ext>
              </a:extLst>
            </p:cNvPr>
            <p:cNvSpPr txBox="1"/>
            <p:nvPr/>
          </p:nvSpPr>
          <p:spPr>
            <a:xfrm>
              <a:off x="-900908" y="5237301"/>
              <a:ext cx="10672627" cy="1169551"/>
            </a:xfrm>
            <a:prstGeom prst="rect">
              <a:avLst/>
            </a:prstGeom>
            <a:noFill/>
          </p:spPr>
          <p:txBody>
            <a:bodyPr wrap="square" rtlCol="0">
              <a:spAutoFit/>
            </a:bodyPr>
            <a:lstStyle/>
            <a:p>
              <a:pPr marL="457200" indent="-457200">
                <a:buFont typeface="+mj-lt"/>
                <a:buAutoNum type="arabicPeriod"/>
              </a:pPr>
              <a:r>
                <a:rPr lang="en-US" altLang="ja-JP"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Development of the </a:t>
              </a:r>
              <a:r>
                <a:rPr lang="en-US" altLang="ja-JP" sz="1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RIKEN BioResource Graph data </a:t>
              </a:r>
              <a:r>
                <a:rPr lang="en-US" altLang="ja-JP"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(Knowledge Graph).</a:t>
              </a:r>
            </a:p>
            <a:p>
              <a:pPr marL="457200" indent="-457200">
                <a:buFont typeface="+mj-lt"/>
                <a:buAutoNum type="arabicPeriod"/>
              </a:pPr>
              <a:r>
                <a:rPr lang="en-US" altLang="ja-JP"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lang="en-US" altLang="ja-JP" sz="1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Integration</a:t>
              </a:r>
              <a:r>
                <a:rPr lang="en-US" altLang="ja-JP"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of this data with external public datasets (e.g., UniProt, ChEBI, DisGeNET, and Disease Ontology).</a:t>
              </a:r>
            </a:p>
            <a:p>
              <a:pPr marL="457200" indent="-457200">
                <a:buFont typeface="+mj-lt"/>
                <a:buAutoNum type="arabicPeriod"/>
              </a:pPr>
              <a:r>
                <a:rPr lang="en-US" altLang="ja-JP"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Storage of the graph data in a triple store, </a:t>
              </a:r>
              <a:r>
                <a:rPr lang="en-US" altLang="ja-JP" sz="1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BioResource MetaDatabase </a:t>
              </a:r>
              <a:r>
                <a:rPr lang="en-US" altLang="ja-JP"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(6.8 billion triples).</a:t>
              </a:r>
            </a:p>
            <a:p>
              <a:pPr marL="457200" indent="-457200">
                <a:buFont typeface="+mj-lt"/>
                <a:buAutoNum type="arabicPeriod"/>
              </a:pPr>
              <a:r>
                <a:rPr lang="en-US" altLang="ja-JP"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Implementation of a </a:t>
              </a:r>
              <a:r>
                <a:rPr lang="en-US" altLang="ja-JP" sz="14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bioresource retrieval system </a:t>
              </a:r>
              <a:r>
                <a:rPr lang="en-US" altLang="ja-JP"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to explore the bioresources available for life science research and industry.</a:t>
              </a:r>
            </a:p>
          </p:txBody>
        </p:sp>
        <p:sp>
          <p:nvSpPr>
            <p:cNvPr id="19" name="線吹き出し 1 (枠付き) 18">
              <a:extLst>
                <a:ext uri="{FF2B5EF4-FFF2-40B4-BE49-F238E27FC236}">
                  <a16:creationId xmlns:a16="http://schemas.microsoft.com/office/drawing/2014/main" id="{10E4ACC6-4D0A-45A5-46E1-1D4779847C8E}"/>
                </a:ext>
              </a:extLst>
            </p:cNvPr>
            <p:cNvSpPr/>
            <p:nvPr/>
          </p:nvSpPr>
          <p:spPr>
            <a:xfrm>
              <a:off x="6096510" y="4619276"/>
              <a:ext cx="2695966" cy="584775"/>
            </a:xfrm>
            <a:prstGeom prst="borderCallout1">
              <a:avLst>
                <a:gd name="adj1" fmla="val -2308"/>
                <a:gd name="adj2" fmla="val 25383"/>
                <a:gd name="adj3" fmla="val -120942"/>
                <a:gd name="adj4" fmla="val -48347"/>
              </a:avLst>
            </a:prstGeom>
            <a:solidFill>
              <a:schemeClr val="accent6">
                <a:lumMod val="75000"/>
              </a:schemeClr>
            </a:solidFill>
            <a:ln w="381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342900">
                <a:defRPr/>
              </a:pPr>
              <a:r>
                <a:rPr lang="en-US" altLang="ja-JP" dirty="0">
                  <a:solidFill>
                    <a:prstClr val="white"/>
                  </a:solidFill>
                  <a:latin typeface="Verdana" panose="020B0604030504040204" pitchFamily="34" charset="0"/>
                  <a:ea typeface="Verdana" panose="020B0604030504040204" pitchFamily="34" charset="0"/>
                  <a:cs typeface="Verdana" panose="020B0604030504040204" pitchFamily="34" charset="0"/>
                </a:rPr>
                <a:t>Activities of Information division</a:t>
              </a:r>
              <a:endParaRPr lang="en" altLang="ja-JP"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14" name="グループ化 13">
            <a:extLst>
              <a:ext uri="{FF2B5EF4-FFF2-40B4-BE49-F238E27FC236}">
                <a16:creationId xmlns:a16="http://schemas.microsoft.com/office/drawing/2014/main" id="{3E26125B-E2B3-31A6-8DDC-FDEED913A167}"/>
              </a:ext>
            </a:extLst>
          </p:cNvPr>
          <p:cNvGrpSpPr/>
          <p:nvPr/>
        </p:nvGrpSpPr>
        <p:grpSpPr>
          <a:xfrm>
            <a:off x="470371" y="707104"/>
            <a:ext cx="11251258" cy="1141848"/>
            <a:chOff x="-1053629" y="707104"/>
            <a:chExt cx="11251258" cy="1141848"/>
          </a:xfrm>
        </p:grpSpPr>
        <p:sp>
          <p:nvSpPr>
            <p:cNvPr id="10" name="正方形/長方形 9">
              <a:extLst>
                <a:ext uri="{FF2B5EF4-FFF2-40B4-BE49-F238E27FC236}">
                  <a16:creationId xmlns:a16="http://schemas.microsoft.com/office/drawing/2014/main" id="{01F52306-BD97-8E53-DCB7-EE45A030978A}"/>
                </a:ext>
              </a:extLst>
            </p:cNvPr>
            <p:cNvSpPr/>
            <p:nvPr/>
          </p:nvSpPr>
          <p:spPr>
            <a:xfrm>
              <a:off x="-1053629" y="707721"/>
              <a:ext cx="1228860" cy="3581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a:defRPr/>
              </a:pPr>
              <a:r>
                <a:rPr lang="en-US" altLang="ja-JP"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Mission</a:t>
              </a:r>
              <a:endParaRPr lang="ja-JP" altLang="en-US" sz="1600">
                <a:solidFill>
                  <a:prstClr val="black">
                    <a:lumMod val="85000"/>
                    <a:lumOff val="15000"/>
                  </a:prstClr>
                </a:solidFill>
                <a:latin typeface="Verdana" panose="020B0604030504040204" pitchFamily="34" charset="0"/>
                <a:ea typeface="Meiryo" panose="020B0604030504040204" pitchFamily="34" charset="-128"/>
                <a:cs typeface="Verdana" panose="020B0604030504040204" pitchFamily="34" charset="0"/>
              </a:endParaRPr>
            </a:p>
          </p:txBody>
        </p:sp>
        <p:sp>
          <p:nvSpPr>
            <p:cNvPr id="11" name="テキスト ボックス 10">
              <a:extLst>
                <a:ext uri="{FF2B5EF4-FFF2-40B4-BE49-F238E27FC236}">
                  <a16:creationId xmlns:a16="http://schemas.microsoft.com/office/drawing/2014/main" id="{3962B0C8-777A-2E04-785D-C9AB9AFD4EA6}"/>
                </a:ext>
              </a:extLst>
            </p:cNvPr>
            <p:cNvSpPr txBox="1"/>
            <p:nvPr/>
          </p:nvSpPr>
          <p:spPr>
            <a:xfrm>
              <a:off x="-1053629" y="1017955"/>
              <a:ext cx="6244811" cy="830997"/>
            </a:xfrm>
            <a:prstGeom prst="rect">
              <a:avLst/>
            </a:prstGeom>
            <a:noFill/>
          </p:spPr>
          <p:txBody>
            <a:bodyPr wrap="square" rtlCol="0">
              <a:spAutoFit/>
            </a:bodyPr>
            <a:lstStyle/>
            <a:p>
              <a:pPr defTabSz="342900">
                <a:defRPr/>
              </a:pPr>
              <a:r>
                <a:rPr kumimoji="0" lang="en" altLang="ja-JP" sz="1600"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Contribute to the development of human health, medical science research, breeding, and production of useful chemical compounds through the RIKEN bioresources. </a:t>
              </a:r>
            </a:p>
          </p:txBody>
        </p:sp>
        <p:sp>
          <p:nvSpPr>
            <p:cNvPr id="5" name="正方形/長方形 4">
              <a:extLst>
                <a:ext uri="{FF2B5EF4-FFF2-40B4-BE49-F238E27FC236}">
                  <a16:creationId xmlns:a16="http://schemas.microsoft.com/office/drawing/2014/main" id="{2E2607F4-4891-AB73-C305-482ACFD22119}"/>
                </a:ext>
              </a:extLst>
            </p:cNvPr>
            <p:cNvSpPr/>
            <p:nvPr/>
          </p:nvSpPr>
          <p:spPr>
            <a:xfrm>
              <a:off x="5865547" y="707104"/>
              <a:ext cx="2442105" cy="35881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Core competence</a:t>
              </a:r>
              <a:endParaRPr lang="ja-JP" altLang="en-US">
                <a:solidFill>
                  <a:schemeClr val="tx1">
                    <a:lumMod val="85000"/>
                    <a:lumOff val="15000"/>
                  </a:schemeClr>
                </a:solidFill>
                <a:latin typeface="Verdana" panose="020B0604030504040204" pitchFamily="34" charset="0"/>
                <a:cs typeface="Verdana" panose="020B0604030504040204" pitchFamily="34" charset="0"/>
              </a:endParaRPr>
            </a:p>
          </p:txBody>
        </p:sp>
        <p:sp>
          <p:nvSpPr>
            <p:cNvPr id="8" name="テキスト ボックス 7">
              <a:extLst>
                <a:ext uri="{FF2B5EF4-FFF2-40B4-BE49-F238E27FC236}">
                  <a16:creationId xmlns:a16="http://schemas.microsoft.com/office/drawing/2014/main" id="{2A28E091-B2A2-AFED-157F-FC98E2BCF42C}"/>
                </a:ext>
              </a:extLst>
            </p:cNvPr>
            <p:cNvSpPr txBox="1"/>
            <p:nvPr/>
          </p:nvSpPr>
          <p:spPr>
            <a:xfrm>
              <a:off x="5865547" y="1123119"/>
              <a:ext cx="4332082" cy="584775"/>
            </a:xfrm>
            <a:prstGeom prst="rect">
              <a:avLst/>
            </a:prstGeom>
            <a:noFill/>
          </p:spPr>
          <p:txBody>
            <a:bodyPr wrap="square" rtlCol="0">
              <a:spAutoFit/>
            </a:bodyPr>
            <a:lstStyle/>
            <a:p>
              <a:r>
                <a:rPr lang="en-US" altLang="ja-JP" sz="16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Simultaneously provide the different types of bioresources. </a:t>
              </a:r>
              <a:endParaRPr lang="ja-JP" altLang="en-US" sz="1600">
                <a:solidFill>
                  <a:schemeClr val="tx1">
                    <a:lumMod val="85000"/>
                    <a:lumOff val="15000"/>
                  </a:schemeClr>
                </a:solidFill>
                <a:latin typeface="Verdana" panose="020B0604030504040204" pitchFamily="34" charset="0"/>
                <a:cs typeface="Verdana" panose="020B0604030504040204" pitchFamily="34" charset="0"/>
              </a:endParaRPr>
            </a:p>
          </p:txBody>
        </p:sp>
      </p:grpSp>
      <p:sp>
        <p:nvSpPr>
          <p:cNvPr id="16" name="円形吹き出し 15">
            <a:extLst>
              <a:ext uri="{FF2B5EF4-FFF2-40B4-BE49-F238E27FC236}">
                <a16:creationId xmlns:a16="http://schemas.microsoft.com/office/drawing/2014/main" id="{E941FC31-8619-1971-CE29-A8E852840A50}"/>
              </a:ext>
            </a:extLst>
          </p:cNvPr>
          <p:cNvSpPr/>
          <p:nvPr/>
        </p:nvSpPr>
        <p:spPr>
          <a:xfrm>
            <a:off x="8610601" y="3586508"/>
            <a:ext cx="2975810" cy="785721"/>
          </a:xfrm>
          <a:prstGeom prst="wedgeEllipseCallout">
            <a:avLst>
              <a:gd name="adj1" fmla="val -12220"/>
              <a:gd name="adj2" fmla="val 78851"/>
            </a:avLst>
          </a:prstGeom>
          <a:solidFill>
            <a:schemeClr val="accent3">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dirty="0">
                <a:latin typeface="Verdana" panose="020B0604030504040204" pitchFamily="34" charset="0"/>
                <a:ea typeface="Verdana" panose="020B0604030504040204" pitchFamily="34" charset="0"/>
                <a:cs typeface="Verdana" panose="020B0604030504040204" pitchFamily="34" charset="0"/>
              </a:rPr>
              <a:t>Information division </a:t>
            </a:r>
          </a:p>
          <a:p>
            <a:pPr algn="ctr"/>
            <a:r>
              <a:rPr lang="en-US" altLang="ja-JP" dirty="0">
                <a:latin typeface="Verdana" panose="020B0604030504040204" pitchFamily="34" charset="0"/>
                <a:ea typeface="Verdana" panose="020B0604030504040204" pitchFamily="34" charset="0"/>
                <a:cs typeface="Verdana" panose="020B0604030504040204" pitchFamily="34" charset="0"/>
              </a:rPr>
              <a:t>(Our Lab).</a:t>
            </a:r>
            <a:endParaRPr lang="ja-JP" altLang="en-US">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70978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A75E110-B424-513B-FACD-BAA62869BD4E}"/>
              </a:ext>
            </a:extLst>
          </p:cNvPr>
          <p:cNvSpPr>
            <a:spLocks noGrp="1"/>
          </p:cNvSpPr>
          <p:nvPr>
            <p:ph type="sldNum" sz="quarter" idx="12"/>
          </p:nvPr>
        </p:nvSpPr>
        <p:spPr>
          <a:xfrm>
            <a:off x="10028093" y="6427760"/>
            <a:ext cx="2057400" cy="365125"/>
          </a:xfrm>
        </p:spPr>
        <p:txBody>
          <a:bodyPr/>
          <a:lstStyle/>
          <a:p>
            <a:fld id="{A2F5039A-55DE-074D-90E6-D9E9D9F1CB06}" type="slidenum">
              <a:rPr kumimoji="1" lang="ja-JP" altLang="en-US" smtClean="0"/>
              <a:t>20</a:t>
            </a:fld>
            <a:endParaRPr kumimoji="1" lang="ja-JP" altLang="en-US"/>
          </a:p>
        </p:txBody>
      </p:sp>
      <p:sp>
        <p:nvSpPr>
          <p:cNvPr id="2" name="テキスト ボックス 1">
            <a:extLst>
              <a:ext uri="{FF2B5EF4-FFF2-40B4-BE49-F238E27FC236}">
                <a16:creationId xmlns:a16="http://schemas.microsoft.com/office/drawing/2014/main" id="{680E216E-B3CD-23C3-4AFC-CD8500A1345F}"/>
              </a:ext>
            </a:extLst>
          </p:cNvPr>
          <p:cNvSpPr txBox="1"/>
          <p:nvPr/>
        </p:nvSpPr>
        <p:spPr>
          <a:xfrm>
            <a:off x="1529951" y="24983"/>
            <a:ext cx="1915316" cy="27699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200" dirty="0">
                <a:solidFill>
                  <a:schemeClr val="bg1"/>
                </a:solidFill>
                <a:latin typeface="Meiryo" panose="020B0604030504040204" pitchFamily="34" charset="-128"/>
                <a:ea typeface="Meiryo" panose="020B0604030504040204" pitchFamily="34" charset="-128"/>
                <a:cs typeface="Verdana" panose="020B0604030504040204" pitchFamily="34" charset="0"/>
              </a:rPr>
              <a:t>3. Triple store</a:t>
            </a:r>
            <a:endParaRPr lang="en-US" altLang="ja-JP" sz="1200" b="1" dirty="0">
              <a:solidFill>
                <a:schemeClr val="bg1"/>
              </a:solidFill>
              <a:latin typeface="Meiryo" panose="020B0604030504040204" pitchFamily="34" charset="-128"/>
              <a:ea typeface="Meiryo" panose="020B0604030504040204" pitchFamily="34" charset="-128"/>
              <a:cs typeface="Verdana" panose="020B0604030504040204" pitchFamily="34" charset="0"/>
            </a:endParaRPr>
          </a:p>
        </p:txBody>
      </p:sp>
      <p:sp>
        <p:nvSpPr>
          <p:cNvPr id="60" name="テキスト ボックス 59">
            <a:extLst>
              <a:ext uri="{FF2B5EF4-FFF2-40B4-BE49-F238E27FC236}">
                <a16:creationId xmlns:a16="http://schemas.microsoft.com/office/drawing/2014/main" id="{C4FB3589-36FE-C03E-2141-2C85AA4FD20F}"/>
              </a:ext>
            </a:extLst>
          </p:cNvPr>
          <p:cNvSpPr txBox="1"/>
          <p:nvPr/>
        </p:nvSpPr>
        <p:spPr>
          <a:xfrm>
            <a:off x="1760306" y="351596"/>
            <a:ext cx="5962401" cy="830997"/>
          </a:xfrm>
          <a:prstGeom prst="rect">
            <a:avLst/>
          </a:prstGeom>
          <a:noFill/>
        </p:spPr>
        <p:txBody>
          <a:bodyPr wrap="none" rtlCol="0">
            <a:spAutoFit/>
          </a:bodyPr>
          <a:lstStyle/>
          <a:p>
            <a:r>
              <a:rPr lang="en-US" altLang="ja-JP" sz="2400" dirty="0">
                <a:latin typeface="Verdana" panose="020B0604030504040204" pitchFamily="34" charset="0"/>
                <a:ea typeface="Meiryo" panose="020B0604030504040204" pitchFamily="34" charset="-128"/>
                <a:cs typeface="Verdana" panose="020B0604030504040204" pitchFamily="34" charset="0"/>
              </a:rPr>
              <a:t>BioResource </a:t>
            </a:r>
            <a:r>
              <a:rPr lang="en-US" altLang="ja-JP" sz="2400" dirty="0">
                <a:latin typeface="Verdana" panose="020B0604030504040204" pitchFamily="34" charset="0"/>
                <a:ea typeface="Verdana" panose="020B0604030504040204" pitchFamily="34" charset="0"/>
                <a:cs typeface="Verdana" panose="020B0604030504040204" pitchFamily="34" charset="0"/>
              </a:rPr>
              <a:t>MetaDatabase top page </a:t>
            </a:r>
          </a:p>
          <a:p>
            <a:r>
              <a:rPr lang="en-US" altLang="ja-JP" sz="2400" dirty="0">
                <a:latin typeface="Verdana" panose="020B0604030504040204" pitchFamily="34" charset="0"/>
                <a:ea typeface="Verdana" panose="020B0604030504040204" pitchFamily="34" charset="0"/>
                <a:cs typeface="Verdana" panose="020B0604030504040204" pitchFamily="34" charset="0"/>
                <a:hlinkClick r:id="rId3"/>
              </a:rPr>
              <a:t>https://knowledge.brc.riken.jp/</a:t>
            </a:r>
            <a:endParaRPr lang="ja-JP" altLang="en-US" sz="2400">
              <a:latin typeface="Verdana" panose="020B0604030504040204" pitchFamily="34" charset="0"/>
              <a:ea typeface="Meiryo" panose="020B0604030504040204" pitchFamily="34" charset="-128"/>
              <a:cs typeface="Verdana" panose="020B0604030504040204" pitchFamily="34" charset="0"/>
            </a:endParaRPr>
          </a:p>
        </p:txBody>
      </p:sp>
      <p:pic>
        <p:nvPicPr>
          <p:cNvPr id="3" name="図 2">
            <a:extLst>
              <a:ext uri="{FF2B5EF4-FFF2-40B4-BE49-F238E27FC236}">
                <a16:creationId xmlns:a16="http://schemas.microsoft.com/office/drawing/2014/main" id="{5DCA9F5E-4888-9C4A-2FF6-CC0E8FBC476D}"/>
              </a:ext>
            </a:extLst>
          </p:cNvPr>
          <p:cNvPicPr>
            <a:picLocks noChangeAspect="1"/>
          </p:cNvPicPr>
          <p:nvPr/>
        </p:nvPicPr>
        <p:blipFill>
          <a:blip r:embed="rId4"/>
          <a:stretch>
            <a:fillRect/>
          </a:stretch>
        </p:blipFill>
        <p:spPr>
          <a:xfrm>
            <a:off x="1881026" y="1232206"/>
            <a:ext cx="8599317" cy="4991046"/>
          </a:xfrm>
          <a:prstGeom prst="rect">
            <a:avLst/>
          </a:prstGeom>
        </p:spPr>
      </p:pic>
      <p:sp>
        <p:nvSpPr>
          <p:cNvPr id="5" name="円形吹き出し 4">
            <a:extLst>
              <a:ext uri="{FF2B5EF4-FFF2-40B4-BE49-F238E27FC236}">
                <a16:creationId xmlns:a16="http://schemas.microsoft.com/office/drawing/2014/main" id="{0BD685E9-F3C0-C612-BEE6-F31775B15B8D}"/>
              </a:ext>
            </a:extLst>
          </p:cNvPr>
          <p:cNvSpPr/>
          <p:nvPr/>
        </p:nvSpPr>
        <p:spPr>
          <a:xfrm>
            <a:off x="8058415" y="450126"/>
            <a:ext cx="1764011" cy="672495"/>
          </a:xfrm>
          <a:prstGeom prst="wedgeEllipseCallout">
            <a:avLst>
              <a:gd name="adj1" fmla="val 22338"/>
              <a:gd name="adj2" fmla="val 80313"/>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dirty="0">
                <a:latin typeface="Verdana" panose="020B0604030504040204" pitchFamily="34" charset="0"/>
                <a:ea typeface="Verdana" panose="020B0604030504040204" pitchFamily="34" charset="0"/>
                <a:cs typeface="Verdana" panose="020B0604030504040204" pitchFamily="34" charset="0"/>
              </a:rPr>
              <a:t>SPARQL endpoint</a:t>
            </a:r>
            <a:endParaRPr lang="ja-JP" altLang="en-US">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82432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68430E2-99B6-2D85-7FFC-8B8C023AF8A6}"/>
              </a:ext>
            </a:extLst>
          </p:cNvPr>
          <p:cNvPicPr>
            <a:picLocks noChangeAspect="1"/>
          </p:cNvPicPr>
          <p:nvPr/>
        </p:nvPicPr>
        <p:blipFill>
          <a:blip r:embed="rId3"/>
          <a:stretch>
            <a:fillRect/>
          </a:stretch>
        </p:blipFill>
        <p:spPr>
          <a:xfrm>
            <a:off x="1632155" y="1328540"/>
            <a:ext cx="6206613" cy="5042873"/>
          </a:xfrm>
          <a:prstGeom prst="rect">
            <a:avLst/>
          </a:prstGeom>
        </p:spPr>
      </p:pic>
      <p:pic>
        <p:nvPicPr>
          <p:cNvPr id="5" name="図 4">
            <a:extLst>
              <a:ext uri="{FF2B5EF4-FFF2-40B4-BE49-F238E27FC236}">
                <a16:creationId xmlns:a16="http://schemas.microsoft.com/office/drawing/2014/main" id="{41A65F80-AE63-31CC-81E5-E3DD5869279E}"/>
              </a:ext>
            </a:extLst>
          </p:cNvPr>
          <p:cNvPicPr>
            <a:picLocks noChangeAspect="1"/>
          </p:cNvPicPr>
          <p:nvPr/>
        </p:nvPicPr>
        <p:blipFill>
          <a:blip r:embed="rId4"/>
          <a:stretch>
            <a:fillRect/>
          </a:stretch>
        </p:blipFill>
        <p:spPr>
          <a:xfrm>
            <a:off x="5534288" y="2998839"/>
            <a:ext cx="5025559" cy="1354626"/>
          </a:xfrm>
          <a:prstGeom prst="rect">
            <a:avLst/>
          </a:prstGeom>
        </p:spPr>
      </p:pic>
      <p:sp>
        <p:nvSpPr>
          <p:cNvPr id="6" name="下矢印 5">
            <a:extLst>
              <a:ext uri="{FF2B5EF4-FFF2-40B4-BE49-F238E27FC236}">
                <a16:creationId xmlns:a16="http://schemas.microsoft.com/office/drawing/2014/main" id="{E9BFD644-DE18-8E75-D563-EDB2055885C2}"/>
              </a:ext>
            </a:extLst>
          </p:cNvPr>
          <p:cNvSpPr/>
          <p:nvPr/>
        </p:nvSpPr>
        <p:spPr>
          <a:xfrm rot="20336338">
            <a:off x="6688254" y="2485876"/>
            <a:ext cx="256288" cy="578330"/>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ja-JP" altLang="en-US"/>
          </a:p>
        </p:txBody>
      </p:sp>
      <p:sp>
        <p:nvSpPr>
          <p:cNvPr id="7" name="円形吹き出し 6">
            <a:extLst>
              <a:ext uri="{FF2B5EF4-FFF2-40B4-BE49-F238E27FC236}">
                <a16:creationId xmlns:a16="http://schemas.microsoft.com/office/drawing/2014/main" id="{1B77D08C-3AD4-1494-3552-0BF61DD54988}"/>
              </a:ext>
            </a:extLst>
          </p:cNvPr>
          <p:cNvSpPr/>
          <p:nvPr/>
        </p:nvSpPr>
        <p:spPr>
          <a:xfrm>
            <a:off x="6157892" y="1017517"/>
            <a:ext cx="1924225" cy="672495"/>
          </a:xfrm>
          <a:prstGeom prst="wedgeEllipseCallout">
            <a:avLst>
              <a:gd name="adj1" fmla="val -20580"/>
              <a:gd name="adj2" fmla="val 127099"/>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dirty="0">
                <a:latin typeface="Verdana" panose="020B0604030504040204" pitchFamily="34" charset="0"/>
                <a:ea typeface="Verdana" panose="020B0604030504040204" pitchFamily="34" charset="0"/>
                <a:cs typeface="Verdana" panose="020B0604030504040204" pitchFamily="34" charset="0"/>
              </a:rPr>
              <a:t>Download</a:t>
            </a:r>
            <a:endParaRPr lang="ja-JP" altLang="en-US">
              <a:latin typeface="Verdana" panose="020B0604030504040204" pitchFamily="34" charset="0"/>
              <a:cs typeface="Verdana" panose="020B0604030504040204" pitchFamily="34" charset="0"/>
            </a:endParaRPr>
          </a:p>
        </p:txBody>
      </p:sp>
      <p:sp>
        <p:nvSpPr>
          <p:cNvPr id="8" name="円形吹き出し 7">
            <a:extLst>
              <a:ext uri="{FF2B5EF4-FFF2-40B4-BE49-F238E27FC236}">
                <a16:creationId xmlns:a16="http://schemas.microsoft.com/office/drawing/2014/main" id="{636CB4B8-F89B-86C9-FAA6-CC6DB45BE883}"/>
              </a:ext>
            </a:extLst>
          </p:cNvPr>
          <p:cNvSpPr/>
          <p:nvPr/>
        </p:nvSpPr>
        <p:spPr>
          <a:xfrm>
            <a:off x="7792063" y="4483388"/>
            <a:ext cx="2105916" cy="672495"/>
          </a:xfrm>
          <a:prstGeom prst="wedgeEllipseCallout">
            <a:avLst>
              <a:gd name="adj1" fmla="val -32332"/>
              <a:gd name="adj2" fmla="val -86361"/>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dirty="0">
                <a:latin typeface="Verdana" panose="020B0604030504040204" pitchFamily="34" charset="0"/>
                <a:ea typeface="Verdana" panose="020B0604030504040204" pitchFamily="34" charset="0"/>
                <a:cs typeface="Verdana" panose="020B0604030504040204" pitchFamily="34" charset="0"/>
              </a:rPr>
              <a:t>Graph data</a:t>
            </a:r>
            <a:endParaRPr lang="ja-JP" altLang="en-US">
              <a:latin typeface="Verdana" panose="020B0604030504040204" pitchFamily="34" charset="0"/>
              <a:cs typeface="Verdana" panose="020B0604030504040204" pitchFamily="34" charset="0"/>
            </a:endParaRPr>
          </a:p>
        </p:txBody>
      </p:sp>
      <p:sp>
        <p:nvSpPr>
          <p:cNvPr id="9" name="テキスト ボックス 8">
            <a:extLst>
              <a:ext uri="{FF2B5EF4-FFF2-40B4-BE49-F238E27FC236}">
                <a16:creationId xmlns:a16="http://schemas.microsoft.com/office/drawing/2014/main" id="{FC9EE51D-E004-7E01-0C05-B32192B3A671}"/>
              </a:ext>
            </a:extLst>
          </p:cNvPr>
          <p:cNvSpPr txBox="1"/>
          <p:nvPr/>
        </p:nvSpPr>
        <p:spPr>
          <a:xfrm>
            <a:off x="545432" y="149894"/>
            <a:ext cx="11101136" cy="830997"/>
          </a:xfrm>
          <a:prstGeom prst="rect">
            <a:avLst/>
          </a:prstGeom>
          <a:noFill/>
        </p:spPr>
        <p:txBody>
          <a:bodyPr wrap="square" rtlCol="0">
            <a:spAutoFit/>
          </a:bodyPr>
          <a:lstStyle/>
          <a:p>
            <a:r>
              <a:rPr lang="en-US" altLang="ja-JP" sz="2400" dirty="0">
                <a:latin typeface="Verdana" panose="020B0604030504040204" pitchFamily="34" charset="0"/>
                <a:ea typeface="Meiryo" panose="020B0604030504040204" pitchFamily="34" charset="-128"/>
                <a:cs typeface="Verdana" panose="020B0604030504040204" pitchFamily="34" charset="0"/>
              </a:rPr>
              <a:t>Mouse resource download page</a:t>
            </a:r>
            <a:endParaRPr lang="en-US" altLang="ja-JP" sz="2400" dirty="0">
              <a:latin typeface="Verdana" panose="020B0604030504040204" pitchFamily="34" charset="0"/>
              <a:ea typeface="Verdana" panose="020B0604030504040204" pitchFamily="34" charset="0"/>
              <a:cs typeface="Verdana" panose="020B0604030504040204" pitchFamily="34" charset="0"/>
            </a:endParaRPr>
          </a:p>
          <a:p>
            <a:r>
              <a:rPr lang="en-US" altLang="ja-JP" sz="2400" dirty="0">
                <a:latin typeface="Verdana" panose="020B0604030504040204" pitchFamily="34" charset="0"/>
                <a:ea typeface="Verdana" panose="020B0604030504040204" pitchFamily="34" charset="0"/>
                <a:cs typeface="Verdana" panose="020B0604030504040204" pitchFamily="34" charset="0"/>
                <a:hlinkClick r:id="rId5"/>
              </a:rPr>
              <a:t>https://knowledge.brc.riken.jp/bioresource/db/xsearch_animal_brso</a:t>
            </a:r>
            <a:r>
              <a:rPr lang="en-US" altLang="ja-JP" sz="2400" dirty="0">
                <a:latin typeface="Verdana" panose="020B0604030504040204" pitchFamily="34" charset="0"/>
                <a:ea typeface="Verdana" panose="020B0604030504040204" pitchFamily="34" charset="0"/>
                <a:cs typeface="Verdana" panose="020B0604030504040204" pitchFamily="34" charset="0"/>
              </a:rPr>
              <a:t> </a:t>
            </a:r>
            <a:endParaRPr lang="ja-JP" altLang="en-US" sz="2400">
              <a:latin typeface="Verdana" panose="020B0604030504040204" pitchFamily="34" charset="0"/>
              <a:ea typeface="Meiryo" panose="020B0604030504040204" pitchFamily="34" charset="-128"/>
              <a:cs typeface="Verdana" panose="020B0604030504040204" pitchFamily="34" charset="0"/>
            </a:endParaRPr>
          </a:p>
        </p:txBody>
      </p:sp>
      <p:pic>
        <p:nvPicPr>
          <p:cNvPr id="2" name="Picture 2">
            <a:extLst>
              <a:ext uri="{FF2B5EF4-FFF2-40B4-BE49-F238E27FC236}">
                <a16:creationId xmlns:a16="http://schemas.microsoft.com/office/drawing/2014/main" id="{F2FE32E3-E1CA-895D-9205-BA991388E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965" y="5420416"/>
            <a:ext cx="1382647" cy="483755"/>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A8F9A5C3-C2EF-4EBD-DC93-54103AB6DF19}"/>
              </a:ext>
            </a:extLst>
          </p:cNvPr>
          <p:cNvSpPr>
            <a:spLocks noGrp="1"/>
          </p:cNvSpPr>
          <p:nvPr>
            <p:ph type="sldNum" sz="quarter" idx="12"/>
          </p:nvPr>
        </p:nvSpPr>
        <p:spPr/>
        <p:txBody>
          <a:bodyPr/>
          <a:lstStyle/>
          <a:p>
            <a:fld id="{A2F5039A-55DE-074D-90E6-D9E9D9F1CB06}" type="slidenum">
              <a:rPr kumimoji="1" lang="ja-JP" altLang="en-US" smtClean="0"/>
              <a:t>21</a:t>
            </a:fld>
            <a:endParaRPr kumimoji="1" lang="ja-JP" altLang="en-US"/>
          </a:p>
        </p:txBody>
      </p:sp>
    </p:spTree>
    <p:extLst>
      <p:ext uri="{BB962C8B-B14F-4D97-AF65-F5344CB8AC3E}">
        <p14:creationId xmlns:p14="http://schemas.microsoft.com/office/powerpoint/2010/main" val="251319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5F44658-2B60-1FA2-B902-D241733727D3}"/>
              </a:ext>
            </a:extLst>
          </p:cNvPr>
          <p:cNvSpPr>
            <a:spLocks noGrp="1"/>
          </p:cNvSpPr>
          <p:nvPr>
            <p:ph type="title"/>
          </p:nvPr>
        </p:nvSpPr>
        <p:spPr/>
        <p:txBody>
          <a:bodyPr/>
          <a:lstStyle/>
          <a:p>
            <a:r>
              <a:rPr lang="en-US" altLang="ja-JP" dirty="0"/>
              <a:t>Implementation of two search systems for https://</a:t>
            </a:r>
            <a:r>
              <a:rPr lang="en-US" altLang="ja-JP" dirty="0" err="1"/>
              <a:t>web.brc.riken.jp</a:t>
            </a:r>
            <a:r>
              <a:rPr lang="en-US" altLang="ja-JP" dirty="0"/>
              <a:t>/</a:t>
            </a:r>
            <a:endParaRPr lang="ja-JP" altLang="en-US"/>
          </a:p>
        </p:txBody>
      </p:sp>
      <p:sp>
        <p:nvSpPr>
          <p:cNvPr id="5" name="テキスト プレースホルダー 4">
            <a:extLst>
              <a:ext uri="{FF2B5EF4-FFF2-40B4-BE49-F238E27FC236}">
                <a16:creationId xmlns:a16="http://schemas.microsoft.com/office/drawing/2014/main" id="{F2C7F378-CE5C-8E48-7E6D-897F7C85AB61}"/>
              </a:ext>
            </a:extLst>
          </p:cNvPr>
          <p:cNvSpPr>
            <a:spLocks noGrp="1"/>
          </p:cNvSpPr>
          <p:nvPr>
            <p:ph type="body" idx="1"/>
          </p:nvPr>
        </p:nvSpPr>
        <p:spPr/>
        <p:txBody>
          <a:bodyPr/>
          <a:lstStyle/>
          <a:p>
            <a:endParaRPr lang="ja-JP" altLang="en-US"/>
          </a:p>
        </p:txBody>
      </p:sp>
      <p:sp>
        <p:nvSpPr>
          <p:cNvPr id="2" name="スライド番号プレースホルダー 1">
            <a:extLst>
              <a:ext uri="{FF2B5EF4-FFF2-40B4-BE49-F238E27FC236}">
                <a16:creationId xmlns:a16="http://schemas.microsoft.com/office/drawing/2014/main" id="{15E65B1E-84C5-BB6C-A231-BCCA929181E4}"/>
              </a:ext>
            </a:extLst>
          </p:cNvPr>
          <p:cNvSpPr>
            <a:spLocks noGrp="1"/>
          </p:cNvSpPr>
          <p:nvPr>
            <p:ph type="sldNum" sz="quarter" idx="12"/>
          </p:nvPr>
        </p:nvSpPr>
        <p:spPr/>
        <p:txBody>
          <a:bodyPr/>
          <a:lstStyle/>
          <a:p>
            <a:fld id="{A2F5039A-55DE-074D-90E6-D9E9D9F1CB06}" type="slidenum">
              <a:rPr kumimoji="1" lang="ja-JP" altLang="en-US" smtClean="0"/>
              <a:t>22</a:t>
            </a:fld>
            <a:endParaRPr kumimoji="1" lang="ja-JP" altLang="en-US"/>
          </a:p>
        </p:txBody>
      </p:sp>
    </p:spTree>
    <p:extLst>
      <p:ext uri="{BB962C8B-B14F-4D97-AF65-F5344CB8AC3E}">
        <p14:creationId xmlns:p14="http://schemas.microsoft.com/office/powerpoint/2010/main" val="4048183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D31EAB9-62FE-FE55-6F05-46DED799DEA6}"/>
              </a:ext>
            </a:extLst>
          </p:cNvPr>
          <p:cNvSpPr txBox="1"/>
          <p:nvPr/>
        </p:nvSpPr>
        <p:spPr>
          <a:xfrm>
            <a:off x="144380" y="428549"/>
            <a:ext cx="11959388" cy="461665"/>
          </a:xfrm>
          <a:prstGeom prst="rect">
            <a:avLst/>
          </a:prstGeom>
          <a:noFill/>
        </p:spPr>
        <p:txBody>
          <a:bodyPr wrap="square" rtlCol="0">
            <a:spAutoFit/>
          </a:bodyPr>
          <a:lstStyle/>
          <a:p>
            <a:pPr>
              <a:defRPr/>
            </a:pPr>
            <a:r>
              <a:rPr lang="pt-PT" altLang="ja-JP" sz="2400" b="1" dirty="0">
                <a:latin typeface="Verdana" panose="020B0604030504040204" pitchFamily="34" charset="0"/>
                <a:ea typeface="Verdana" panose="020B0604030504040204" pitchFamily="34" charset="0"/>
                <a:cs typeface="Verdana" panose="020B0604030504040204" pitchFamily="34" charset="0"/>
              </a:rPr>
              <a:t>1. Cross-</a:t>
            </a:r>
            <a:r>
              <a:rPr lang="pt-PT" altLang="ja-JP" sz="2400" b="1" dirty="0" err="1">
                <a:latin typeface="Verdana" panose="020B0604030504040204" pitchFamily="34" charset="0"/>
                <a:ea typeface="Verdana" panose="020B0604030504040204" pitchFamily="34" charset="0"/>
                <a:cs typeface="Verdana" panose="020B0604030504040204" pitchFamily="34" charset="0"/>
              </a:rPr>
              <a:t>search</a:t>
            </a:r>
            <a:r>
              <a:rPr lang="pt-PT" altLang="ja-JP" sz="2400" b="1" dirty="0">
                <a:latin typeface="Verdana" panose="020B0604030504040204" pitchFamily="34" charset="0"/>
                <a:ea typeface="Verdana" panose="020B0604030504040204" pitchFamily="34" charset="0"/>
                <a:cs typeface="Verdana" panose="020B0604030504040204" pitchFamily="34" charset="0"/>
              </a:rPr>
              <a:t> </a:t>
            </a:r>
            <a:r>
              <a:rPr lang="pt-PT" altLang="ja-JP" sz="2400" b="1" dirty="0" err="1">
                <a:latin typeface="Verdana" panose="020B0604030504040204" pitchFamily="34" charset="0"/>
                <a:ea typeface="Verdana" panose="020B0604030504040204" pitchFamily="34" charset="0"/>
                <a:cs typeface="Verdana" panose="020B0604030504040204" pitchFamily="34" charset="0"/>
              </a:rPr>
              <a:t>system</a:t>
            </a:r>
            <a:endParaRPr lang="pt-PT" altLang="ja-JP" sz="2400" dirty="0">
              <a:latin typeface="Verdana" panose="020B0604030504040204" pitchFamily="34" charset="0"/>
              <a:ea typeface="Verdana" panose="020B0604030504040204" pitchFamily="34" charset="0"/>
              <a:cs typeface="Verdana" panose="020B0604030504040204" pitchFamily="34" charset="0"/>
            </a:endParaRPr>
          </a:p>
        </p:txBody>
      </p:sp>
      <p:sp>
        <p:nvSpPr>
          <p:cNvPr id="7" name="テキスト ボックス 6">
            <a:extLst>
              <a:ext uri="{FF2B5EF4-FFF2-40B4-BE49-F238E27FC236}">
                <a16:creationId xmlns:a16="http://schemas.microsoft.com/office/drawing/2014/main" id="{54BA678B-45B9-A13B-C9A6-24DCE7E128BD}"/>
              </a:ext>
            </a:extLst>
          </p:cNvPr>
          <p:cNvSpPr txBox="1"/>
          <p:nvPr/>
        </p:nvSpPr>
        <p:spPr>
          <a:xfrm>
            <a:off x="6415808" y="1343690"/>
            <a:ext cx="3582433" cy="348109"/>
          </a:xfrm>
          <a:prstGeom prst="rect">
            <a:avLst/>
          </a:prstGeom>
          <a:noFill/>
        </p:spPr>
        <p:txBody>
          <a:bodyPr wrap="square">
            <a:spAutoFit/>
          </a:bodyPr>
          <a:lstStyle/>
          <a:p>
            <a:r>
              <a:rPr lang="en-US" altLang="ja-JP" sz="1662" b="1" dirty="0">
                <a:latin typeface="Meiryo" panose="020B0604030504040204" pitchFamily="34" charset="-128"/>
                <a:ea typeface="Meiryo" panose="020B0604030504040204" pitchFamily="34" charset="-128"/>
              </a:rPr>
              <a:t>at </a:t>
            </a:r>
            <a:r>
              <a:rPr lang="en-US" altLang="ja-JP" sz="1662" b="1" u="sng" dirty="0">
                <a:solidFill>
                  <a:srgbClr val="0000FF"/>
                </a:solidFill>
                <a:latin typeface="Meiryo" panose="020B0604030504040204" pitchFamily="34" charset="-128"/>
                <a:ea typeface="Meiryo" panose="020B0604030504040204" pitchFamily="34" charset="-128"/>
              </a:rPr>
              <a:t>https://</a:t>
            </a:r>
            <a:r>
              <a:rPr lang="en-US" altLang="ja-JP" sz="1662" b="1" u="sng" dirty="0" err="1">
                <a:solidFill>
                  <a:srgbClr val="0000FF"/>
                </a:solidFill>
                <a:latin typeface="Meiryo" panose="020B0604030504040204" pitchFamily="34" charset="-128"/>
                <a:ea typeface="Meiryo" panose="020B0604030504040204" pitchFamily="34" charset="-128"/>
              </a:rPr>
              <a:t>web.brc.riken.jp</a:t>
            </a:r>
            <a:endParaRPr lang="ja-JP" altLang="en-US" sz="1662" u="sng">
              <a:solidFill>
                <a:srgbClr val="0000FF"/>
              </a:solidFill>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BAB77229-FC4E-56BA-877B-0B80EA86A254}"/>
              </a:ext>
            </a:extLst>
          </p:cNvPr>
          <p:cNvSpPr txBox="1"/>
          <p:nvPr/>
        </p:nvSpPr>
        <p:spPr>
          <a:xfrm>
            <a:off x="6308180" y="3837136"/>
            <a:ext cx="5795587" cy="2159758"/>
          </a:xfrm>
          <a:prstGeom prst="rect">
            <a:avLst/>
          </a:prstGeom>
          <a:noFill/>
        </p:spPr>
        <p:txBody>
          <a:bodyPr wrap="square">
            <a:spAutoFit/>
          </a:bodyPr>
          <a:lstStyle/>
          <a:p>
            <a:pPr marL="263776" indent="-263776">
              <a:buFont typeface="Arial" panose="020B0604020202020204" pitchFamily="34" charset="0"/>
              <a:buChar char="•"/>
            </a:pPr>
            <a:r>
              <a:rPr lang="en-US" altLang="ja-JP" sz="1662" dirty="0">
                <a:latin typeface="Verdana" panose="020B0604030504040204" pitchFamily="34" charset="0"/>
                <a:ea typeface="Verdana" panose="020B0604030504040204" pitchFamily="34" charset="0"/>
                <a:cs typeface="Verdana" panose="020B0604030504040204" pitchFamily="34" charset="0"/>
              </a:rPr>
              <a:t>6,295 mice, 612,129 plants, 9,634 cells, 168,387 DNAs and </a:t>
            </a:r>
            <a:r>
              <a:rPr lang="en-US" altLang="ja-JP" dirty="0">
                <a:latin typeface="Verdana" panose="020B0604030504040204" pitchFamily="34" charset="0"/>
                <a:ea typeface="Verdana" panose="020B0604030504040204" pitchFamily="34" charset="0"/>
                <a:cs typeface="Verdana" panose="020B0604030504040204" pitchFamily="34" charset="0"/>
              </a:rPr>
              <a:t>19,946</a:t>
            </a:r>
            <a:r>
              <a:rPr lang="en-US" altLang="ja-JP" sz="1662" dirty="0">
                <a:latin typeface="Verdana" panose="020B0604030504040204" pitchFamily="34" charset="0"/>
                <a:ea typeface="Verdana" panose="020B0604030504040204" pitchFamily="34" charset="0"/>
                <a:cs typeface="Verdana" panose="020B0604030504040204" pitchFamily="34" charset="0"/>
              </a:rPr>
              <a:t> microbes can be retrieved at once.</a:t>
            </a:r>
          </a:p>
          <a:p>
            <a:pPr marL="263776" indent="-263776">
              <a:buFont typeface="Arial" panose="020B0604020202020204" pitchFamily="34" charset="0"/>
              <a:buChar char="•"/>
            </a:pPr>
            <a:r>
              <a:rPr lang="en-US" altLang="ja-JP" sz="1662" dirty="0">
                <a:latin typeface="Verdana" panose="020B0604030504040204" pitchFamily="34" charset="0"/>
                <a:ea typeface="Verdana" panose="020B0604030504040204" pitchFamily="34" charset="0"/>
                <a:cs typeface="Verdana" panose="020B0604030504040204" pitchFamily="34" charset="0"/>
              </a:rPr>
              <a:t>The knowledge base has biological names for bioresources, species, genes, phenotypes and diseases to support bioresource users for retrieve.</a:t>
            </a:r>
          </a:p>
          <a:p>
            <a:pPr marL="263776" indent="-263776">
              <a:buFont typeface="Arial" panose="020B0604020202020204" pitchFamily="34" charset="0"/>
              <a:buChar char="•"/>
            </a:pPr>
            <a:r>
              <a:rPr lang="en-US" altLang="ja-JP" sz="1662" dirty="0">
                <a:latin typeface="Verdana" panose="020B0604030504040204" pitchFamily="34" charset="0"/>
                <a:ea typeface="Verdana" panose="020B0604030504040204" pitchFamily="34" charset="0"/>
                <a:cs typeface="Verdana" panose="020B0604030504040204" pitchFamily="34" charset="0"/>
              </a:rPr>
              <a:t>The system is integrated in the BRC top page with search window.</a:t>
            </a:r>
            <a:endParaRPr lang="ja-JP" altLang="en-US" sz="1662">
              <a:latin typeface="Verdana" panose="020B0604030504040204" pitchFamily="34" charset="0"/>
              <a:ea typeface="Meiryo" panose="020B0604030504040204" pitchFamily="34" charset="-128"/>
              <a:cs typeface="Verdana" panose="020B0604030504040204" pitchFamily="34" charset="0"/>
            </a:endParaRPr>
          </a:p>
        </p:txBody>
      </p:sp>
      <p:sp>
        <p:nvSpPr>
          <p:cNvPr id="15" name="テキスト ボックス 14">
            <a:extLst>
              <a:ext uri="{FF2B5EF4-FFF2-40B4-BE49-F238E27FC236}">
                <a16:creationId xmlns:a16="http://schemas.microsoft.com/office/drawing/2014/main" id="{7D073C10-D389-BA0C-F8E3-22571EB6A239}"/>
              </a:ext>
            </a:extLst>
          </p:cNvPr>
          <p:cNvSpPr txBox="1"/>
          <p:nvPr/>
        </p:nvSpPr>
        <p:spPr>
          <a:xfrm>
            <a:off x="505326" y="5315885"/>
            <a:ext cx="5802855" cy="774251"/>
          </a:xfrm>
          <a:prstGeom prst="rect">
            <a:avLst/>
          </a:prstGeom>
          <a:noFill/>
        </p:spPr>
        <p:txBody>
          <a:bodyPr wrap="square">
            <a:spAutoFit/>
          </a:bodyPr>
          <a:lstStyle/>
          <a:p>
            <a:r>
              <a:rPr lang="en-US" altLang="ja-JP" sz="1477" dirty="0">
                <a:latin typeface="Verdana" panose="020B0604030504040204" pitchFamily="34" charset="0"/>
                <a:ea typeface="Verdana" panose="020B0604030504040204" pitchFamily="34" charset="0"/>
                <a:cs typeface="Verdana" panose="020B0604030504040204" pitchFamily="34" charset="0"/>
              </a:rPr>
              <a:t>As the user types, the system presents the resource name, species, disease, phenotype, and gene as possible search terms that match the text.</a:t>
            </a:r>
            <a:endParaRPr lang="ja-JP" altLang="en-US" sz="1477">
              <a:latin typeface="Verdana" panose="020B0604030504040204" pitchFamily="34" charset="0"/>
              <a:cs typeface="Verdana" panose="020B0604030504040204" pitchFamily="34" charset="0"/>
            </a:endParaRPr>
          </a:p>
        </p:txBody>
      </p:sp>
      <p:sp>
        <p:nvSpPr>
          <p:cNvPr id="6" name="タイトル 1">
            <a:extLst>
              <a:ext uri="{FF2B5EF4-FFF2-40B4-BE49-F238E27FC236}">
                <a16:creationId xmlns:a16="http://schemas.microsoft.com/office/drawing/2014/main" id="{4ADCF9BC-6E00-A570-92E8-B06C6F08153D}"/>
              </a:ext>
            </a:extLst>
          </p:cNvPr>
          <p:cNvSpPr>
            <a:spLocks noGrp="1"/>
          </p:cNvSpPr>
          <p:nvPr/>
        </p:nvSpPr>
        <p:spPr>
          <a:xfrm>
            <a:off x="2146125" y="861106"/>
            <a:ext cx="8922928" cy="743289"/>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lumMod val="95000"/>
                    <a:lumOff val="5000"/>
                  </a:schemeClr>
                </a:solidFill>
                <a:latin typeface="Verdana" panose="020B0604030504040204" pitchFamily="34" charset="0"/>
                <a:ea typeface="Meiryo" panose="020B0604030504040204" pitchFamily="34" charset="-128"/>
                <a:cs typeface="Verdana" panose="020B0604030504040204" pitchFamily="34" charset="0"/>
              </a:defRPr>
            </a:lvl1pPr>
          </a:lstStyle>
          <a:p>
            <a:r>
              <a:rPr lang="en-US" altLang="ja-JP" sz="2000" dirty="0"/>
              <a:t>A simple </a:t>
            </a:r>
            <a:r>
              <a:rPr lang="en-US" altLang="ja-JP" sz="2000" b="1" dirty="0"/>
              <a:t>keyword retrieval system </a:t>
            </a:r>
            <a:r>
              <a:rPr lang="en-US" altLang="ja-JP" sz="2000" dirty="0"/>
              <a:t>for all RIKEN's bioresources reusing graph data.</a:t>
            </a:r>
            <a:endParaRPr lang="ja-JP" altLang="en-US" sz="2000"/>
          </a:p>
        </p:txBody>
      </p:sp>
      <p:sp>
        <p:nvSpPr>
          <p:cNvPr id="8" name="曲折矢印 7">
            <a:extLst>
              <a:ext uri="{FF2B5EF4-FFF2-40B4-BE49-F238E27FC236}">
                <a16:creationId xmlns:a16="http://schemas.microsoft.com/office/drawing/2014/main" id="{F22616DF-0666-A88D-75CE-17D8FF3D5120}"/>
              </a:ext>
            </a:extLst>
          </p:cNvPr>
          <p:cNvSpPr/>
          <p:nvPr/>
        </p:nvSpPr>
        <p:spPr>
          <a:xfrm rot="10800000" flipH="1">
            <a:off x="1732547" y="890214"/>
            <a:ext cx="413578" cy="432557"/>
          </a:xfrm>
          <a:prstGeom prst="bentArrow">
            <a:avLst>
              <a:gd name="adj1" fmla="val 18700"/>
              <a:gd name="adj2" fmla="val 25000"/>
              <a:gd name="adj3" fmla="val 25000"/>
              <a:gd name="adj4" fmla="val 49311"/>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ja-JP" altLang="en-US">
              <a:solidFill>
                <a:schemeClr val="tx1"/>
              </a:solidFill>
            </a:endParaRPr>
          </a:p>
        </p:txBody>
      </p:sp>
      <p:sp>
        <p:nvSpPr>
          <p:cNvPr id="14" name="テキスト ボックス 13">
            <a:extLst>
              <a:ext uri="{FF2B5EF4-FFF2-40B4-BE49-F238E27FC236}">
                <a16:creationId xmlns:a16="http://schemas.microsoft.com/office/drawing/2014/main" id="{CE93FC94-F123-047C-4313-7D1CFFACF95C}"/>
              </a:ext>
            </a:extLst>
          </p:cNvPr>
          <p:cNvSpPr txBox="1"/>
          <p:nvPr/>
        </p:nvSpPr>
        <p:spPr>
          <a:xfrm>
            <a:off x="144380" y="32956"/>
            <a:ext cx="2897670"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Keyword retrieval system</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3" name="グループ化 22">
            <a:extLst>
              <a:ext uri="{FF2B5EF4-FFF2-40B4-BE49-F238E27FC236}">
                <a16:creationId xmlns:a16="http://schemas.microsoft.com/office/drawing/2014/main" id="{20AC2B16-D179-2193-7258-393CB4615021}"/>
              </a:ext>
            </a:extLst>
          </p:cNvPr>
          <p:cNvGrpSpPr/>
          <p:nvPr/>
        </p:nvGrpSpPr>
        <p:grpSpPr>
          <a:xfrm>
            <a:off x="856372" y="2306783"/>
            <a:ext cx="4371356" cy="2559065"/>
            <a:chOff x="189447" y="2536099"/>
            <a:chExt cx="4371356" cy="2559065"/>
          </a:xfrm>
        </p:grpSpPr>
        <p:pic>
          <p:nvPicPr>
            <p:cNvPr id="21" name="図 20">
              <a:extLst>
                <a:ext uri="{FF2B5EF4-FFF2-40B4-BE49-F238E27FC236}">
                  <a16:creationId xmlns:a16="http://schemas.microsoft.com/office/drawing/2014/main" id="{3CC5940D-6610-8242-C772-2F65875682A0}"/>
                </a:ext>
              </a:extLst>
            </p:cNvPr>
            <p:cNvPicPr>
              <a:picLocks noChangeAspect="1"/>
            </p:cNvPicPr>
            <p:nvPr/>
          </p:nvPicPr>
          <p:blipFill>
            <a:blip r:embed="rId3"/>
            <a:stretch>
              <a:fillRect/>
            </a:stretch>
          </p:blipFill>
          <p:spPr>
            <a:xfrm>
              <a:off x="189447" y="2536099"/>
              <a:ext cx="4371356" cy="2559065"/>
            </a:xfrm>
            <a:prstGeom prst="rect">
              <a:avLst/>
            </a:prstGeom>
          </p:spPr>
        </p:pic>
        <p:sp>
          <p:nvSpPr>
            <p:cNvPr id="22" name="円/楕円 21">
              <a:extLst>
                <a:ext uri="{FF2B5EF4-FFF2-40B4-BE49-F238E27FC236}">
                  <a16:creationId xmlns:a16="http://schemas.microsoft.com/office/drawing/2014/main" id="{A9BF9B8E-578A-0B26-6F1F-2BE066106705}"/>
                </a:ext>
              </a:extLst>
            </p:cNvPr>
            <p:cNvSpPr/>
            <p:nvPr/>
          </p:nvSpPr>
          <p:spPr>
            <a:xfrm>
              <a:off x="244715" y="2695220"/>
              <a:ext cx="1439706" cy="32470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8" name="グループ化 17">
            <a:extLst>
              <a:ext uri="{FF2B5EF4-FFF2-40B4-BE49-F238E27FC236}">
                <a16:creationId xmlns:a16="http://schemas.microsoft.com/office/drawing/2014/main" id="{9A7D8948-B953-0104-DF15-0190DBC8AEE0}"/>
              </a:ext>
            </a:extLst>
          </p:cNvPr>
          <p:cNvGrpSpPr/>
          <p:nvPr/>
        </p:nvGrpSpPr>
        <p:grpSpPr>
          <a:xfrm>
            <a:off x="6096000" y="1682997"/>
            <a:ext cx="3846094" cy="1822067"/>
            <a:chOff x="6067927" y="1430090"/>
            <a:chExt cx="3846094" cy="1822067"/>
          </a:xfrm>
        </p:grpSpPr>
        <p:pic>
          <p:nvPicPr>
            <p:cNvPr id="5" name="図 4">
              <a:extLst>
                <a:ext uri="{FF2B5EF4-FFF2-40B4-BE49-F238E27FC236}">
                  <a16:creationId xmlns:a16="http://schemas.microsoft.com/office/drawing/2014/main" id="{9E0CB05D-9431-E015-BF33-05D27169E634}"/>
                </a:ext>
              </a:extLst>
            </p:cNvPr>
            <p:cNvPicPr>
              <a:picLocks noChangeAspect="1"/>
            </p:cNvPicPr>
            <p:nvPr/>
          </p:nvPicPr>
          <p:blipFill>
            <a:blip r:embed="rId4"/>
            <a:stretch>
              <a:fillRect/>
            </a:stretch>
          </p:blipFill>
          <p:spPr>
            <a:xfrm>
              <a:off x="6124074" y="1430090"/>
              <a:ext cx="3789947" cy="1704102"/>
            </a:xfrm>
            <a:prstGeom prst="rect">
              <a:avLst/>
            </a:prstGeom>
          </p:spPr>
        </p:pic>
        <p:sp>
          <p:nvSpPr>
            <p:cNvPr id="17" name="正方形/長方形 16">
              <a:extLst>
                <a:ext uri="{FF2B5EF4-FFF2-40B4-BE49-F238E27FC236}">
                  <a16:creationId xmlns:a16="http://schemas.microsoft.com/office/drawing/2014/main" id="{F8AF127C-531D-6EC3-FC44-2C19BE547F8F}"/>
                </a:ext>
              </a:extLst>
            </p:cNvPr>
            <p:cNvSpPr/>
            <p:nvPr/>
          </p:nvSpPr>
          <p:spPr>
            <a:xfrm>
              <a:off x="6067927" y="2218605"/>
              <a:ext cx="1548062" cy="1033552"/>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左矢印 15">
            <a:extLst>
              <a:ext uri="{FF2B5EF4-FFF2-40B4-BE49-F238E27FC236}">
                <a16:creationId xmlns:a16="http://schemas.microsoft.com/office/drawing/2014/main" id="{9B79BED0-27B2-C917-BDD1-52FB159B195D}"/>
              </a:ext>
            </a:extLst>
          </p:cNvPr>
          <p:cNvSpPr/>
          <p:nvPr/>
        </p:nvSpPr>
        <p:spPr>
          <a:xfrm rot="20178337">
            <a:off x="4954126" y="2788331"/>
            <a:ext cx="1200716" cy="333820"/>
          </a:xfrm>
          <a:prstGeom prst="leftArrow">
            <a:avLst/>
          </a:prstGeom>
          <a:solidFill>
            <a:schemeClr val="accent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9" name="スライド番号プレースホルダー 18">
            <a:extLst>
              <a:ext uri="{FF2B5EF4-FFF2-40B4-BE49-F238E27FC236}">
                <a16:creationId xmlns:a16="http://schemas.microsoft.com/office/drawing/2014/main" id="{2339688F-C895-EB82-DE98-C4FC5DEC9E54}"/>
              </a:ext>
            </a:extLst>
          </p:cNvPr>
          <p:cNvSpPr>
            <a:spLocks noGrp="1"/>
          </p:cNvSpPr>
          <p:nvPr>
            <p:ph type="sldNum" sz="quarter" idx="12"/>
          </p:nvPr>
        </p:nvSpPr>
        <p:spPr/>
        <p:txBody>
          <a:bodyPr/>
          <a:lstStyle/>
          <a:p>
            <a:fld id="{A2F5039A-55DE-074D-90E6-D9E9D9F1CB06}" type="slidenum">
              <a:rPr kumimoji="1" lang="ja-JP" altLang="en-US" smtClean="0"/>
              <a:t>23</a:t>
            </a:fld>
            <a:endParaRPr kumimoji="1" lang="ja-JP" altLang="en-US"/>
          </a:p>
        </p:txBody>
      </p:sp>
      <p:sp>
        <p:nvSpPr>
          <p:cNvPr id="3" name="テキスト ボックス 2">
            <a:extLst>
              <a:ext uri="{FF2B5EF4-FFF2-40B4-BE49-F238E27FC236}">
                <a16:creationId xmlns:a16="http://schemas.microsoft.com/office/drawing/2014/main" id="{87CEB910-1F21-5195-D818-A547423E1559}"/>
              </a:ext>
            </a:extLst>
          </p:cNvPr>
          <p:cNvSpPr txBox="1"/>
          <p:nvPr/>
        </p:nvSpPr>
        <p:spPr>
          <a:xfrm>
            <a:off x="1631493" y="4852697"/>
            <a:ext cx="2642070" cy="369332"/>
          </a:xfrm>
          <a:prstGeom prst="rect">
            <a:avLst/>
          </a:prstGeom>
          <a:noFill/>
        </p:spPr>
        <p:txBody>
          <a:bodyPr wrap="none" rtlCol="0">
            <a:spAutoFit/>
          </a:bodyPr>
          <a:lstStyle/>
          <a:p>
            <a:r>
              <a:rPr kumimoji="1" lang="en-US" altLang="ja-JP" dirty="0">
                <a:latin typeface="Verdana" panose="020B0604030504040204" pitchFamily="34" charset="0"/>
                <a:ea typeface="Verdana" panose="020B0604030504040204" pitchFamily="34" charset="0"/>
                <a:cs typeface="Verdana" panose="020B0604030504040204" pitchFamily="34" charset="0"/>
              </a:rPr>
              <a:t>Cross-search window</a:t>
            </a:r>
            <a:endParaRPr kumimoji="1" lang="ja-JP" altLang="en-US">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61900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FB4FE46-86D5-3000-E6B3-8318C910DF4A}"/>
              </a:ext>
            </a:extLst>
          </p:cNvPr>
          <p:cNvSpPr>
            <a:spLocks noGrp="1"/>
          </p:cNvSpPr>
          <p:nvPr>
            <p:ph type="sldNum" sz="quarter" idx="4"/>
          </p:nvPr>
        </p:nvSpPr>
        <p:spPr>
          <a:xfrm>
            <a:off x="12496800" y="652707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lumMod val="85000"/>
                    <a:lumOff val="15000"/>
                  </a:schemeClr>
                </a:solidFill>
                <a:latin typeface="Verdana" panose="020B0604030504040204" pitchFamily="34" charset="0"/>
                <a:ea typeface="+mn-ea"/>
                <a:cs typeface="Verdana" panose="020B0604030504040204"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01ED668-4C65-3B48-8D12-E84E81F9D873}" type="slidenum">
              <a:rPr lang="ja-JP" altLang="en-US" smtClean="0"/>
              <a:pPr/>
              <a:t>24</a:t>
            </a:fld>
            <a:endParaRPr lang="ja-JP" altLang="en-US"/>
          </a:p>
        </p:txBody>
      </p:sp>
      <p:sp>
        <p:nvSpPr>
          <p:cNvPr id="2" name="テキスト ボックス 1">
            <a:extLst>
              <a:ext uri="{FF2B5EF4-FFF2-40B4-BE49-F238E27FC236}">
                <a16:creationId xmlns:a16="http://schemas.microsoft.com/office/drawing/2014/main" id="{E3A585A2-8274-FDF7-5829-80F32B08404C}"/>
              </a:ext>
            </a:extLst>
          </p:cNvPr>
          <p:cNvSpPr txBox="1"/>
          <p:nvPr/>
        </p:nvSpPr>
        <p:spPr>
          <a:xfrm>
            <a:off x="144380" y="428549"/>
            <a:ext cx="11959388" cy="461665"/>
          </a:xfrm>
          <a:prstGeom prst="rect">
            <a:avLst/>
          </a:prstGeom>
          <a:noFill/>
        </p:spPr>
        <p:txBody>
          <a:bodyPr wrap="square" rtlCol="0">
            <a:spAutoFit/>
          </a:bodyPr>
          <a:lstStyle/>
          <a:p>
            <a:pPr>
              <a:defRPr/>
            </a:pPr>
            <a:r>
              <a:rPr lang="pt-PT" altLang="ja-JP" sz="2400" dirty="0">
                <a:latin typeface="Verdana" panose="020B0604030504040204" pitchFamily="34" charset="0"/>
                <a:ea typeface="Verdana" panose="020B0604030504040204" pitchFamily="34" charset="0"/>
                <a:cs typeface="Verdana" panose="020B0604030504040204" pitchFamily="34" charset="0"/>
              </a:rPr>
              <a:t>1. </a:t>
            </a:r>
            <a:r>
              <a:rPr lang="pt-PT" altLang="ja-JP" sz="2400" b="1" dirty="0">
                <a:latin typeface="Verdana" panose="020B0604030504040204" pitchFamily="34" charset="0"/>
                <a:ea typeface="Verdana" panose="020B0604030504040204" pitchFamily="34" charset="0"/>
                <a:cs typeface="Verdana" panose="020B0604030504040204" pitchFamily="34" charset="0"/>
              </a:rPr>
              <a:t>Cross-</a:t>
            </a:r>
            <a:r>
              <a:rPr lang="pt-PT" altLang="ja-JP" sz="2400" b="1" dirty="0" err="1">
                <a:latin typeface="Verdana" panose="020B0604030504040204" pitchFamily="34" charset="0"/>
                <a:ea typeface="Verdana" panose="020B0604030504040204" pitchFamily="34" charset="0"/>
                <a:cs typeface="Verdana" panose="020B0604030504040204" pitchFamily="34" charset="0"/>
              </a:rPr>
              <a:t>search</a:t>
            </a:r>
            <a:r>
              <a:rPr lang="pt-PT" altLang="ja-JP" sz="2400" b="1" dirty="0">
                <a:latin typeface="Verdana" panose="020B0604030504040204" pitchFamily="34" charset="0"/>
                <a:ea typeface="Verdana" panose="020B0604030504040204" pitchFamily="34" charset="0"/>
                <a:cs typeface="Verdana" panose="020B0604030504040204" pitchFamily="34" charset="0"/>
              </a:rPr>
              <a:t> </a:t>
            </a:r>
            <a:r>
              <a:rPr lang="pt-PT" altLang="ja-JP" sz="2400" b="1" dirty="0" err="1">
                <a:latin typeface="Verdana" panose="020B0604030504040204" pitchFamily="34" charset="0"/>
                <a:ea typeface="Verdana" panose="020B0604030504040204" pitchFamily="34" charset="0"/>
                <a:cs typeface="Verdana" panose="020B0604030504040204" pitchFamily="34" charset="0"/>
              </a:rPr>
              <a:t>system</a:t>
            </a:r>
            <a:endParaRPr lang="pt-PT" altLang="ja-JP" sz="2400" dirty="0">
              <a:latin typeface="Verdana" panose="020B0604030504040204" pitchFamily="34" charset="0"/>
              <a:ea typeface="Verdana" panose="020B0604030504040204" pitchFamily="34" charset="0"/>
              <a:cs typeface="Verdana" panose="020B0604030504040204" pitchFamily="34" charset="0"/>
            </a:endParaRPr>
          </a:p>
        </p:txBody>
      </p:sp>
      <p:sp>
        <p:nvSpPr>
          <p:cNvPr id="8" name="テキスト ボックス 7">
            <a:extLst>
              <a:ext uri="{FF2B5EF4-FFF2-40B4-BE49-F238E27FC236}">
                <a16:creationId xmlns:a16="http://schemas.microsoft.com/office/drawing/2014/main" id="{636B4C27-8F7F-B38A-2F74-B0B8A26859C6}"/>
              </a:ext>
            </a:extLst>
          </p:cNvPr>
          <p:cNvSpPr txBox="1"/>
          <p:nvPr/>
        </p:nvSpPr>
        <p:spPr>
          <a:xfrm>
            <a:off x="144380" y="32956"/>
            <a:ext cx="2897670"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Keyword retrieval system</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8" name="グループ化 17">
            <a:extLst>
              <a:ext uri="{FF2B5EF4-FFF2-40B4-BE49-F238E27FC236}">
                <a16:creationId xmlns:a16="http://schemas.microsoft.com/office/drawing/2014/main" id="{306FA22A-A086-7CAE-6472-7E63BAEFA3A4}"/>
              </a:ext>
            </a:extLst>
          </p:cNvPr>
          <p:cNvGrpSpPr/>
          <p:nvPr/>
        </p:nvGrpSpPr>
        <p:grpSpPr>
          <a:xfrm>
            <a:off x="494897" y="1139996"/>
            <a:ext cx="11152956" cy="5140249"/>
            <a:chOff x="494897" y="1139996"/>
            <a:chExt cx="11152956" cy="5140249"/>
          </a:xfrm>
        </p:grpSpPr>
        <p:grpSp>
          <p:nvGrpSpPr>
            <p:cNvPr id="11" name="グループ化 10">
              <a:extLst>
                <a:ext uri="{FF2B5EF4-FFF2-40B4-BE49-F238E27FC236}">
                  <a16:creationId xmlns:a16="http://schemas.microsoft.com/office/drawing/2014/main" id="{36D5756B-BA42-5797-5350-8DED9221A200}"/>
                </a:ext>
              </a:extLst>
            </p:cNvPr>
            <p:cNvGrpSpPr/>
            <p:nvPr/>
          </p:nvGrpSpPr>
          <p:grpSpPr>
            <a:xfrm>
              <a:off x="494897" y="1139996"/>
              <a:ext cx="11152956" cy="5140249"/>
              <a:chOff x="-27755" y="1176090"/>
              <a:chExt cx="11152956" cy="5140249"/>
            </a:xfrm>
          </p:grpSpPr>
          <p:pic>
            <p:nvPicPr>
              <p:cNvPr id="5" name="図 4">
                <a:extLst>
                  <a:ext uri="{FF2B5EF4-FFF2-40B4-BE49-F238E27FC236}">
                    <a16:creationId xmlns:a16="http://schemas.microsoft.com/office/drawing/2014/main" id="{71DF4FFD-45F5-8DBF-E548-703B01525B7E}"/>
                  </a:ext>
                </a:extLst>
              </p:cNvPr>
              <p:cNvPicPr>
                <a:picLocks noChangeAspect="1"/>
              </p:cNvPicPr>
              <p:nvPr/>
            </p:nvPicPr>
            <p:blipFill>
              <a:blip r:embed="rId3"/>
              <a:stretch>
                <a:fillRect/>
              </a:stretch>
            </p:blipFill>
            <p:spPr>
              <a:xfrm>
                <a:off x="2219137" y="2964651"/>
                <a:ext cx="3613772" cy="2534411"/>
              </a:xfrm>
              <a:prstGeom prst="rect">
                <a:avLst/>
              </a:prstGeom>
            </p:spPr>
          </p:pic>
          <p:pic>
            <p:nvPicPr>
              <p:cNvPr id="6" name="図 5">
                <a:extLst>
                  <a:ext uri="{FF2B5EF4-FFF2-40B4-BE49-F238E27FC236}">
                    <a16:creationId xmlns:a16="http://schemas.microsoft.com/office/drawing/2014/main" id="{6FBCD445-0F4A-34C1-D605-910C7CFAFF8F}"/>
                  </a:ext>
                </a:extLst>
              </p:cNvPr>
              <p:cNvPicPr>
                <a:picLocks noChangeAspect="1"/>
              </p:cNvPicPr>
              <p:nvPr/>
            </p:nvPicPr>
            <p:blipFill>
              <a:blip r:embed="rId4"/>
              <a:stretch>
                <a:fillRect/>
              </a:stretch>
            </p:blipFill>
            <p:spPr>
              <a:xfrm>
                <a:off x="6085255" y="1647479"/>
                <a:ext cx="4802715" cy="3977404"/>
              </a:xfrm>
              <a:prstGeom prst="rect">
                <a:avLst/>
              </a:prstGeom>
            </p:spPr>
          </p:pic>
          <p:cxnSp>
            <p:nvCxnSpPr>
              <p:cNvPr id="9" name="直線矢印コネクタ 8">
                <a:extLst>
                  <a:ext uri="{FF2B5EF4-FFF2-40B4-BE49-F238E27FC236}">
                    <a16:creationId xmlns:a16="http://schemas.microsoft.com/office/drawing/2014/main" id="{8ADB0324-A60F-58D8-E25A-3D7AEF814445}"/>
                  </a:ext>
                </a:extLst>
              </p:cNvPr>
              <p:cNvCxnSpPr>
                <a:cxnSpLocks/>
              </p:cNvCxnSpPr>
              <p:nvPr/>
            </p:nvCxnSpPr>
            <p:spPr>
              <a:xfrm flipV="1">
                <a:off x="4337528" y="2453021"/>
                <a:ext cx="1747727" cy="13716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0C59FB67-583A-A246-F02B-3463CD708CC9}"/>
                  </a:ext>
                </a:extLst>
              </p:cNvPr>
              <p:cNvCxnSpPr>
                <a:cxnSpLocks/>
                <a:endCxn id="6" idx="1"/>
              </p:cNvCxnSpPr>
              <p:nvPr/>
            </p:nvCxnSpPr>
            <p:spPr>
              <a:xfrm flipV="1">
                <a:off x="4337528" y="3636181"/>
                <a:ext cx="1747727" cy="18844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E58F6FCC-0EE6-1860-BA6C-393A2AB62908}"/>
                  </a:ext>
                </a:extLst>
              </p:cNvPr>
              <p:cNvCxnSpPr>
                <a:cxnSpLocks/>
              </p:cNvCxnSpPr>
              <p:nvPr/>
            </p:nvCxnSpPr>
            <p:spPr>
              <a:xfrm>
                <a:off x="4337528" y="3824622"/>
                <a:ext cx="1747727" cy="149134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37BCC8C9-640F-3321-B08C-1C677172A1D5}"/>
                  </a:ext>
                </a:extLst>
              </p:cNvPr>
              <p:cNvSpPr/>
              <p:nvPr/>
            </p:nvSpPr>
            <p:spPr>
              <a:xfrm>
                <a:off x="7529904" y="1683520"/>
                <a:ext cx="2835008" cy="36673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ja-JP" sz="1500" dirty="0">
                    <a:latin typeface="Verdana" panose="020B0604030504040204" pitchFamily="34" charset="0"/>
                    <a:ea typeface="Verdana" panose="020B0604030504040204" pitchFamily="34" charset="0"/>
                    <a:cs typeface="Verdana" panose="020B0604030504040204" pitchFamily="34" charset="0"/>
                  </a:rPr>
                  <a:t>9 mice associated with ALS</a:t>
                </a:r>
                <a:endParaRPr lang="ja-JP" altLang="en-US" sz="1500">
                  <a:latin typeface="Verdana" panose="020B0604030504040204" pitchFamily="34" charset="0"/>
                  <a:cs typeface="Verdana" panose="020B0604030504040204" pitchFamily="34" charset="0"/>
                </a:endParaRPr>
              </a:p>
            </p:txBody>
          </p:sp>
          <p:sp>
            <p:nvSpPr>
              <p:cNvPr id="23" name="正方形/長方形 22">
                <a:extLst>
                  <a:ext uri="{FF2B5EF4-FFF2-40B4-BE49-F238E27FC236}">
                    <a16:creationId xmlns:a16="http://schemas.microsoft.com/office/drawing/2014/main" id="{A207C09A-CF27-25D4-AEC2-BD21BA0A05AC}"/>
                  </a:ext>
                </a:extLst>
              </p:cNvPr>
              <p:cNvSpPr/>
              <p:nvPr/>
            </p:nvSpPr>
            <p:spPr>
              <a:xfrm>
                <a:off x="8002670" y="4867850"/>
                <a:ext cx="2633816" cy="44811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ja-JP" sz="1500" dirty="0">
                    <a:latin typeface="Verdana" panose="020B0604030504040204" pitchFamily="34" charset="0"/>
                    <a:ea typeface="Verdana" panose="020B0604030504040204" pitchFamily="34" charset="0"/>
                    <a:cs typeface="Verdana" panose="020B0604030504040204" pitchFamily="34" charset="0"/>
                  </a:rPr>
                  <a:t>515 DNA materials associated with ALS</a:t>
                </a:r>
                <a:endParaRPr lang="ja-JP" altLang="en-US" sz="1500">
                  <a:latin typeface="Verdana" panose="020B0604030504040204" pitchFamily="34" charset="0"/>
                  <a:cs typeface="Verdana" panose="020B0604030504040204" pitchFamily="34" charset="0"/>
                </a:endParaRPr>
              </a:p>
            </p:txBody>
          </p:sp>
          <p:sp>
            <p:nvSpPr>
              <p:cNvPr id="24" name="正方形/長方形 23">
                <a:extLst>
                  <a:ext uri="{FF2B5EF4-FFF2-40B4-BE49-F238E27FC236}">
                    <a16:creationId xmlns:a16="http://schemas.microsoft.com/office/drawing/2014/main" id="{79FE7835-54BD-07E6-FC93-577C0FF76801}"/>
                  </a:ext>
                </a:extLst>
              </p:cNvPr>
              <p:cNvSpPr/>
              <p:nvPr/>
            </p:nvSpPr>
            <p:spPr>
              <a:xfrm>
                <a:off x="7832981" y="3281365"/>
                <a:ext cx="2541348" cy="50412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ja-JP" sz="1500" dirty="0">
                    <a:latin typeface="Verdana" panose="020B0604030504040204" pitchFamily="34" charset="0"/>
                    <a:ea typeface="Verdana" panose="020B0604030504040204" pitchFamily="34" charset="0"/>
                    <a:cs typeface="Verdana" panose="020B0604030504040204" pitchFamily="34" charset="0"/>
                  </a:rPr>
                  <a:t>256 cell materials associated with ALS</a:t>
                </a:r>
                <a:endParaRPr lang="ja-JP" altLang="en-US" sz="1500">
                  <a:latin typeface="Verdana" panose="020B0604030504040204" pitchFamily="34" charset="0"/>
                  <a:cs typeface="Verdana" panose="020B0604030504040204" pitchFamily="34" charset="0"/>
                </a:endParaRPr>
              </a:p>
            </p:txBody>
          </p:sp>
          <p:sp>
            <p:nvSpPr>
              <p:cNvPr id="25" name="テキスト ボックス 24">
                <a:extLst>
                  <a:ext uri="{FF2B5EF4-FFF2-40B4-BE49-F238E27FC236}">
                    <a16:creationId xmlns:a16="http://schemas.microsoft.com/office/drawing/2014/main" id="{0EFB4CE7-2487-F14D-7E2D-14487B0DD900}"/>
                  </a:ext>
                </a:extLst>
              </p:cNvPr>
              <p:cNvSpPr txBox="1"/>
              <p:nvPr/>
            </p:nvSpPr>
            <p:spPr>
              <a:xfrm>
                <a:off x="-27755" y="1176090"/>
                <a:ext cx="5860664" cy="1446550"/>
              </a:xfrm>
              <a:prstGeom prst="rect">
                <a:avLst/>
              </a:prstGeom>
              <a:noFill/>
            </p:spPr>
            <p:txBody>
              <a:bodyPr wrap="square" rtlCol="0">
                <a:spAutoFit/>
              </a:bodyPr>
              <a:lstStyle/>
              <a:p>
                <a:r>
                  <a:rPr lang="en-US" altLang="ja-JP" sz="1600" b="1" dirty="0">
                    <a:latin typeface="Verdana" panose="020B0604030504040204" pitchFamily="34" charset="0"/>
                    <a:ea typeface="Verdana" panose="020B0604030504040204" pitchFamily="34" charset="0"/>
                    <a:cs typeface="Verdana" panose="020B0604030504040204" pitchFamily="34" charset="0"/>
                  </a:rPr>
                  <a:t>Function</a:t>
                </a:r>
              </a:p>
              <a:p>
                <a:pPr marL="342900" indent="-342900">
                  <a:buFont typeface="Arial" panose="020B0604020202020204" pitchFamily="34" charset="0"/>
                  <a:buChar char="•"/>
                </a:pPr>
                <a:r>
                  <a:rPr lang="en-US" altLang="ja-JP" dirty="0">
                    <a:latin typeface="Verdana" panose="020B0604030504040204" pitchFamily="34" charset="0"/>
                    <a:ea typeface="Verdana" panose="020B0604030504040204" pitchFamily="34" charset="0"/>
                    <a:cs typeface="Verdana" panose="020B0604030504040204" pitchFamily="34" charset="0"/>
                  </a:rPr>
                  <a:t>Perform a </a:t>
                </a:r>
                <a:r>
                  <a:rPr lang="en-US" altLang="ja-JP" dirty="0">
                    <a:solidFill>
                      <a:srgbClr val="FF0000"/>
                    </a:solidFill>
                    <a:latin typeface="Verdana" panose="020B0604030504040204" pitchFamily="34" charset="0"/>
                    <a:ea typeface="Verdana" panose="020B0604030504040204" pitchFamily="34" charset="0"/>
                    <a:cs typeface="Verdana" panose="020B0604030504040204" pitchFamily="34" charset="0"/>
                  </a:rPr>
                  <a:t>keyword search </a:t>
                </a:r>
                <a:r>
                  <a:rPr lang="en-US" altLang="ja-JP" dirty="0">
                    <a:latin typeface="Verdana" panose="020B0604030504040204" pitchFamily="34" charset="0"/>
                    <a:ea typeface="Verdana" panose="020B0604030504040204" pitchFamily="34" charset="0"/>
                    <a:cs typeface="Verdana" panose="020B0604030504040204" pitchFamily="34" charset="0"/>
                  </a:rPr>
                  <a:t>using disease names, gene symbols, phenotypes, resource IDs, and so on.</a:t>
                </a:r>
              </a:p>
              <a:p>
                <a:pPr marL="342900" indent="-342900">
                  <a:buFont typeface="Arial" panose="020B0604020202020204" pitchFamily="34" charset="0"/>
                  <a:buChar char="•"/>
                </a:pPr>
                <a:r>
                  <a:rPr lang="en-US" altLang="ja-JP" dirty="0">
                    <a:latin typeface="Verdana" panose="020B0604030504040204" pitchFamily="34" charset="0"/>
                    <a:ea typeface="Verdana" panose="020B0604030504040204" pitchFamily="34" charset="0"/>
                    <a:cs typeface="Verdana" panose="020B0604030504040204" pitchFamily="34" charset="0"/>
                  </a:rPr>
                  <a:t>Support for keyword entry via </a:t>
                </a:r>
                <a:r>
                  <a:rPr lang="en-US" altLang="ja-JP" dirty="0">
                    <a:solidFill>
                      <a:srgbClr val="FF0000"/>
                    </a:solidFill>
                    <a:latin typeface="Verdana" panose="020B0604030504040204" pitchFamily="34" charset="0"/>
                    <a:ea typeface="Verdana" panose="020B0604030504040204" pitchFamily="34" charset="0"/>
                    <a:cs typeface="Verdana" panose="020B0604030504040204" pitchFamily="34" charset="0"/>
                  </a:rPr>
                  <a:t>suggestion lists</a:t>
                </a:r>
                <a:r>
                  <a:rPr lang="en-US" altLang="ja-JP" dirty="0">
                    <a:latin typeface="Verdana" panose="020B0604030504040204" pitchFamily="34" charset="0"/>
                    <a:ea typeface="Verdana" panose="020B0604030504040204" pitchFamily="34" charset="0"/>
                    <a:cs typeface="Verdana" panose="020B0604030504040204" pitchFamily="34" charset="0"/>
                  </a:rPr>
                  <a:t>.</a:t>
                </a:r>
                <a:endParaRPr lang="ja-JP" altLang="en-US">
                  <a:latin typeface="Verdana" panose="020B0604030504040204" pitchFamily="34" charset="0"/>
                  <a:cs typeface="Verdana" panose="020B0604030504040204" pitchFamily="34" charset="0"/>
                </a:endParaRPr>
              </a:p>
            </p:txBody>
          </p:sp>
          <p:sp>
            <p:nvSpPr>
              <p:cNvPr id="3" name="四角形吹き出し 2">
                <a:extLst>
                  <a:ext uri="{FF2B5EF4-FFF2-40B4-BE49-F238E27FC236}">
                    <a16:creationId xmlns:a16="http://schemas.microsoft.com/office/drawing/2014/main" id="{1BBEE74A-4076-A789-41D2-A21E825F41AA}"/>
                  </a:ext>
                </a:extLst>
              </p:cNvPr>
              <p:cNvSpPr/>
              <p:nvPr/>
            </p:nvSpPr>
            <p:spPr>
              <a:xfrm>
                <a:off x="117329" y="3785491"/>
                <a:ext cx="1835870" cy="936637"/>
              </a:xfrm>
              <a:prstGeom prst="wedgeRectCallout">
                <a:avLst>
                  <a:gd name="adj1" fmla="val -27517"/>
                  <a:gd name="adj2" fmla="val -4979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 altLang="ja-JP" sz="1350" dirty="0">
                    <a:latin typeface="Verdana" panose="020B0604030504040204" pitchFamily="34" charset="0"/>
                    <a:ea typeface="Verdana" panose="020B0604030504040204" pitchFamily="34" charset="0"/>
                    <a:cs typeface="Verdana" panose="020B0604030504040204" pitchFamily="34" charset="0"/>
                  </a:rPr>
                  <a:t>Amyotrophic lateral sclerosis (ALS)</a:t>
                </a:r>
              </a:p>
              <a:p>
                <a:pPr algn="ctr"/>
                <a:r>
                  <a:rPr lang="ja-JP" altLang="en-US" sz="1350"/>
                  <a:t>筋萎縮性側索硬化症</a:t>
                </a:r>
                <a:endParaRPr lang="ja-JP" altLang="en-US" sz="1350">
                  <a:latin typeface="Verdana" panose="020B0604030504040204" pitchFamily="34" charset="0"/>
                  <a:cs typeface="Verdana" panose="020B0604030504040204" pitchFamily="34" charset="0"/>
                </a:endParaRPr>
              </a:p>
            </p:txBody>
          </p:sp>
          <p:sp>
            <p:nvSpPr>
              <p:cNvPr id="12" name="テキスト ボックス 11">
                <a:extLst>
                  <a:ext uri="{FF2B5EF4-FFF2-40B4-BE49-F238E27FC236}">
                    <a16:creationId xmlns:a16="http://schemas.microsoft.com/office/drawing/2014/main" id="{E788E778-B302-C616-FFB6-E3DA502B506B}"/>
                  </a:ext>
                </a:extLst>
              </p:cNvPr>
              <p:cNvSpPr txBox="1"/>
              <p:nvPr/>
            </p:nvSpPr>
            <p:spPr>
              <a:xfrm>
                <a:off x="5340226" y="5670008"/>
                <a:ext cx="5784975" cy="646331"/>
              </a:xfrm>
              <a:prstGeom prst="rect">
                <a:avLst/>
              </a:prstGeom>
              <a:noFill/>
            </p:spPr>
            <p:txBody>
              <a:bodyPr wrap="square" rtlCol="0">
                <a:spAutoFit/>
              </a:bodyPr>
              <a:lstStyle/>
              <a:p>
                <a:r>
                  <a:rPr lang="en" altLang="ja-JP" dirty="0">
                    <a:latin typeface="Verdana" panose="020B0604030504040204" pitchFamily="34" charset="0"/>
                    <a:ea typeface="Verdana" panose="020B0604030504040204" pitchFamily="34" charset="0"/>
                    <a:cs typeface="Verdana" panose="020B0604030504040204" pitchFamily="34" charset="0"/>
                  </a:rPr>
                  <a:t>Display search results by resource type, such as mice, cell and DNA materials.</a:t>
                </a:r>
                <a:endParaRPr lang="ja-JP" altLang="en-US">
                  <a:latin typeface="Verdana" panose="020B0604030504040204" pitchFamily="34" charset="0"/>
                  <a:cs typeface="Verdana" panose="020B0604030504040204" pitchFamily="34" charset="0"/>
                </a:endParaRPr>
              </a:p>
            </p:txBody>
          </p:sp>
        </p:grpSp>
        <p:sp>
          <p:nvSpPr>
            <p:cNvPr id="15" name="円形吹き出し 14">
              <a:extLst>
                <a:ext uri="{FF2B5EF4-FFF2-40B4-BE49-F238E27FC236}">
                  <a16:creationId xmlns:a16="http://schemas.microsoft.com/office/drawing/2014/main" id="{2A510D30-AC0D-53C5-0989-D379119A472F}"/>
                </a:ext>
              </a:extLst>
            </p:cNvPr>
            <p:cNvSpPr/>
            <p:nvPr/>
          </p:nvSpPr>
          <p:spPr>
            <a:xfrm>
              <a:off x="590246" y="2933722"/>
              <a:ext cx="1924225" cy="672495"/>
            </a:xfrm>
            <a:prstGeom prst="wedgeEllipseCallout">
              <a:avLst>
                <a:gd name="adj1" fmla="val 69459"/>
                <a:gd name="adj2" fmla="val 26910"/>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Keyword (e.g., ALS)</a:t>
              </a:r>
            </a:p>
          </p:txBody>
        </p:sp>
        <p:sp>
          <p:nvSpPr>
            <p:cNvPr id="17" name="円形吹き出し 16">
              <a:extLst>
                <a:ext uri="{FF2B5EF4-FFF2-40B4-BE49-F238E27FC236}">
                  <a16:creationId xmlns:a16="http://schemas.microsoft.com/office/drawing/2014/main" id="{18A340D7-A769-4901-D477-216361F45BDC}"/>
                </a:ext>
              </a:extLst>
            </p:cNvPr>
            <p:cNvSpPr/>
            <p:nvPr/>
          </p:nvSpPr>
          <p:spPr>
            <a:xfrm>
              <a:off x="1015135" y="4998205"/>
              <a:ext cx="1924225" cy="672495"/>
            </a:xfrm>
            <a:prstGeom prst="wedgeEllipseCallout">
              <a:avLst>
                <a:gd name="adj1" fmla="val 53827"/>
                <a:gd name="adj2" fmla="val -105483"/>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Suggestion list</a:t>
              </a:r>
            </a:p>
          </p:txBody>
        </p:sp>
      </p:grpSp>
      <p:sp>
        <p:nvSpPr>
          <p:cNvPr id="19" name="スライド番号プレースホルダー 1">
            <a:extLst>
              <a:ext uri="{FF2B5EF4-FFF2-40B4-BE49-F238E27FC236}">
                <a16:creationId xmlns:a16="http://schemas.microsoft.com/office/drawing/2014/main" id="{7A9A7277-698B-5BA9-A4D4-5CD7AD31C34E}"/>
              </a:ext>
            </a:extLst>
          </p:cNvPr>
          <p:cNvSpPr>
            <a:spLocks noGrp="1"/>
          </p:cNvSpPr>
          <p:nvPr>
            <p:ph type="sldNum" sz="quarter" idx="12"/>
          </p:nvPr>
        </p:nvSpPr>
        <p:spPr>
          <a:xfrm>
            <a:off x="9448800" y="6474620"/>
            <a:ext cx="2743200" cy="365125"/>
          </a:xfrm>
        </p:spPr>
        <p:txBody>
          <a:bodyPr/>
          <a:lstStyle/>
          <a:p>
            <a:fld id="{359E7A39-B3DA-4F3A-BB48-71213A8BC3C3}" type="slidenum">
              <a:rPr kumimoji="1" lang="ja-JP" altLang="en-US" smtClean="0"/>
              <a:t>24</a:t>
            </a:fld>
            <a:endParaRPr kumimoji="1" lang="ja-JP" altLang="en-US"/>
          </a:p>
        </p:txBody>
      </p:sp>
      <p:sp>
        <p:nvSpPr>
          <p:cNvPr id="7" name="円形吹き出し 6">
            <a:extLst>
              <a:ext uri="{FF2B5EF4-FFF2-40B4-BE49-F238E27FC236}">
                <a16:creationId xmlns:a16="http://schemas.microsoft.com/office/drawing/2014/main" id="{A47EE42A-5B09-03B5-18FA-5B88A1A1F020}"/>
              </a:ext>
            </a:extLst>
          </p:cNvPr>
          <p:cNvSpPr/>
          <p:nvPr/>
        </p:nvSpPr>
        <p:spPr>
          <a:xfrm>
            <a:off x="2588226" y="5684454"/>
            <a:ext cx="1924225" cy="672495"/>
          </a:xfrm>
          <a:prstGeom prst="wedgeEllipseCallout">
            <a:avLst>
              <a:gd name="adj1" fmla="val 57579"/>
              <a:gd name="adj2" fmla="val -329120"/>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Select query word</a:t>
            </a:r>
          </a:p>
        </p:txBody>
      </p:sp>
    </p:spTree>
    <p:extLst>
      <p:ext uri="{BB962C8B-B14F-4D97-AF65-F5344CB8AC3E}">
        <p14:creationId xmlns:p14="http://schemas.microsoft.com/office/powerpoint/2010/main" val="184978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FB4FE46-86D5-3000-E6B3-8318C910DF4A}"/>
              </a:ext>
            </a:extLst>
          </p:cNvPr>
          <p:cNvSpPr>
            <a:spLocks noGrp="1"/>
          </p:cNvSpPr>
          <p:nvPr>
            <p:ph type="sldNum" sz="quarter" idx="4"/>
          </p:nvPr>
        </p:nvSpPr>
        <p:spPr>
          <a:xfrm>
            <a:off x="12496800" y="652707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lumMod val="85000"/>
                    <a:lumOff val="15000"/>
                  </a:schemeClr>
                </a:solidFill>
                <a:latin typeface="Verdana" panose="020B0604030504040204" pitchFamily="34" charset="0"/>
                <a:ea typeface="+mn-ea"/>
                <a:cs typeface="Verdana" panose="020B0604030504040204"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01ED668-4C65-3B48-8D12-E84E81F9D873}" type="slidenum">
              <a:rPr lang="ja-JP" altLang="en-US" smtClean="0"/>
              <a:pPr/>
              <a:t>25</a:t>
            </a:fld>
            <a:endParaRPr lang="ja-JP" altLang="en-US"/>
          </a:p>
        </p:txBody>
      </p:sp>
      <p:sp>
        <p:nvSpPr>
          <p:cNvPr id="2" name="テキスト ボックス 1">
            <a:extLst>
              <a:ext uri="{FF2B5EF4-FFF2-40B4-BE49-F238E27FC236}">
                <a16:creationId xmlns:a16="http://schemas.microsoft.com/office/drawing/2014/main" id="{17077636-A60B-94D2-F2BA-AA6C55BA75F0}"/>
              </a:ext>
            </a:extLst>
          </p:cNvPr>
          <p:cNvSpPr txBox="1"/>
          <p:nvPr/>
        </p:nvSpPr>
        <p:spPr>
          <a:xfrm>
            <a:off x="493295" y="428549"/>
            <a:ext cx="10852483" cy="433196"/>
          </a:xfrm>
          <a:prstGeom prst="rect">
            <a:avLst/>
          </a:prstGeom>
          <a:noFill/>
        </p:spPr>
        <p:txBody>
          <a:bodyPr wrap="square" rtlCol="0">
            <a:spAutoFit/>
          </a:bodyPr>
          <a:lstStyle/>
          <a:p>
            <a:pPr>
              <a:defRPr/>
            </a:pPr>
            <a:r>
              <a:rPr lang="pt-PT" altLang="ja-JP" sz="2215" b="1" dirty="0">
                <a:latin typeface="Meiryo" panose="020B0604030504040204" pitchFamily="34" charset="-128"/>
                <a:ea typeface="Meiryo" panose="020B0604030504040204" pitchFamily="34" charset="-128"/>
              </a:rPr>
              <a:t>2. </a:t>
            </a:r>
            <a:r>
              <a:rPr lang="pt-PT" altLang="ja-JP" sz="2215" b="1" dirty="0" err="1">
                <a:latin typeface="Meiryo" panose="020B0604030504040204" pitchFamily="34" charset="-128"/>
                <a:ea typeface="Meiryo" panose="020B0604030504040204" pitchFamily="34" charset="-128"/>
              </a:rPr>
              <a:t>Advanced</a:t>
            </a:r>
            <a:r>
              <a:rPr lang="pt-PT" altLang="ja-JP" sz="2215" b="1" dirty="0">
                <a:latin typeface="Meiryo" panose="020B0604030504040204" pitchFamily="34" charset="-128"/>
                <a:ea typeface="Meiryo" panose="020B0604030504040204" pitchFamily="34" charset="-128"/>
              </a:rPr>
              <a:t> </a:t>
            </a:r>
            <a:r>
              <a:rPr lang="pt-PT" altLang="ja-JP" sz="2215" b="1" dirty="0" err="1">
                <a:latin typeface="Meiryo" panose="020B0604030504040204" pitchFamily="34" charset="-128"/>
                <a:ea typeface="Meiryo" panose="020B0604030504040204" pitchFamily="34" charset="-128"/>
              </a:rPr>
              <a:t>search</a:t>
            </a:r>
            <a:r>
              <a:rPr lang="pt-PT" altLang="ja-JP" sz="2215" b="1" dirty="0">
                <a:latin typeface="Meiryo" panose="020B0604030504040204" pitchFamily="34" charset="-128"/>
                <a:ea typeface="Meiryo" panose="020B0604030504040204" pitchFamily="34" charset="-128"/>
              </a:rPr>
              <a:t> </a:t>
            </a:r>
            <a:r>
              <a:rPr lang="pt-PT" altLang="ja-JP" sz="2215" b="1" dirty="0" err="1">
                <a:latin typeface="Meiryo" panose="020B0604030504040204" pitchFamily="34" charset="-128"/>
                <a:ea typeface="Meiryo" panose="020B0604030504040204" pitchFamily="34" charset="-128"/>
              </a:rPr>
              <a:t>system</a:t>
            </a:r>
            <a:r>
              <a:rPr lang="pt-PT" altLang="ja-JP" sz="2215" b="1" dirty="0">
                <a:latin typeface="Meiryo" panose="020B0604030504040204" pitchFamily="34" charset="-128"/>
                <a:ea typeface="Meiryo" panose="020B0604030504040204" pitchFamily="34" charset="-128"/>
              </a:rPr>
              <a:t> (Beta </a:t>
            </a:r>
            <a:r>
              <a:rPr lang="pt-PT" altLang="ja-JP" sz="2215" b="1" dirty="0" err="1">
                <a:latin typeface="Meiryo" panose="020B0604030504040204" pitchFamily="34" charset="-128"/>
                <a:ea typeface="Meiryo" panose="020B0604030504040204" pitchFamily="34" charset="-128"/>
              </a:rPr>
              <a:t>version</a:t>
            </a:r>
            <a:r>
              <a:rPr lang="pt-PT" altLang="ja-JP" sz="2215" b="1" dirty="0">
                <a:latin typeface="Meiryo" panose="020B0604030504040204" pitchFamily="34" charset="-128"/>
                <a:ea typeface="Meiryo" panose="020B0604030504040204" pitchFamily="34" charset="-128"/>
              </a:rPr>
              <a:t>)</a:t>
            </a:r>
            <a:endParaRPr lang="pt-PT" altLang="ja-JP" sz="2215" dirty="0">
              <a:latin typeface="Meiryo" panose="020B0604030504040204" pitchFamily="34" charset="-128"/>
              <a:ea typeface="Meiryo" panose="020B0604030504040204" pitchFamily="34" charset="-128"/>
            </a:endParaRPr>
          </a:p>
        </p:txBody>
      </p:sp>
      <p:sp>
        <p:nvSpPr>
          <p:cNvPr id="3" name="タイトル 1">
            <a:extLst>
              <a:ext uri="{FF2B5EF4-FFF2-40B4-BE49-F238E27FC236}">
                <a16:creationId xmlns:a16="http://schemas.microsoft.com/office/drawing/2014/main" id="{A4E1D1D3-144D-7587-5DDC-16E088F1CFA7}"/>
              </a:ext>
            </a:extLst>
          </p:cNvPr>
          <p:cNvSpPr>
            <a:spLocks noGrp="1"/>
          </p:cNvSpPr>
          <p:nvPr/>
        </p:nvSpPr>
        <p:spPr>
          <a:xfrm>
            <a:off x="2146125" y="909616"/>
            <a:ext cx="8148896" cy="43319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lumMod val="95000"/>
                    <a:lumOff val="5000"/>
                  </a:schemeClr>
                </a:solidFill>
                <a:latin typeface="Verdana" panose="020B0604030504040204" pitchFamily="34" charset="0"/>
                <a:ea typeface="Meiryo" panose="020B0604030504040204" pitchFamily="34" charset="-128"/>
                <a:cs typeface="Verdana" panose="020B0604030504040204" pitchFamily="34" charset="0"/>
              </a:defRPr>
            </a:lvl1pPr>
          </a:lstStyle>
          <a:p>
            <a:r>
              <a:rPr lang="en-US" altLang="ja-JP" sz="2000" dirty="0"/>
              <a:t>A </a:t>
            </a:r>
            <a:r>
              <a:rPr lang="en-US" altLang="ja-JP" sz="2000" b="1" dirty="0"/>
              <a:t>novel retrieval system </a:t>
            </a:r>
            <a:r>
              <a:rPr lang="en-US" altLang="ja-JP" sz="2000" dirty="0"/>
              <a:t>that is functionally enhanced.</a:t>
            </a:r>
            <a:endParaRPr lang="ja-JP" altLang="en-US" sz="2000"/>
          </a:p>
        </p:txBody>
      </p:sp>
      <p:sp>
        <p:nvSpPr>
          <p:cNvPr id="5" name="曲折矢印 4">
            <a:extLst>
              <a:ext uri="{FF2B5EF4-FFF2-40B4-BE49-F238E27FC236}">
                <a16:creationId xmlns:a16="http://schemas.microsoft.com/office/drawing/2014/main" id="{E42A1337-C5E6-D1B4-0B8D-14014E997AFC}"/>
              </a:ext>
            </a:extLst>
          </p:cNvPr>
          <p:cNvSpPr/>
          <p:nvPr/>
        </p:nvSpPr>
        <p:spPr>
          <a:xfrm rot="10800000" flipH="1">
            <a:off x="2414338" y="4150895"/>
            <a:ext cx="627712" cy="527582"/>
          </a:xfrm>
          <a:prstGeom prst="ben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ja-JP" altLang="en-US">
              <a:solidFill>
                <a:schemeClr val="tx1"/>
              </a:solidFill>
            </a:endParaRPr>
          </a:p>
        </p:txBody>
      </p:sp>
      <p:sp>
        <p:nvSpPr>
          <p:cNvPr id="8" name="テキスト ボックス 7">
            <a:extLst>
              <a:ext uri="{FF2B5EF4-FFF2-40B4-BE49-F238E27FC236}">
                <a16:creationId xmlns:a16="http://schemas.microsoft.com/office/drawing/2014/main" id="{9590AE4A-94B8-A6E9-0D78-12A35242D85E}"/>
              </a:ext>
            </a:extLst>
          </p:cNvPr>
          <p:cNvSpPr txBox="1"/>
          <p:nvPr/>
        </p:nvSpPr>
        <p:spPr>
          <a:xfrm>
            <a:off x="1524000" y="1361087"/>
            <a:ext cx="6813884" cy="369332"/>
          </a:xfrm>
          <a:prstGeom prst="rect">
            <a:avLst/>
          </a:prstGeom>
          <a:noFill/>
        </p:spPr>
        <p:txBody>
          <a:bodyPr wrap="square">
            <a:spAutoFit/>
          </a:bodyPr>
          <a:lstStyle/>
          <a:p>
            <a:r>
              <a:rPr lang="en-US" altLang="ja-JP" b="1" dirty="0">
                <a:latin typeface="Verdana" panose="020B0604030504040204" pitchFamily="34" charset="0"/>
                <a:ea typeface="Verdana" panose="020B0604030504040204" pitchFamily="34" charset="0"/>
                <a:cs typeface="Verdana" panose="020B0604030504040204" pitchFamily="34" charset="0"/>
              </a:rPr>
              <a:t>at </a:t>
            </a:r>
            <a:r>
              <a:rPr lang="en-US" altLang="ja-JP" b="1" u="sng"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3"/>
              </a:rPr>
              <a:t>https://web.brc.riken.jp</a:t>
            </a:r>
            <a:r>
              <a:rPr lang="en-US" altLang="ja-JP" b="1" u="sng" dirty="0">
                <a:solidFill>
                  <a:srgbClr val="0000FF"/>
                </a:solidFill>
                <a:latin typeface="Verdana" panose="020B0604030504040204" pitchFamily="34" charset="0"/>
                <a:ea typeface="Verdana" panose="020B0604030504040204" pitchFamily="34" charset="0"/>
                <a:cs typeface="Verdana" panose="020B0604030504040204" pitchFamily="34" charset="0"/>
              </a:rPr>
              <a:t> </a:t>
            </a:r>
            <a:r>
              <a:rPr lang="en-US" altLang="ja-JP" dirty="0">
                <a:latin typeface="Verdana" panose="020B0604030504040204" pitchFamily="34" charset="0"/>
                <a:ea typeface="Verdana" panose="020B0604030504040204" pitchFamily="34" charset="0"/>
                <a:cs typeface="Verdana" panose="020B0604030504040204" pitchFamily="34" charset="0"/>
              </a:rPr>
              <a:t>(RIKEN BRC top page)</a:t>
            </a:r>
            <a:endParaRPr lang="ja-JP" altLang="en-US">
              <a:latin typeface="Verdana" panose="020B0604030504040204" pitchFamily="34" charset="0"/>
              <a:ea typeface="Meiryo" panose="020B0604030504040204" pitchFamily="34" charset="-128"/>
              <a:cs typeface="Verdana" panose="020B0604030504040204" pitchFamily="34" charset="0"/>
            </a:endParaRPr>
          </a:p>
        </p:txBody>
      </p:sp>
      <p:grpSp>
        <p:nvGrpSpPr>
          <p:cNvPr id="9" name="グループ化 8">
            <a:extLst>
              <a:ext uri="{FF2B5EF4-FFF2-40B4-BE49-F238E27FC236}">
                <a16:creationId xmlns:a16="http://schemas.microsoft.com/office/drawing/2014/main" id="{14E4EBF9-5E86-12FA-EF3C-B6F939919353}"/>
              </a:ext>
            </a:extLst>
          </p:cNvPr>
          <p:cNvGrpSpPr/>
          <p:nvPr/>
        </p:nvGrpSpPr>
        <p:grpSpPr>
          <a:xfrm>
            <a:off x="1713448" y="1847304"/>
            <a:ext cx="3287679" cy="1924662"/>
            <a:chOff x="189447" y="2536100"/>
            <a:chExt cx="3287679" cy="1924662"/>
          </a:xfrm>
        </p:grpSpPr>
        <p:pic>
          <p:nvPicPr>
            <p:cNvPr id="10" name="図 9">
              <a:extLst>
                <a:ext uri="{FF2B5EF4-FFF2-40B4-BE49-F238E27FC236}">
                  <a16:creationId xmlns:a16="http://schemas.microsoft.com/office/drawing/2014/main" id="{A3CB26EC-F23B-86D6-C0A0-510224C9360D}"/>
                </a:ext>
              </a:extLst>
            </p:cNvPr>
            <p:cNvPicPr>
              <a:picLocks noChangeAspect="1"/>
            </p:cNvPicPr>
            <p:nvPr/>
          </p:nvPicPr>
          <p:blipFill>
            <a:blip r:embed="rId4"/>
            <a:stretch>
              <a:fillRect/>
            </a:stretch>
          </p:blipFill>
          <p:spPr>
            <a:xfrm>
              <a:off x="189447" y="2536100"/>
              <a:ext cx="3287679" cy="1924662"/>
            </a:xfrm>
            <a:prstGeom prst="rect">
              <a:avLst/>
            </a:prstGeom>
          </p:spPr>
        </p:pic>
        <p:sp>
          <p:nvSpPr>
            <p:cNvPr id="13" name="円/楕円 12">
              <a:extLst>
                <a:ext uri="{FF2B5EF4-FFF2-40B4-BE49-F238E27FC236}">
                  <a16:creationId xmlns:a16="http://schemas.microsoft.com/office/drawing/2014/main" id="{A6421C97-5D2B-0EF0-8249-7BF5A9631F05}"/>
                </a:ext>
              </a:extLst>
            </p:cNvPr>
            <p:cNvSpPr/>
            <p:nvPr/>
          </p:nvSpPr>
          <p:spPr>
            <a:xfrm>
              <a:off x="209819" y="3588745"/>
              <a:ext cx="1691171" cy="32470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12" name="図 11">
            <a:extLst>
              <a:ext uri="{FF2B5EF4-FFF2-40B4-BE49-F238E27FC236}">
                <a16:creationId xmlns:a16="http://schemas.microsoft.com/office/drawing/2014/main" id="{CA4E877C-31D5-DC55-756A-8D00F3AB5490}"/>
              </a:ext>
            </a:extLst>
          </p:cNvPr>
          <p:cNvPicPr>
            <a:picLocks noChangeAspect="1"/>
          </p:cNvPicPr>
          <p:nvPr/>
        </p:nvPicPr>
        <p:blipFill>
          <a:blip r:embed="rId5"/>
          <a:stretch>
            <a:fillRect/>
          </a:stretch>
        </p:blipFill>
        <p:spPr>
          <a:xfrm>
            <a:off x="3424991" y="3771966"/>
            <a:ext cx="7120939" cy="2540600"/>
          </a:xfrm>
          <a:prstGeom prst="rect">
            <a:avLst/>
          </a:prstGeom>
        </p:spPr>
      </p:pic>
      <p:sp>
        <p:nvSpPr>
          <p:cNvPr id="16" name="テキスト ボックス 15">
            <a:extLst>
              <a:ext uri="{FF2B5EF4-FFF2-40B4-BE49-F238E27FC236}">
                <a16:creationId xmlns:a16="http://schemas.microsoft.com/office/drawing/2014/main" id="{2E00FDC0-B097-BBD1-4095-3495F4381BD5}"/>
              </a:ext>
            </a:extLst>
          </p:cNvPr>
          <p:cNvSpPr txBox="1"/>
          <p:nvPr/>
        </p:nvSpPr>
        <p:spPr>
          <a:xfrm>
            <a:off x="5919536" y="3402634"/>
            <a:ext cx="4804970" cy="369332"/>
          </a:xfrm>
          <a:prstGeom prst="rect">
            <a:avLst/>
          </a:prstGeom>
          <a:noFill/>
        </p:spPr>
        <p:txBody>
          <a:bodyPr wrap="none" rtlCol="0">
            <a:spAutoFit/>
          </a:bodyPr>
          <a:lstStyle/>
          <a:p>
            <a:r>
              <a:rPr lang="pt-PT" altLang="ja-JP" dirty="0">
                <a:latin typeface="Meiryo" panose="020B0604030504040204" pitchFamily="34" charset="-128"/>
                <a:ea typeface="Meiryo" panose="020B0604030504040204" pitchFamily="34" charset="-128"/>
              </a:rPr>
              <a:t>Interface </a:t>
            </a:r>
            <a:r>
              <a:rPr lang="pt-PT" altLang="ja-JP" dirty="0" err="1">
                <a:latin typeface="Meiryo" panose="020B0604030504040204" pitchFamily="34" charset="-128"/>
                <a:ea typeface="Meiryo" panose="020B0604030504040204" pitchFamily="34" charset="-128"/>
              </a:rPr>
              <a:t>of</a:t>
            </a:r>
            <a:r>
              <a:rPr lang="pt-PT" altLang="ja-JP" dirty="0">
                <a:latin typeface="Meiryo" panose="020B0604030504040204" pitchFamily="34" charset="-128"/>
                <a:ea typeface="Meiryo" panose="020B0604030504040204" pitchFamily="34" charset="-128"/>
              </a:rPr>
              <a:t> </a:t>
            </a:r>
            <a:r>
              <a:rPr lang="pt-PT" altLang="ja-JP" dirty="0" err="1">
                <a:latin typeface="Meiryo" panose="020B0604030504040204" pitchFamily="34" charset="-128"/>
                <a:ea typeface="Meiryo" panose="020B0604030504040204" pitchFamily="34" charset="-128"/>
              </a:rPr>
              <a:t>the</a:t>
            </a:r>
            <a:r>
              <a:rPr lang="pt-PT" altLang="ja-JP" dirty="0">
                <a:latin typeface="Meiryo" panose="020B0604030504040204" pitchFamily="34" charset="-128"/>
                <a:ea typeface="Meiryo" panose="020B0604030504040204" pitchFamily="34" charset="-128"/>
              </a:rPr>
              <a:t> </a:t>
            </a:r>
            <a:r>
              <a:rPr lang="pt-PT" altLang="ja-JP" dirty="0" err="1">
                <a:latin typeface="Meiryo" panose="020B0604030504040204" pitchFamily="34" charset="-128"/>
                <a:ea typeface="Meiryo" panose="020B0604030504040204" pitchFamily="34" charset="-128"/>
              </a:rPr>
              <a:t>Advanced</a:t>
            </a:r>
            <a:r>
              <a:rPr lang="pt-PT" altLang="ja-JP" dirty="0">
                <a:latin typeface="Meiryo" panose="020B0604030504040204" pitchFamily="34" charset="-128"/>
                <a:ea typeface="Meiryo" panose="020B0604030504040204" pitchFamily="34" charset="-128"/>
              </a:rPr>
              <a:t> </a:t>
            </a:r>
            <a:r>
              <a:rPr lang="pt-PT" altLang="ja-JP" dirty="0" err="1">
                <a:latin typeface="Meiryo" panose="020B0604030504040204" pitchFamily="34" charset="-128"/>
                <a:ea typeface="Meiryo" panose="020B0604030504040204" pitchFamily="34" charset="-128"/>
              </a:rPr>
              <a:t>search</a:t>
            </a:r>
            <a:r>
              <a:rPr lang="pt-PT" altLang="ja-JP" dirty="0">
                <a:latin typeface="Meiryo" panose="020B0604030504040204" pitchFamily="34" charset="-128"/>
                <a:ea typeface="Meiryo" panose="020B0604030504040204" pitchFamily="34" charset="-128"/>
              </a:rPr>
              <a:t> </a:t>
            </a:r>
            <a:r>
              <a:rPr lang="pt-PT" altLang="ja-JP" dirty="0" err="1">
                <a:latin typeface="Meiryo" panose="020B0604030504040204" pitchFamily="34" charset="-128"/>
                <a:ea typeface="Meiryo" panose="020B0604030504040204" pitchFamily="34" charset="-128"/>
              </a:rPr>
              <a:t>system</a:t>
            </a:r>
            <a:endParaRPr lang="ja-JP" altLang="en-US"/>
          </a:p>
        </p:txBody>
      </p:sp>
      <p:sp>
        <p:nvSpPr>
          <p:cNvPr id="6" name="テキスト ボックス 5">
            <a:extLst>
              <a:ext uri="{FF2B5EF4-FFF2-40B4-BE49-F238E27FC236}">
                <a16:creationId xmlns:a16="http://schemas.microsoft.com/office/drawing/2014/main" id="{9C112A2D-0686-611E-77FD-3EABD80061AF}"/>
              </a:ext>
            </a:extLst>
          </p:cNvPr>
          <p:cNvSpPr txBox="1"/>
          <p:nvPr/>
        </p:nvSpPr>
        <p:spPr>
          <a:xfrm>
            <a:off x="144380" y="32956"/>
            <a:ext cx="2897670"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Advanced search system</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曲折矢印 6">
            <a:extLst>
              <a:ext uri="{FF2B5EF4-FFF2-40B4-BE49-F238E27FC236}">
                <a16:creationId xmlns:a16="http://schemas.microsoft.com/office/drawing/2014/main" id="{47B15988-16C1-F8BF-1DDD-56C5735217F2}"/>
              </a:ext>
            </a:extLst>
          </p:cNvPr>
          <p:cNvSpPr/>
          <p:nvPr/>
        </p:nvSpPr>
        <p:spPr>
          <a:xfrm rot="10800000" flipH="1">
            <a:off x="1713447" y="826921"/>
            <a:ext cx="432678" cy="433196"/>
          </a:xfrm>
          <a:prstGeom prst="bentArrow">
            <a:avLst>
              <a:gd name="adj1" fmla="val 18700"/>
              <a:gd name="adj2" fmla="val 25000"/>
              <a:gd name="adj3" fmla="val 25000"/>
              <a:gd name="adj4" fmla="val 4375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ja-JP" altLang="en-US">
              <a:solidFill>
                <a:schemeClr val="tx1"/>
              </a:solidFill>
            </a:endParaRPr>
          </a:p>
        </p:txBody>
      </p:sp>
      <p:sp>
        <p:nvSpPr>
          <p:cNvPr id="11" name="スライド番号プレースホルダー 1">
            <a:extLst>
              <a:ext uri="{FF2B5EF4-FFF2-40B4-BE49-F238E27FC236}">
                <a16:creationId xmlns:a16="http://schemas.microsoft.com/office/drawing/2014/main" id="{1DFB4F5E-8511-DA7E-9C5D-46363EDBFFF1}"/>
              </a:ext>
            </a:extLst>
          </p:cNvPr>
          <p:cNvSpPr>
            <a:spLocks noGrp="1"/>
          </p:cNvSpPr>
          <p:nvPr>
            <p:ph type="sldNum" sz="quarter" idx="12"/>
          </p:nvPr>
        </p:nvSpPr>
        <p:spPr>
          <a:xfrm>
            <a:off x="9448800" y="6498684"/>
            <a:ext cx="2743200" cy="365125"/>
          </a:xfrm>
        </p:spPr>
        <p:txBody>
          <a:bodyPr/>
          <a:lstStyle/>
          <a:p>
            <a:fld id="{359E7A39-B3DA-4F3A-BB48-71213A8BC3C3}" type="slidenum">
              <a:rPr kumimoji="1" lang="ja-JP" altLang="en-US" smtClean="0"/>
              <a:t>25</a:t>
            </a:fld>
            <a:endParaRPr kumimoji="1" lang="ja-JP" altLang="en-US"/>
          </a:p>
        </p:txBody>
      </p:sp>
    </p:spTree>
    <p:extLst>
      <p:ext uri="{BB962C8B-B14F-4D97-AF65-F5344CB8AC3E}">
        <p14:creationId xmlns:p14="http://schemas.microsoft.com/office/powerpoint/2010/main" val="1090662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FB4FE46-86D5-3000-E6B3-8318C910DF4A}"/>
              </a:ext>
            </a:extLst>
          </p:cNvPr>
          <p:cNvSpPr>
            <a:spLocks noGrp="1"/>
          </p:cNvSpPr>
          <p:nvPr>
            <p:ph type="sldNum" sz="quarter" idx="4"/>
          </p:nvPr>
        </p:nvSpPr>
        <p:spPr>
          <a:xfrm>
            <a:off x="12496800" y="652707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lumMod val="85000"/>
                    <a:lumOff val="15000"/>
                  </a:schemeClr>
                </a:solidFill>
                <a:latin typeface="Verdana" panose="020B0604030504040204" pitchFamily="34" charset="0"/>
                <a:ea typeface="+mn-ea"/>
                <a:cs typeface="Verdana" panose="020B0604030504040204"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01ED668-4C65-3B48-8D12-E84E81F9D873}" type="slidenum">
              <a:rPr lang="ja-JP" altLang="en-US" smtClean="0"/>
              <a:pPr/>
              <a:t>26</a:t>
            </a:fld>
            <a:endParaRPr lang="ja-JP" altLang="en-US"/>
          </a:p>
        </p:txBody>
      </p:sp>
      <p:sp>
        <p:nvSpPr>
          <p:cNvPr id="7" name="テキスト ボックス 6">
            <a:extLst>
              <a:ext uri="{FF2B5EF4-FFF2-40B4-BE49-F238E27FC236}">
                <a16:creationId xmlns:a16="http://schemas.microsoft.com/office/drawing/2014/main" id="{AE25771B-53ED-1524-CBC3-8A3BF059FA9F}"/>
              </a:ext>
            </a:extLst>
          </p:cNvPr>
          <p:cNvSpPr txBox="1"/>
          <p:nvPr/>
        </p:nvSpPr>
        <p:spPr>
          <a:xfrm>
            <a:off x="192505" y="1197056"/>
            <a:ext cx="8325853" cy="4093428"/>
          </a:xfrm>
          <a:prstGeom prst="rect">
            <a:avLst/>
          </a:prstGeom>
          <a:noFill/>
        </p:spPr>
        <p:txBody>
          <a:bodyPr wrap="square">
            <a:spAutoFit/>
          </a:bodyPr>
          <a:lstStyle/>
          <a:p>
            <a:pPr marL="285750" indent="-285750">
              <a:buFont typeface="Arial" panose="020B0604020202020204" pitchFamily="34" charset="0"/>
              <a:buChar char="•"/>
              <a:defRPr/>
            </a:pPr>
            <a:r>
              <a:rPr lang="en" altLang="ja-JP" sz="2000" dirty="0">
                <a:solidFill>
                  <a:prstClr val="black"/>
                </a:solidFill>
                <a:latin typeface="Verdana" panose="020B0604030504040204" pitchFamily="34" charset="0"/>
                <a:ea typeface="Verdana" panose="020B0604030504040204" pitchFamily="34" charset="0"/>
                <a:cs typeface="Verdana" panose="020B0604030504040204" pitchFamily="34" charset="0"/>
              </a:rPr>
              <a:t>Users can search by category in addition to keyword search for all fields. Currently, categories include </a:t>
            </a:r>
            <a:r>
              <a:rPr lang="en" altLang="ja-JP" sz="2000" b="1" dirty="0">
                <a:solidFill>
                  <a:prstClr val="black"/>
                </a:solidFill>
                <a:latin typeface="Verdana" panose="020B0604030504040204" pitchFamily="34" charset="0"/>
                <a:ea typeface="Verdana" panose="020B0604030504040204" pitchFamily="34" charset="0"/>
                <a:cs typeface="Verdana" panose="020B0604030504040204" pitchFamily="34" charset="0"/>
              </a:rPr>
              <a:t>ontology, gene, article </a:t>
            </a:r>
            <a:r>
              <a:rPr lang="en" altLang="ja-JP" sz="2000" dirty="0">
                <a:solidFill>
                  <a:prstClr val="black"/>
                </a:solidFill>
                <a:latin typeface="Verdana" panose="020B0604030504040204" pitchFamily="34" charset="0"/>
                <a:ea typeface="Verdana" panose="020B0604030504040204" pitchFamily="34" charset="0"/>
                <a:cs typeface="Verdana" panose="020B0604030504040204" pitchFamily="34" charset="0"/>
              </a:rPr>
              <a:t>(PubMed ID), and </a:t>
            </a:r>
            <a:r>
              <a:rPr lang="en" altLang="ja-JP" sz="2000" b="1" dirty="0">
                <a:solidFill>
                  <a:prstClr val="black"/>
                </a:solidFill>
                <a:latin typeface="Verdana" panose="020B0604030504040204" pitchFamily="34" charset="0"/>
                <a:ea typeface="Verdana" panose="020B0604030504040204" pitchFamily="34" charset="0"/>
                <a:cs typeface="Verdana" panose="020B0604030504040204" pitchFamily="34" charset="0"/>
              </a:rPr>
              <a:t>virus. </a:t>
            </a:r>
          </a:p>
          <a:p>
            <a:pPr marL="285750" indent="-285750">
              <a:buFont typeface="Arial" panose="020B0604020202020204" pitchFamily="34" charset="0"/>
              <a:buChar char="•"/>
              <a:defRPr/>
            </a:pPr>
            <a:endParaRPr lang="en-US" altLang="ja-JP" sz="2000" b="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 altLang="ja-JP" sz="2000" dirty="0">
                <a:latin typeface="Verdana" panose="020B0604030504040204" pitchFamily="34" charset="0"/>
                <a:ea typeface="Verdana" panose="020B0604030504040204" pitchFamily="34" charset="0"/>
                <a:cs typeface="Verdana" panose="020B0604030504040204" pitchFamily="34" charset="0"/>
              </a:rPr>
              <a:t>In the case of an </a:t>
            </a:r>
            <a:r>
              <a:rPr lang="en" altLang="ja-JP" sz="2000" b="1" dirty="0">
                <a:latin typeface="Verdana" panose="020B0604030504040204" pitchFamily="34" charset="0"/>
                <a:ea typeface="Verdana" panose="020B0604030504040204" pitchFamily="34" charset="0"/>
                <a:cs typeface="Verdana" panose="020B0604030504040204" pitchFamily="34" charset="0"/>
              </a:rPr>
              <a:t>ontology search</a:t>
            </a:r>
            <a:r>
              <a:rPr lang="en" altLang="ja-JP" sz="2000" dirty="0">
                <a:latin typeface="Verdana" panose="020B0604030504040204" pitchFamily="34" charset="0"/>
                <a:ea typeface="Verdana" panose="020B0604030504040204" pitchFamily="34" charset="0"/>
                <a:cs typeface="Verdana" panose="020B0604030504040204" pitchFamily="34" charset="0"/>
              </a:rPr>
              <a:t>, users select multiple ontology terms from the ontology hierarchy and find the relevant bioresources.</a:t>
            </a:r>
          </a:p>
          <a:p>
            <a:pPr marL="285750" indent="-285750">
              <a:buFont typeface="Arial" panose="020B0604020202020204" pitchFamily="34" charset="0"/>
              <a:buChar char="•"/>
            </a:pPr>
            <a:endParaRPr lang="en" altLang="ja-JP" sz="20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 altLang="ja-JP" sz="2000" dirty="0">
                <a:latin typeface="Verdana" panose="020B0604030504040204" pitchFamily="34" charset="0"/>
                <a:ea typeface="Verdana" panose="020B0604030504040204" pitchFamily="34" charset="0"/>
                <a:cs typeface="Verdana" panose="020B0604030504040204" pitchFamily="34" charset="0"/>
              </a:rPr>
              <a:t>During the search process, users can confirm </a:t>
            </a:r>
            <a:r>
              <a:rPr lang="en" altLang="ja-JP" sz="2000" b="1" dirty="0">
                <a:latin typeface="Verdana" panose="020B0604030504040204" pitchFamily="34" charset="0"/>
                <a:ea typeface="Verdana" panose="020B0604030504040204" pitchFamily="34" charset="0"/>
                <a:cs typeface="Verdana" panose="020B0604030504040204" pitchFamily="34" charset="0"/>
              </a:rPr>
              <a:t>the number of hit bioresources</a:t>
            </a:r>
            <a:r>
              <a:rPr lang="en" altLang="ja-JP" sz="2000" dirty="0">
                <a:latin typeface="Verdana" panose="020B0604030504040204" pitchFamily="34" charset="0"/>
                <a:ea typeface="Verdana" panose="020B0604030504040204" pitchFamily="34" charset="0"/>
                <a:cs typeface="Verdana" panose="020B0604030504040204" pitchFamily="34" charset="0"/>
              </a:rPr>
              <a:t> and proceed with the search.</a:t>
            </a:r>
          </a:p>
          <a:p>
            <a:pPr marL="285750" indent="-285750">
              <a:buFont typeface="Arial" panose="020B0604020202020204" pitchFamily="34" charset="0"/>
              <a:buChar char="•"/>
            </a:pPr>
            <a:endParaRPr lang="en" altLang="ja-JP" sz="20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 altLang="ja-JP" sz="2000" dirty="0">
                <a:latin typeface="Verdana" panose="020B0604030504040204" pitchFamily="34" charset="0"/>
                <a:ea typeface="Verdana" panose="020B0604030504040204" pitchFamily="34" charset="0"/>
                <a:cs typeface="Verdana" panose="020B0604030504040204" pitchFamily="34" charset="0"/>
              </a:rPr>
              <a:t>Users can combine multiple search conditions (perform </a:t>
            </a:r>
            <a:r>
              <a:rPr lang="en" altLang="ja-JP" sz="2000" b="1" dirty="0">
                <a:latin typeface="Verdana" panose="020B0604030504040204" pitchFamily="34" charset="0"/>
                <a:ea typeface="Verdana" panose="020B0604030504040204" pitchFamily="34" charset="0"/>
                <a:cs typeface="Verdana" panose="020B0604030504040204" pitchFamily="34" charset="0"/>
              </a:rPr>
              <a:t>OR/AND search</a:t>
            </a:r>
            <a:r>
              <a:rPr lang="en" altLang="ja-JP" sz="2000" dirty="0">
                <a:latin typeface="Verdana" panose="020B0604030504040204" pitchFamily="34" charset="0"/>
                <a:ea typeface="Verdana" panose="020B0604030504040204" pitchFamily="34" charset="0"/>
                <a:cs typeface="Verdana" panose="020B0604030504040204" pitchFamily="34" charset="0"/>
              </a:rPr>
              <a:t>).</a:t>
            </a:r>
          </a:p>
        </p:txBody>
      </p:sp>
      <p:sp>
        <p:nvSpPr>
          <p:cNvPr id="3" name="テキスト ボックス 2">
            <a:extLst>
              <a:ext uri="{FF2B5EF4-FFF2-40B4-BE49-F238E27FC236}">
                <a16:creationId xmlns:a16="http://schemas.microsoft.com/office/drawing/2014/main" id="{04B2C1D1-A70A-7642-8B81-580015FBA4D7}"/>
              </a:ext>
            </a:extLst>
          </p:cNvPr>
          <p:cNvSpPr txBox="1"/>
          <p:nvPr/>
        </p:nvSpPr>
        <p:spPr>
          <a:xfrm>
            <a:off x="493295" y="428549"/>
            <a:ext cx="10852483" cy="461665"/>
          </a:xfrm>
          <a:prstGeom prst="rect">
            <a:avLst/>
          </a:prstGeom>
          <a:noFill/>
        </p:spPr>
        <p:txBody>
          <a:bodyPr wrap="square" rtlCol="0">
            <a:spAutoFit/>
          </a:bodyPr>
          <a:lstStyle/>
          <a:p>
            <a:pPr>
              <a:lnSpc>
                <a:spcPct val="100000"/>
              </a:lnSpc>
            </a:pPr>
            <a:r>
              <a:rPr lang="en-US" altLang="ja-JP" sz="2400" dirty="0">
                <a:latin typeface="Verdana" panose="020B0604030504040204" pitchFamily="34" charset="0"/>
                <a:ea typeface="Verdana" panose="020B0604030504040204" pitchFamily="34" charset="0"/>
                <a:cs typeface="Verdana" panose="020B0604030504040204" pitchFamily="34" charset="0"/>
              </a:rPr>
              <a:t>Features of Advanced Search</a:t>
            </a:r>
          </a:p>
        </p:txBody>
      </p:sp>
      <p:sp>
        <p:nvSpPr>
          <p:cNvPr id="2" name="スライド番号プレースホルダー 1">
            <a:extLst>
              <a:ext uri="{FF2B5EF4-FFF2-40B4-BE49-F238E27FC236}">
                <a16:creationId xmlns:a16="http://schemas.microsoft.com/office/drawing/2014/main" id="{CD566736-37E8-AAE2-F765-8D35682CFAED}"/>
              </a:ext>
            </a:extLst>
          </p:cNvPr>
          <p:cNvSpPr>
            <a:spLocks noGrp="1"/>
          </p:cNvSpPr>
          <p:nvPr>
            <p:ph type="sldNum" sz="quarter" idx="12"/>
          </p:nvPr>
        </p:nvSpPr>
        <p:spPr>
          <a:xfrm>
            <a:off x="9448800" y="6474620"/>
            <a:ext cx="2743200" cy="365125"/>
          </a:xfrm>
        </p:spPr>
        <p:txBody>
          <a:bodyPr/>
          <a:lstStyle/>
          <a:p>
            <a:fld id="{359E7A39-B3DA-4F3A-BB48-71213A8BC3C3}" type="slidenum">
              <a:rPr kumimoji="1" lang="ja-JP" altLang="en-US" smtClean="0"/>
              <a:t>26</a:t>
            </a:fld>
            <a:endParaRPr kumimoji="1" lang="ja-JP" altLang="en-US"/>
          </a:p>
        </p:txBody>
      </p:sp>
      <p:pic>
        <p:nvPicPr>
          <p:cNvPr id="5" name="図 4">
            <a:extLst>
              <a:ext uri="{FF2B5EF4-FFF2-40B4-BE49-F238E27FC236}">
                <a16:creationId xmlns:a16="http://schemas.microsoft.com/office/drawing/2014/main" id="{6C5D2B56-E22D-F0A4-5FD1-7A5B7E62A001}"/>
              </a:ext>
            </a:extLst>
          </p:cNvPr>
          <p:cNvPicPr>
            <a:picLocks noChangeAspect="1"/>
          </p:cNvPicPr>
          <p:nvPr/>
        </p:nvPicPr>
        <p:blipFill>
          <a:blip r:embed="rId3"/>
          <a:stretch>
            <a:fillRect/>
          </a:stretch>
        </p:blipFill>
        <p:spPr>
          <a:xfrm>
            <a:off x="8557795" y="1197056"/>
            <a:ext cx="3441700" cy="3403600"/>
          </a:xfrm>
          <a:prstGeom prst="rect">
            <a:avLst/>
          </a:prstGeom>
        </p:spPr>
      </p:pic>
      <p:sp>
        <p:nvSpPr>
          <p:cNvPr id="6" name="円/楕円 5">
            <a:extLst>
              <a:ext uri="{FF2B5EF4-FFF2-40B4-BE49-F238E27FC236}">
                <a16:creationId xmlns:a16="http://schemas.microsoft.com/office/drawing/2014/main" id="{6348DB0F-49CB-D67C-ECF2-BEC11828F6FC}"/>
              </a:ext>
            </a:extLst>
          </p:cNvPr>
          <p:cNvSpPr/>
          <p:nvPr/>
        </p:nvSpPr>
        <p:spPr>
          <a:xfrm>
            <a:off x="8467494" y="3059669"/>
            <a:ext cx="981306" cy="730278"/>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テキスト ボックス 7">
            <a:extLst>
              <a:ext uri="{FF2B5EF4-FFF2-40B4-BE49-F238E27FC236}">
                <a16:creationId xmlns:a16="http://schemas.microsoft.com/office/drawing/2014/main" id="{39785B69-4A60-9707-F90C-EEEDC77886DA}"/>
              </a:ext>
            </a:extLst>
          </p:cNvPr>
          <p:cNvSpPr txBox="1"/>
          <p:nvPr/>
        </p:nvSpPr>
        <p:spPr>
          <a:xfrm>
            <a:off x="144380" y="32956"/>
            <a:ext cx="2897670"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Advanced search system</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円形吹き出し 8">
            <a:extLst>
              <a:ext uri="{FF2B5EF4-FFF2-40B4-BE49-F238E27FC236}">
                <a16:creationId xmlns:a16="http://schemas.microsoft.com/office/drawing/2014/main" id="{2A13E3A0-7C9F-1BD5-11D7-0FA1E6FB2E32}"/>
              </a:ext>
            </a:extLst>
          </p:cNvPr>
          <p:cNvSpPr/>
          <p:nvPr/>
        </p:nvSpPr>
        <p:spPr>
          <a:xfrm>
            <a:off x="8485606" y="5089954"/>
            <a:ext cx="2595478" cy="672495"/>
          </a:xfrm>
          <a:prstGeom prst="wedgeEllipseCallout">
            <a:avLst>
              <a:gd name="adj1" fmla="val -21205"/>
              <a:gd name="adj2" fmla="val -245032"/>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Select Ontology search</a:t>
            </a:r>
          </a:p>
        </p:txBody>
      </p:sp>
      <p:sp>
        <p:nvSpPr>
          <p:cNvPr id="10" name="テキスト ボックス 9">
            <a:extLst>
              <a:ext uri="{FF2B5EF4-FFF2-40B4-BE49-F238E27FC236}">
                <a16:creationId xmlns:a16="http://schemas.microsoft.com/office/drawing/2014/main" id="{778B20E7-FF2D-0D5E-9FB8-504E30B0FFC6}"/>
              </a:ext>
            </a:extLst>
          </p:cNvPr>
          <p:cNvSpPr txBox="1"/>
          <p:nvPr/>
        </p:nvSpPr>
        <p:spPr>
          <a:xfrm>
            <a:off x="8729022" y="782192"/>
            <a:ext cx="3099246" cy="369332"/>
          </a:xfrm>
          <a:prstGeom prst="rect">
            <a:avLst/>
          </a:prstGeom>
          <a:noFill/>
        </p:spPr>
        <p:txBody>
          <a:bodyPr wrap="none" rtlCol="0">
            <a:spAutoFit/>
          </a:bodyPr>
          <a:lstStyle/>
          <a:p>
            <a:r>
              <a:rPr kumimoji="1" lang="en-US" altLang="ja-JP" dirty="0">
                <a:latin typeface="Verdana" panose="020B0604030504040204" pitchFamily="34" charset="0"/>
                <a:ea typeface="Verdana" panose="020B0604030504040204" pitchFamily="34" charset="0"/>
                <a:cs typeface="Verdana" panose="020B0604030504040204" pitchFamily="34" charset="0"/>
              </a:rPr>
              <a:t>Advanced search window</a:t>
            </a:r>
            <a:endParaRPr kumimoji="1" lang="ja-JP" altLang="en-US">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94801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9536A10-3C8B-CAE3-69C3-3A6D4886CBD6}"/>
              </a:ext>
            </a:extLst>
          </p:cNvPr>
          <p:cNvSpPr>
            <a:spLocks noGrp="1"/>
          </p:cNvSpPr>
          <p:nvPr>
            <p:ph type="sldNum" sz="quarter" idx="12"/>
          </p:nvPr>
        </p:nvSpPr>
        <p:spPr/>
        <p:txBody>
          <a:bodyPr/>
          <a:lstStyle/>
          <a:p>
            <a:fld id="{A2F5039A-55DE-074D-90E6-D9E9D9F1CB06}" type="slidenum">
              <a:rPr kumimoji="1" lang="ja-JP" altLang="en-US" smtClean="0"/>
              <a:t>27</a:t>
            </a:fld>
            <a:endParaRPr kumimoji="1" lang="ja-JP" altLang="en-US"/>
          </a:p>
        </p:txBody>
      </p:sp>
      <p:pic>
        <p:nvPicPr>
          <p:cNvPr id="5" name="図 4">
            <a:extLst>
              <a:ext uri="{FF2B5EF4-FFF2-40B4-BE49-F238E27FC236}">
                <a16:creationId xmlns:a16="http://schemas.microsoft.com/office/drawing/2014/main" id="{AE9DEB8F-EFD8-FDBB-9F54-48206857E2CC}"/>
              </a:ext>
            </a:extLst>
          </p:cNvPr>
          <p:cNvPicPr>
            <a:picLocks noChangeAspect="1"/>
          </p:cNvPicPr>
          <p:nvPr/>
        </p:nvPicPr>
        <p:blipFill>
          <a:blip r:embed="rId2"/>
          <a:stretch>
            <a:fillRect/>
          </a:stretch>
        </p:blipFill>
        <p:spPr>
          <a:xfrm>
            <a:off x="2209800" y="824111"/>
            <a:ext cx="7772400" cy="5507436"/>
          </a:xfrm>
          <a:prstGeom prst="rect">
            <a:avLst/>
          </a:prstGeom>
        </p:spPr>
      </p:pic>
      <p:sp>
        <p:nvSpPr>
          <p:cNvPr id="6" name="テキスト ボックス 5">
            <a:extLst>
              <a:ext uri="{FF2B5EF4-FFF2-40B4-BE49-F238E27FC236}">
                <a16:creationId xmlns:a16="http://schemas.microsoft.com/office/drawing/2014/main" id="{11F45377-EE6D-ED50-FAAB-6213CF1AE0DF}"/>
              </a:ext>
            </a:extLst>
          </p:cNvPr>
          <p:cNvSpPr txBox="1"/>
          <p:nvPr/>
        </p:nvSpPr>
        <p:spPr>
          <a:xfrm>
            <a:off x="391663" y="381154"/>
            <a:ext cx="10852483" cy="461665"/>
          </a:xfrm>
          <a:prstGeom prst="rect">
            <a:avLst/>
          </a:prstGeom>
          <a:noFill/>
        </p:spPr>
        <p:txBody>
          <a:bodyPr wrap="square" rtlCol="0">
            <a:spAutoFit/>
          </a:bodyPr>
          <a:lstStyle/>
          <a:p>
            <a:r>
              <a:rPr lang="en-US" altLang="ja-JP" sz="2400" dirty="0">
                <a:latin typeface="Verdana" panose="020B0604030504040204" pitchFamily="34" charset="0"/>
                <a:ea typeface="Verdana" panose="020B0604030504040204" pitchFamily="34" charset="0"/>
                <a:cs typeface="Verdana" panose="020B0604030504040204" pitchFamily="34" charset="0"/>
              </a:rPr>
              <a:t>Ontology search examples</a:t>
            </a:r>
            <a:endParaRPr lang="ja-JP" altLang="en-US" sz="2400">
              <a:latin typeface="Verdana" panose="020B0604030504040204" pitchFamily="34" charset="0"/>
              <a:cs typeface="Verdana" panose="020B0604030504040204" pitchFamily="34" charset="0"/>
            </a:endParaRPr>
          </a:p>
        </p:txBody>
      </p:sp>
      <p:sp>
        <p:nvSpPr>
          <p:cNvPr id="7" name="円形吹き出し 6">
            <a:extLst>
              <a:ext uri="{FF2B5EF4-FFF2-40B4-BE49-F238E27FC236}">
                <a16:creationId xmlns:a16="http://schemas.microsoft.com/office/drawing/2014/main" id="{E00E4974-EA90-E57B-EA16-72E565FDF946}"/>
              </a:ext>
            </a:extLst>
          </p:cNvPr>
          <p:cNvSpPr/>
          <p:nvPr/>
        </p:nvSpPr>
        <p:spPr>
          <a:xfrm>
            <a:off x="5152857" y="344790"/>
            <a:ext cx="3269248" cy="672495"/>
          </a:xfrm>
          <a:prstGeom prst="wedgeEllipseCallout">
            <a:avLst>
              <a:gd name="adj1" fmla="val -104746"/>
              <a:gd name="adj2" fmla="val 125311"/>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Type query word (e.g., lung cancer)</a:t>
            </a:r>
          </a:p>
        </p:txBody>
      </p:sp>
      <p:sp>
        <p:nvSpPr>
          <p:cNvPr id="8" name="円形吹き出し 7">
            <a:extLst>
              <a:ext uri="{FF2B5EF4-FFF2-40B4-BE49-F238E27FC236}">
                <a16:creationId xmlns:a16="http://schemas.microsoft.com/office/drawing/2014/main" id="{1EDA18B7-0400-9259-574B-114E6754FA8F}"/>
              </a:ext>
            </a:extLst>
          </p:cNvPr>
          <p:cNvSpPr/>
          <p:nvPr/>
        </p:nvSpPr>
        <p:spPr>
          <a:xfrm>
            <a:off x="252663" y="3241581"/>
            <a:ext cx="2775284" cy="1065724"/>
          </a:xfrm>
          <a:prstGeom prst="wedgeEllipseCallout">
            <a:avLst>
              <a:gd name="adj1" fmla="val 45709"/>
              <a:gd name="adj2" fmla="val -164302"/>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Select query word from suggestion list</a:t>
            </a:r>
          </a:p>
        </p:txBody>
      </p:sp>
      <p:sp>
        <p:nvSpPr>
          <p:cNvPr id="9" name="円/楕円 8">
            <a:extLst>
              <a:ext uri="{FF2B5EF4-FFF2-40B4-BE49-F238E27FC236}">
                <a16:creationId xmlns:a16="http://schemas.microsoft.com/office/drawing/2014/main" id="{80E9F9AC-9439-1A74-62B3-9145FAE4C32F}"/>
              </a:ext>
            </a:extLst>
          </p:cNvPr>
          <p:cNvSpPr/>
          <p:nvPr/>
        </p:nvSpPr>
        <p:spPr>
          <a:xfrm>
            <a:off x="5327252" y="5570621"/>
            <a:ext cx="981306" cy="56548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形吹き出し 9">
            <a:extLst>
              <a:ext uri="{FF2B5EF4-FFF2-40B4-BE49-F238E27FC236}">
                <a16:creationId xmlns:a16="http://schemas.microsoft.com/office/drawing/2014/main" id="{2538CA88-1162-B07E-6E1F-0A58054F5EB0}"/>
              </a:ext>
            </a:extLst>
          </p:cNvPr>
          <p:cNvSpPr/>
          <p:nvPr/>
        </p:nvSpPr>
        <p:spPr>
          <a:xfrm>
            <a:off x="6715291" y="4415589"/>
            <a:ext cx="1712495" cy="803868"/>
          </a:xfrm>
          <a:prstGeom prst="wedgeEllipseCallout">
            <a:avLst>
              <a:gd name="adj1" fmla="val -80014"/>
              <a:gd name="adj2" fmla="val 104390"/>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Press OK button</a:t>
            </a:r>
          </a:p>
        </p:txBody>
      </p:sp>
      <p:sp>
        <p:nvSpPr>
          <p:cNvPr id="11" name="テキスト ボックス 10">
            <a:extLst>
              <a:ext uri="{FF2B5EF4-FFF2-40B4-BE49-F238E27FC236}">
                <a16:creationId xmlns:a16="http://schemas.microsoft.com/office/drawing/2014/main" id="{A6A81F69-4B25-999F-F6A7-3FB6403C618B}"/>
              </a:ext>
            </a:extLst>
          </p:cNvPr>
          <p:cNvSpPr txBox="1"/>
          <p:nvPr/>
        </p:nvSpPr>
        <p:spPr>
          <a:xfrm>
            <a:off x="144380" y="32956"/>
            <a:ext cx="2897670"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Advanced search system</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テキスト ボックス 11">
            <a:extLst>
              <a:ext uri="{FF2B5EF4-FFF2-40B4-BE49-F238E27FC236}">
                <a16:creationId xmlns:a16="http://schemas.microsoft.com/office/drawing/2014/main" id="{57F0F599-DD0E-58F7-8926-A876C02756C5}"/>
              </a:ext>
            </a:extLst>
          </p:cNvPr>
          <p:cNvSpPr txBox="1"/>
          <p:nvPr/>
        </p:nvSpPr>
        <p:spPr>
          <a:xfrm>
            <a:off x="6623201" y="3241581"/>
            <a:ext cx="1896673" cy="369332"/>
          </a:xfrm>
          <a:prstGeom prst="rect">
            <a:avLst/>
          </a:prstGeom>
          <a:noFill/>
        </p:spPr>
        <p:txBody>
          <a:bodyPr wrap="none" rtlCol="0">
            <a:spAutoFit/>
          </a:bodyPr>
          <a:lstStyle/>
          <a:p>
            <a:r>
              <a:rPr kumimoji="1" lang="en-US" altLang="ja-JP" dirty="0">
                <a:latin typeface="Verdana" panose="020B0604030504040204" pitchFamily="34" charset="0"/>
                <a:ea typeface="Verdana" panose="020B0604030504040204" pitchFamily="34" charset="0"/>
                <a:cs typeface="Verdana" panose="020B0604030504040204" pitchFamily="34" charset="0"/>
              </a:rPr>
              <a:t>Suggestion list</a:t>
            </a:r>
            <a:endParaRPr kumimoji="1" lang="ja-JP" altLang="en-US">
              <a:latin typeface="Verdana" panose="020B0604030504040204" pitchFamily="34" charset="0"/>
              <a:cs typeface="Verdana" panose="020B0604030504040204" pitchFamily="34" charset="0"/>
            </a:endParaRPr>
          </a:p>
        </p:txBody>
      </p:sp>
      <p:sp>
        <p:nvSpPr>
          <p:cNvPr id="2" name="テキスト ボックス 1">
            <a:extLst>
              <a:ext uri="{FF2B5EF4-FFF2-40B4-BE49-F238E27FC236}">
                <a16:creationId xmlns:a16="http://schemas.microsoft.com/office/drawing/2014/main" id="{99F12B19-1210-64C6-6845-D688D8C65481}"/>
              </a:ext>
            </a:extLst>
          </p:cNvPr>
          <p:cNvSpPr txBox="1"/>
          <p:nvPr/>
        </p:nvSpPr>
        <p:spPr>
          <a:xfrm>
            <a:off x="2718658" y="5005847"/>
            <a:ext cx="3021981" cy="369332"/>
          </a:xfrm>
          <a:prstGeom prst="rect">
            <a:avLst/>
          </a:prstGeom>
          <a:noFill/>
        </p:spPr>
        <p:txBody>
          <a:bodyPr wrap="none" rtlCol="0">
            <a:spAutoFit/>
          </a:bodyPr>
          <a:lstStyle/>
          <a:p>
            <a:r>
              <a:rPr kumimoji="1" lang="en-US" altLang="ja-JP" dirty="0">
                <a:latin typeface="Verdana" panose="020B0604030504040204" pitchFamily="34" charset="0"/>
                <a:ea typeface="Verdana" panose="020B0604030504040204" pitchFamily="34" charset="0"/>
                <a:cs typeface="Verdana" panose="020B0604030504040204" pitchFamily="34" charset="0"/>
              </a:rPr>
              <a:t>Ontology search window</a:t>
            </a:r>
            <a:endParaRPr kumimoji="1" lang="ja-JP" altLang="en-US">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47828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FB4FE46-86D5-3000-E6B3-8318C910DF4A}"/>
              </a:ext>
            </a:extLst>
          </p:cNvPr>
          <p:cNvSpPr>
            <a:spLocks noGrp="1"/>
          </p:cNvSpPr>
          <p:nvPr>
            <p:ph type="sldNum" sz="quarter" idx="4"/>
          </p:nvPr>
        </p:nvSpPr>
        <p:spPr>
          <a:xfrm>
            <a:off x="12496800" y="652707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lumMod val="85000"/>
                    <a:lumOff val="15000"/>
                  </a:schemeClr>
                </a:solidFill>
                <a:latin typeface="Verdana" panose="020B0604030504040204" pitchFamily="34" charset="0"/>
                <a:ea typeface="+mn-ea"/>
                <a:cs typeface="Verdana" panose="020B0604030504040204"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01ED668-4C65-3B48-8D12-E84E81F9D873}" type="slidenum">
              <a:rPr lang="ja-JP" altLang="en-US" smtClean="0"/>
              <a:pPr/>
              <a:t>28</a:t>
            </a:fld>
            <a:endParaRPr lang="ja-JP" altLang="en-US"/>
          </a:p>
        </p:txBody>
      </p:sp>
      <p:pic>
        <p:nvPicPr>
          <p:cNvPr id="10" name="図 9">
            <a:extLst>
              <a:ext uri="{FF2B5EF4-FFF2-40B4-BE49-F238E27FC236}">
                <a16:creationId xmlns:a16="http://schemas.microsoft.com/office/drawing/2014/main" id="{34C40A29-98FD-2B96-B9A9-2EA055624B41}"/>
              </a:ext>
            </a:extLst>
          </p:cNvPr>
          <p:cNvPicPr>
            <a:picLocks noChangeAspect="1"/>
          </p:cNvPicPr>
          <p:nvPr/>
        </p:nvPicPr>
        <p:blipFill>
          <a:blip r:embed="rId3"/>
          <a:stretch>
            <a:fillRect/>
          </a:stretch>
        </p:blipFill>
        <p:spPr>
          <a:xfrm>
            <a:off x="2418347" y="936880"/>
            <a:ext cx="7307269" cy="5343603"/>
          </a:xfrm>
          <a:prstGeom prst="rect">
            <a:avLst/>
          </a:prstGeom>
        </p:spPr>
      </p:pic>
      <p:sp>
        <p:nvSpPr>
          <p:cNvPr id="12" name="円/楕円 11">
            <a:extLst>
              <a:ext uri="{FF2B5EF4-FFF2-40B4-BE49-F238E27FC236}">
                <a16:creationId xmlns:a16="http://schemas.microsoft.com/office/drawing/2014/main" id="{FC051EFD-2F02-29CA-B88A-78548B657FE3}"/>
              </a:ext>
            </a:extLst>
          </p:cNvPr>
          <p:cNvSpPr/>
          <p:nvPr/>
        </p:nvSpPr>
        <p:spPr>
          <a:xfrm>
            <a:off x="4757756" y="1841170"/>
            <a:ext cx="981306" cy="36933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EF84C0C8-2568-E681-82C6-B785177BC2E9}"/>
              </a:ext>
            </a:extLst>
          </p:cNvPr>
          <p:cNvSpPr txBox="1"/>
          <p:nvPr/>
        </p:nvSpPr>
        <p:spPr>
          <a:xfrm>
            <a:off x="493295" y="428549"/>
            <a:ext cx="10852483" cy="461665"/>
          </a:xfrm>
          <a:prstGeom prst="rect">
            <a:avLst/>
          </a:prstGeom>
          <a:noFill/>
        </p:spPr>
        <p:txBody>
          <a:bodyPr wrap="square" rtlCol="0">
            <a:spAutoFit/>
          </a:bodyPr>
          <a:lstStyle/>
          <a:p>
            <a:r>
              <a:rPr lang="en-US" altLang="ja-JP" sz="2400" dirty="0">
                <a:latin typeface="Verdana" panose="020B0604030504040204" pitchFamily="34" charset="0"/>
                <a:ea typeface="Verdana" panose="020B0604030504040204" pitchFamily="34" charset="0"/>
                <a:cs typeface="Verdana" panose="020B0604030504040204" pitchFamily="34" charset="0"/>
              </a:rPr>
              <a:t>Ontology search examples</a:t>
            </a:r>
            <a:endParaRPr lang="ja-JP" altLang="en-US" sz="2400">
              <a:latin typeface="Verdana" panose="020B0604030504040204" pitchFamily="34" charset="0"/>
              <a:cs typeface="Verdana" panose="020B0604030504040204" pitchFamily="34" charset="0"/>
            </a:endParaRPr>
          </a:p>
        </p:txBody>
      </p:sp>
      <p:sp>
        <p:nvSpPr>
          <p:cNvPr id="2" name="スライド番号プレースホルダー 1">
            <a:extLst>
              <a:ext uri="{FF2B5EF4-FFF2-40B4-BE49-F238E27FC236}">
                <a16:creationId xmlns:a16="http://schemas.microsoft.com/office/drawing/2014/main" id="{D1DB4669-E49F-D1F9-9AE3-F10543BB9AFE}"/>
              </a:ext>
            </a:extLst>
          </p:cNvPr>
          <p:cNvSpPr>
            <a:spLocks noGrp="1"/>
          </p:cNvSpPr>
          <p:nvPr>
            <p:ph type="sldNum" sz="quarter" idx="12"/>
          </p:nvPr>
        </p:nvSpPr>
        <p:spPr>
          <a:xfrm>
            <a:off x="9448800" y="6474620"/>
            <a:ext cx="2743200" cy="365125"/>
          </a:xfrm>
        </p:spPr>
        <p:txBody>
          <a:bodyPr/>
          <a:lstStyle/>
          <a:p>
            <a:fld id="{359E7A39-B3DA-4F3A-BB48-71213A8BC3C3}" type="slidenum">
              <a:rPr kumimoji="1" lang="ja-JP" altLang="en-US" smtClean="0"/>
              <a:t>28</a:t>
            </a:fld>
            <a:endParaRPr kumimoji="1" lang="ja-JP" altLang="en-US"/>
          </a:p>
        </p:txBody>
      </p:sp>
      <p:sp>
        <p:nvSpPr>
          <p:cNvPr id="5" name="テキスト ボックス 4">
            <a:extLst>
              <a:ext uri="{FF2B5EF4-FFF2-40B4-BE49-F238E27FC236}">
                <a16:creationId xmlns:a16="http://schemas.microsoft.com/office/drawing/2014/main" id="{733BA395-98EC-9532-057D-CCDB07D59FEC}"/>
              </a:ext>
            </a:extLst>
          </p:cNvPr>
          <p:cNvSpPr txBox="1"/>
          <p:nvPr/>
        </p:nvSpPr>
        <p:spPr>
          <a:xfrm>
            <a:off x="144380" y="32956"/>
            <a:ext cx="2897670"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Advanced search system</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円形吹き出し 5">
            <a:extLst>
              <a:ext uri="{FF2B5EF4-FFF2-40B4-BE49-F238E27FC236}">
                <a16:creationId xmlns:a16="http://schemas.microsoft.com/office/drawing/2014/main" id="{EA24D0DD-AFE4-FFCA-1111-25FC94099525}"/>
              </a:ext>
            </a:extLst>
          </p:cNvPr>
          <p:cNvSpPr/>
          <p:nvPr/>
        </p:nvSpPr>
        <p:spPr>
          <a:xfrm>
            <a:off x="144380" y="2025835"/>
            <a:ext cx="1864895" cy="461665"/>
          </a:xfrm>
          <a:prstGeom prst="wedgeEllipseCallout">
            <a:avLst>
              <a:gd name="adj1" fmla="val 64914"/>
              <a:gd name="adj2" fmla="val 12134"/>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Superclass</a:t>
            </a:r>
          </a:p>
        </p:txBody>
      </p:sp>
      <p:sp>
        <p:nvSpPr>
          <p:cNvPr id="7" name="円/楕円 6">
            <a:extLst>
              <a:ext uri="{FF2B5EF4-FFF2-40B4-BE49-F238E27FC236}">
                <a16:creationId xmlns:a16="http://schemas.microsoft.com/office/drawing/2014/main" id="{96091EE7-9337-353E-0CD5-7C636A86A1E7}"/>
              </a:ext>
            </a:extLst>
          </p:cNvPr>
          <p:cNvSpPr/>
          <p:nvPr/>
        </p:nvSpPr>
        <p:spPr>
          <a:xfrm>
            <a:off x="4938229" y="2122904"/>
            <a:ext cx="2280717" cy="47591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形吹き出し 7">
            <a:extLst>
              <a:ext uri="{FF2B5EF4-FFF2-40B4-BE49-F238E27FC236}">
                <a16:creationId xmlns:a16="http://schemas.microsoft.com/office/drawing/2014/main" id="{420E0D22-27DB-8510-00AB-0C5339B2A262}"/>
              </a:ext>
            </a:extLst>
          </p:cNvPr>
          <p:cNvSpPr/>
          <p:nvPr/>
        </p:nvSpPr>
        <p:spPr>
          <a:xfrm>
            <a:off x="1286709" y="3272433"/>
            <a:ext cx="3269248" cy="1131125"/>
          </a:xfrm>
          <a:prstGeom prst="wedgeEllipseCallout">
            <a:avLst>
              <a:gd name="adj1" fmla="val 63441"/>
              <a:gd name="adj2" fmla="val -126955"/>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System displays the number of the hit bioresources by resource type</a:t>
            </a:r>
          </a:p>
        </p:txBody>
      </p:sp>
      <p:sp>
        <p:nvSpPr>
          <p:cNvPr id="9" name="円/楕円 8">
            <a:extLst>
              <a:ext uri="{FF2B5EF4-FFF2-40B4-BE49-F238E27FC236}">
                <a16:creationId xmlns:a16="http://schemas.microsoft.com/office/drawing/2014/main" id="{E9E9135E-1A4B-D284-76EB-5C6133B05CE7}"/>
              </a:ext>
            </a:extLst>
          </p:cNvPr>
          <p:cNvSpPr/>
          <p:nvPr/>
        </p:nvSpPr>
        <p:spPr>
          <a:xfrm>
            <a:off x="5152857" y="5851232"/>
            <a:ext cx="1058778" cy="47591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形吹き出し 12">
            <a:extLst>
              <a:ext uri="{FF2B5EF4-FFF2-40B4-BE49-F238E27FC236}">
                <a16:creationId xmlns:a16="http://schemas.microsoft.com/office/drawing/2014/main" id="{69211198-A471-20BD-943A-D975A04D6F4A}"/>
              </a:ext>
            </a:extLst>
          </p:cNvPr>
          <p:cNvSpPr/>
          <p:nvPr/>
        </p:nvSpPr>
        <p:spPr>
          <a:xfrm>
            <a:off x="6546849" y="4668252"/>
            <a:ext cx="1712495" cy="803868"/>
          </a:xfrm>
          <a:prstGeom prst="wedgeEllipseCallout">
            <a:avLst>
              <a:gd name="adj1" fmla="val -80014"/>
              <a:gd name="adj2" fmla="val 104390"/>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Press OK button</a:t>
            </a:r>
          </a:p>
        </p:txBody>
      </p:sp>
      <p:sp>
        <p:nvSpPr>
          <p:cNvPr id="15" name="円形吹き出し 14">
            <a:extLst>
              <a:ext uri="{FF2B5EF4-FFF2-40B4-BE49-F238E27FC236}">
                <a16:creationId xmlns:a16="http://schemas.microsoft.com/office/drawing/2014/main" id="{6671F796-CD04-C29C-E664-8E949E85E6C3}"/>
              </a:ext>
            </a:extLst>
          </p:cNvPr>
          <p:cNvSpPr/>
          <p:nvPr/>
        </p:nvSpPr>
        <p:spPr>
          <a:xfrm>
            <a:off x="5305257" y="497190"/>
            <a:ext cx="4003130" cy="672495"/>
          </a:xfrm>
          <a:prstGeom prst="wedgeEllipseCallout">
            <a:avLst>
              <a:gd name="adj1" fmla="val -42182"/>
              <a:gd name="adj2" fmla="val 175406"/>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Check query words (multiple selects allowed)</a:t>
            </a:r>
          </a:p>
        </p:txBody>
      </p:sp>
      <p:sp>
        <p:nvSpPr>
          <p:cNvPr id="16" name="円形吹き出し 15">
            <a:extLst>
              <a:ext uri="{FF2B5EF4-FFF2-40B4-BE49-F238E27FC236}">
                <a16:creationId xmlns:a16="http://schemas.microsoft.com/office/drawing/2014/main" id="{F0C5B42C-B805-D18C-796F-10C30578EA67}"/>
              </a:ext>
            </a:extLst>
          </p:cNvPr>
          <p:cNvSpPr/>
          <p:nvPr/>
        </p:nvSpPr>
        <p:spPr>
          <a:xfrm>
            <a:off x="9997738" y="2548462"/>
            <a:ext cx="1864895" cy="461665"/>
          </a:xfrm>
          <a:prstGeom prst="wedgeEllipseCallout">
            <a:avLst>
              <a:gd name="adj1" fmla="val -56376"/>
              <a:gd name="adj2" fmla="val 22558"/>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Subclass</a:t>
            </a:r>
          </a:p>
        </p:txBody>
      </p:sp>
      <p:sp>
        <p:nvSpPr>
          <p:cNvPr id="17" name="左中かっこ 16">
            <a:extLst>
              <a:ext uri="{FF2B5EF4-FFF2-40B4-BE49-F238E27FC236}">
                <a16:creationId xmlns:a16="http://schemas.microsoft.com/office/drawing/2014/main" id="{AF8A6A9A-286B-6F6B-04CD-218DFB20DDBA}"/>
              </a:ext>
            </a:extLst>
          </p:cNvPr>
          <p:cNvSpPr/>
          <p:nvPr/>
        </p:nvSpPr>
        <p:spPr>
          <a:xfrm>
            <a:off x="2271327" y="1850491"/>
            <a:ext cx="195057" cy="9288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左中かっこ 17">
            <a:extLst>
              <a:ext uri="{FF2B5EF4-FFF2-40B4-BE49-F238E27FC236}">
                <a16:creationId xmlns:a16="http://schemas.microsoft.com/office/drawing/2014/main" id="{9A52F3F8-65CA-8C9B-1864-705B63E99A96}"/>
              </a:ext>
            </a:extLst>
          </p:cNvPr>
          <p:cNvSpPr/>
          <p:nvPr/>
        </p:nvSpPr>
        <p:spPr>
          <a:xfrm rot="10800000">
            <a:off x="9628086" y="1896460"/>
            <a:ext cx="244549" cy="19897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B5ADBCE-0377-707E-232F-5E27C458E2A0}"/>
              </a:ext>
            </a:extLst>
          </p:cNvPr>
          <p:cNvSpPr txBox="1"/>
          <p:nvPr/>
        </p:nvSpPr>
        <p:spPr>
          <a:xfrm>
            <a:off x="1600200" y="5498432"/>
            <a:ext cx="3339504" cy="369332"/>
          </a:xfrm>
          <a:prstGeom prst="rect">
            <a:avLst/>
          </a:prstGeom>
          <a:noFill/>
        </p:spPr>
        <p:txBody>
          <a:bodyPr wrap="none" rtlCol="0">
            <a:spAutoFit/>
          </a:bodyPr>
          <a:lstStyle/>
          <a:p>
            <a:r>
              <a:rPr kumimoji="1" lang="en-US" altLang="ja-JP" dirty="0">
                <a:latin typeface="Verdana" panose="020B0604030504040204" pitchFamily="34" charset="0"/>
                <a:ea typeface="Verdana" panose="020B0604030504040204" pitchFamily="34" charset="0"/>
                <a:cs typeface="Verdana" panose="020B0604030504040204" pitchFamily="34" charset="0"/>
              </a:rPr>
              <a:t>Ontology hierarchy window</a:t>
            </a:r>
            <a:endParaRPr kumimoji="1" lang="ja-JP" altLang="en-US">
              <a:latin typeface="Verdana" panose="020B0604030504040204" pitchFamily="34" charset="0"/>
              <a:cs typeface="Verdana" panose="020B0604030504040204" pitchFamily="34" charset="0"/>
            </a:endParaRPr>
          </a:p>
        </p:txBody>
      </p:sp>
      <p:sp>
        <p:nvSpPr>
          <p:cNvPr id="11" name="円形吹き出し 10">
            <a:extLst>
              <a:ext uri="{FF2B5EF4-FFF2-40B4-BE49-F238E27FC236}">
                <a16:creationId xmlns:a16="http://schemas.microsoft.com/office/drawing/2014/main" id="{9881CA6F-42B3-CBA2-1CCF-91A848083E7D}"/>
              </a:ext>
            </a:extLst>
          </p:cNvPr>
          <p:cNvSpPr/>
          <p:nvPr/>
        </p:nvSpPr>
        <p:spPr>
          <a:xfrm>
            <a:off x="3287962" y="896196"/>
            <a:ext cx="1864895" cy="461665"/>
          </a:xfrm>
          <a:prstGeom prst="wedgeEllipseCallout">
            <a:avLst>
              <a:gd name="adj1" fmla="val 39572"/>
              <a:gd name="adj2" fmla="val 134535"/>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Current term</a:t>
            </a:r>
          </a:p>
        </p:txBody>
      </p:sp>
    </p:spTree>
    <p:extLst>
      <p:ext uri="{BB962C8B-B14F-4D97-AF65-F5344CB8AC3E}">
        <p14:creationId xmlns:p14="http://schemas.microsoft.com/office/powerpoint/2010/main" val="3958895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FB4FE46-86D5-3000-E6B3-8318C910DF4A}"/>
              </a:ext>
            </a:extLst>
          </p:cNvPr>
          <p:cNvSpPr>
            <a:spLocks noGrp="1"/>
          </p:cNvSpPr>
          <p:nvPr>
            <p:ph type="sldNum" sz="quarter" idx="4"/>
          </p:nvPr>
        </p:nvSpPr>
        <p:spPr>
          <a:xfrm>
            <a:off x="12496800" y="652707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lumMod val="85000"/>
                    <a:lumOff val="15000"/>
                  </a:schemeClr>
                </a:solidFill>
                <a:latin typeface="Verdana" panose="020B0604030504040204" pitchFamily="34" charset="0"/>
                <a:ea typeface="+mn-ea"/>
                <a:cs typeface="Verdana" panose="020B0604030504040204"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01ED668-4C65-3B48-8D12-E84E81F9D873}" type="slidenum">
              <a:rPr lang="ja-JP" altLang="en-US" smtClean="0"/>
              <a:pPr/>
              <a:t>29</a:t>
            </a:fld>
            <a:endParaRPr lang="ja-JP" altLang="en-US"/>
          </a:p>
        </p:txBody>
      </p:sp>
      <p:pic>
        <p:nvPicPr>
          <p:cNvPr id="3" name="図 2">
            <a:extLst>
              <a:ext uri="{FF2B5EF4-FFF2-40B4-BE49-F238E27FC236}">
                <a16:creationId xmlns:a16="http://schemas.microsoft.com/office/drawing/2014/main" id="{DEF8597E-C976-6C52-FE51-15482DEEF4EB}"/>
              </a:ext>
            </a:extLst>
          </p:cNvPr>
          <p:cNvPicPr>
            <a:picLocks noChangeAspect="1"/>
          </p:cNvPicPr>
          <p:nvPr/>
        </p:nvPicPr>
        <p:blipFill>
          <a:blip r:embed="rId3"/>
          <a:stretch>
            <a:fillRect/>
          </a:stretch>
        </p:blipFill>
        <p:spPr>
          <a:xfrm>
            <a:off x="2392916" y="1282753"/>
            <a:ext cx="7772400" cy="5029200"/>
          </a:xfrm>
          <a:prstGeom prst="rect">
            <a:avLst/>
          </a:prstGeom>
        </p:spPr>
      </p:pic>
      <p:sp>
        <p:nvSpPr>
          <p:cNvPr id="12" name="円/楕円 11">
            <a:extLst>
              <a:ext uri="{FF2B5EF4-FFF2-40B4-BE49-F238E27FC236}">
                <a16:creationId xmlns:a16="http://schemas.microsoft.com/office/drawing/2014/main" id="{FC051EFD-2F02-29CA-B88A-78548B657FE3}"/>
              </a:ext>
            </a:extLst>
          </p:cNvPr>
          <p:cNvSpPr/>
          <p:nvPr/>
        </p:nvSpPr>
        <p:spPr>
          <a:xfrm>
            <a:off x="6775053" y="1480222"/>
            <a:ext cx="1270063" cy="63733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30AB215-02C1-E3D6-7051-1C8C9A785401}"/>
              </a:ext>
            </a:extLst>
          </p:cNvPr>
          <p:cNvSpPr txBox="1"/>
          <p:nvPr/>
        </p:nvSpPr>
        <p:spPr>
          <a:xfrm>
            <a:off x="493295" y="428549"/>
            <a:ext cx="10852483" cy="461665"/>
          </a:xfrm>
          <a:prstGeom prst="rect">
            <a:avLst/>
          </a:prstGeom>
          <a:noFill/>
        </p:spPr>
        <p:txBody>
          <a:bodyPr wrap="square" rtlCol="0">
            <a:spAutoFit/>
          </a:bodyPr>
          <a:lstStyle/>
          <a:p>
            <a:r>
              <a:rPr lang="en-US" altLang="ja-JP" sz="2400" dirty="0">
                <a:latin typeface="Verdana" panose="020B0604030504040204" pitchFamily="34" charset="0"/>
                <a:ea typeface="Verdana" panose="020B0604030504040204" pitchFamily="34" charset="0"/>
                <a:cs typeface="Verdana" panose="020B0604030504040204" pitchFamily="34" charset="0"/>
              </a:rPr>
              <a:t>Ontology search examples</a:t>
            </a:r>
            <a:endParaRPr lang="ja-JP" altLang="en-US" sz="2400">
              <a:latin typeface="Verdana" panose="020B0604030504040204" pitchFamily="34" charset="0"/>
              <a:cs typeface="Verdana" panose="020B0604030504040204" pitchFamily="34" charset="0"/>
            </a:endParaRPr>
          </a:p>
        </p:txBody>
      </p:sp>
      <p:sp>
        <p:nvSpPr>
          <p:cNvPr id="2" name="スライド番号プレースホルダー 1">
            <a:extLst>
              <a:ext uri="{FF2B5EF4-FFF2-40B4-BE49-F238E27FC236}">
                <a16:creationId xmlns:a16="http://schemas.microsoft.com/office/drawing/2014/main" id="{15E3BF5B-6413-6685-149A-E7562DB59B9D}"/>
              </a:ext>
            </a:extLst>
          </p:cNvPr>
          <p:cNvSpPr>
            <a:spLocks noGrp="1"/>
          </p:cNvSpPr>
          <p:nvPr>
            <p:ph type="sldNum" sz="quarter" idx="12"/>
          </p:nvPr>
        </p:nvSpPr>
        <p:spPr>
          <a:xfrm>
            <a:off x="9448800" y="6474620"/>
            <a:ext cx="2743200" cy="365125"/>
          </a:xfrm>
        </p:spPr>
        <p:txBody>
          <a:bodyPr/>
          <a:lstStyle/>
          <a:p>
            <a:fld id="{359E7A39-B3DA-4F3A-BB48-71213A8BC3C3}" type="slidenum">
              <a:rPr kumimoji="1" lang="ja-JP" altLang="en-US" smtClean="0"/>
              <a:t>29</a:t>
            </a:fld>
            <a:endParaRPr kumimoji="1" lang="ja-JP" altLang="en-US"/>
          </a:p>
        </p:txBody>
      </p:sp>
      <p:sp>
        <p:nvSpPr>
          <p:cNvPr id="5" name="円形吹き出し 4">
            <a:extLst>
              <a:ext uri="{FF2B5EF4-FFF2-40B4-BE49-F238E27FC236}">
                <a16:creationId xmlns:a16="http://schemas.microsoft.com/office/drawing/2014/main" id="{3B7F17D7-CA97-A9BB-D8EF-EBFCFC95D627}"/>
              </a:ext>
            </a:extLst>
          </p:cNvPr>
          <p:cNvSpPr/>
          <p:nvPr/>
        </p:nvSpPr>
        <p:spPr>
          <a:xfrm>
            <a:off x="6775053" y="279111"/>
            <a:ext cx="3269248" cy="672495"/>
          </a:xfrm>
          <a:prstGeom prst="wedgeEllipseCallout">
            <a:avLst>
              <a:gd name="adj1" fmla="val -29669"/>
              <a:gd name="adj2" fmla="val 127100"/>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Select resource type</a:t>
            </a:r>
          </a:p>
        </p:txBody>
      </p:sp>
      <p:sp>
        <p:nvSpPr>
          <p:cNvPr id="7" name="円形吹き出し 6">
            <a:extLst>
              <a:ext uri="{FF2B5EF4-FFF2-40B4-BE49-F238E27FC236}">
                <a16:creationId xmlns:a16="http://schemas.microsoft.com/office/drawing/2014/main" id="{91601ABF-FD2E-70C3-788A-953F83AC4159}"/>
              </a:ext>
            </a:extLst>
          </p:cNvPr>
          <p:cNvSpPr/>
          <p:nvPr/>
        </p:nvSpPr>
        <p:spPr>
          <a:xfrm>
            <a:off x="1094428" y="2421689"/>
            <a:ext cx="3269248" cy="672495"/>
          </a:xfrm>
          <a:prstGeom prst="wedgeEllipseCallout">
            <a:avLst>
              <a:gd name="adj1" fmla="val 59024"/>
              <a:gd name="adj2" fmla="val -33919"/>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ja-JP" sz="1600" dirty="0">
                <a:latin typeface="Verdana" panose="020B0604030504040204" pitchFamily="34" charset="0"/>
                <a:ea typeface="Verdana" panose="020B0604030504040204" pitchFamily="34" charset="0"/>
                <a:cs typeface="Verdana" panose="020B0604030504040204" pitchFamily="34" charset="0"/>
              </a:rPr>
              <a:t>Select a resource</a:t>
            </a:r>
          </a:p>
        </p:txBody>
      </p:sp>
      <p:sp>
        <p:nvSpPr>
          <p:cNvPr id="9" name="テキスト ボックス 8">
            <a:extLst>
              <a:ext uri="{FF2B5EF4-FFF2-40B4-BE49-F238E27FC236}">
                <a16:creationId xmlns:a16="http://schemas.microsoft.com/office/drawing/2014/main" id="{1A86556F-5F99-BB05-DDBC-D1A3494829B0}"/>
              </a:ext>
            </a:extLst>
          </p:cNvPr>
          <p:cNvSpPr txBox="1"/>
          <p:nvPr/>
        </p:nvSpPr>
        <p:spPr>
          <a:xfrm>
            <a:off x="144380" y="32956"/>
            <a:ext cx="2897670"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Advanced search system</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円/楕円 9">
            <a:extLst>
              <a:ext uri="{FF2B5EF4-FFF2-40B4-BE49-F238E27FC236}">
                <a16:creationId xmlns:a16="http://schemas.microsoft.com/office/drawing/2014/main" id="{DFD74472-86B6-FF3D-706B-0EFF2925BF41}"/>
              </a:ext>
            </a:extLst>
          </p:cNvPr>
          <p:cNvSpPr/>
          <p:nvPr/>
        </p:nvSpPr>
        <p:spPr>
          <a:xfrm>
            <a:off x="4596062" y="2234201"/>
            <a:ext cx="517359" cy="63733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a:extLst>
              <a:ext uri="{FF2B5EF4-FFF2-40B4-BE49-F238E27FC236}">
                <a16:creationId xmlns:a16="http://schemas.microsoft.com/office/drawing/2014/main" id="{6E41DC16-A6BA-FE5F-CCC8-C8B565488F9E}"/>
              </a:ext>
            </a:extLst>
          </p:cNvPr>
          <p:cNvSpPr txBox="1"/>
          <p:nvPr/>
        </p:nvSpPr>
        <p:spPr>
          <a:xfrm>
            <a:off x="1338052" y="5575247"/>
            <a:ext cx="2794355" cy="369332"/>
          </a:xfrm>
          <a:prstGeom prst="rect">
            <a:avLst/>
          </a:prstGeom>
          <a:noFill/>
        </p:spPr>
        <p:txBody>
          <a:bodyPr wrap="none" rtlCol="0">
            <a:spAutoFit/>
          </a:bodyPr>
          <a:lstStyle/>
          <a:p>
            <a:r>
              <a:rPr kumimoji="1" lang="en-US" altLang="ja-JP" dirty="0">
                <a:latin typeface="Verdana" panose="020B0604030504040204" pitchFamily="34" charset="0"/>
                <a:ea typeface="Verdana" panose="020B0604030504040204" pitchFamily="34" charset="0"/>
                <a:cs typeface="Verdana" panose="020B0604030504040204" pitchFamily="34" charset="0"/>
              </a:rPr>
              <a:t>Search results window</a:t>
            </a:r>
            <a:endParaRPr kumimoji="1" lang="ja-JP" altLang="en-US">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4794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9158F63-8B75-CEB6-64FB-42BB757226EA}"/>
              </a:ext>
            </a:extLst>
          </p:cNvPr>
          <p:cNvSpPr>
            <a:spLocks noGrp="1"/>
          </p:cNvSpPr>
          <p:nvPr>
            <p:ph type="title"/>
          </p:nvPr>
        </p:nvSpPr>
        <p:spPr/>
        <p:txBody>
          <a:bodyPr/>
          <a:lstStyle/>
          <a:p>
            <a:r>
              <a:rPr lang="en-US" altLang="ja-JP" dirty="0"/>
              <a:t>Development of bioresource graph data (knowledge graph)</a:t>
            </a:r>
            <a:endParaRPr lang="ja-JP" altLang="en-US"/>
          </a:p>
        </p:txBody>
      </p:sp>
      <p:sp>
        <p:nvSpPr>
          <p:cNvPr id="5" name="テキスト プレースホルダー 4">
            <a:extLst>
              <a:ext uri="{FF2B5EF4-FFF2-40B4-BE49-F238E27FC236}">
                <a16:creationId xmlns:a16="http://schemas.microsoft.com/office/drawing/2014/main" id="{CCCC05A5-5BBE-6210-1A39-3F258A8412E5}"/>
              </a:ext>
            </a:extLst>
          </p:cNvPr>
          <p:cNvSpPr>
            <a:spLocks noGrp="1"/>
          </p:cNvSpPr>
          <p:nvPr>
            <p:ph type="body" idx="1"/>
          </p:nvPr>
        </p:nvSpPr>
        <p:spPr/>
        <p:txBody>
          <a:bodyPr/>
          <a:lstStyle/>
          <a:p>
            <a:endParaRPr lang="ja-JP" altLang="en-US"/>
          </a:p>
        </p:txBody>
      </p:sp>
      <p:sp>
        <p:nvSpPr>
          <p:cNvPr id="2" name="スライド番号プレースホルダー 1">
            <a:extLst>
              <a:ext uri="{FF2B5EF4-FFF2-40B4-BE49-F238E27FC236}">
                <a16:creationId xmlns:a16="http://schemas.microsoft.com/office/drawing/2014/main" id="{BE243AE6-9512-BB65-A14F-D5C103EC9C9F}"/>
              </a:ext>
            </a:extLst>
          </p:cNvPr>
          <p:cNvSpPr>
            <a:spLocks noGrp="1"/>
          </p:cNvSpPr>
          <p:nvPr>
            <p:ph type="sldNum" sz="quarter" idx="12"/>
          </p:nvPr>
        </p:nvSpPr>
        <p:spPr/>
        <p:txBody>
          <a:bodyPr/>
          <a:lstStyle/>
          <a:p>
            <a:fld id="{A2F5039A-55DE-074D-90E6-D9E9D9F1CB06}" type="slidenum">
              <a:rPr kumimoji="1" lang="ja-JP" altLang="en-US" smtClean="0"/>
              <a:t>3</a:t>
            </a:fld>
            <a:endParaRPr kumimoji="1" lang="ja-JP" altLang="en-US"/>
          </a:p>
        </p:txBody>
      </p:sp>
    </p:spTree>
    <p:extLst>
      <p:ext uri="{BB962C8B-B14F-4D97-AF65-F5344CB8AC3E}">
        <p14:creationId xmlns:p14="http://schemas.microsoft.com/office/powerpoint/2010/main" val="131490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D522795-A815-C7B5-3B8C-C6E2E90C6892}"/>
              </a:ext>
            </a:extLst>
          </p:cNvPr>
          <p:cNvSpPr>
            <a:spLocks noGrp="1"/>
          </p:cNvSpPr>
          <p:nvPr>
            <p:ph type="sldNum" sz="quarter" idx="12"/>
          </p:nvPr>
        </p:nvSpPr>
        <p:spPr/>
        <p:txBody>
          <a:bodyPr/>
          <a:lstStyle/>
          <a:p>
            <a:fld id="{A2F5039A-55DE-074D-90E6-D9E9D9F1CB06}" type="slidenum">
              <a:rPr kumimoji="1" lang="ja-JP" altLang="en-US" smtClean="0"/>
              <a:t>30</a:t>
            </a:fld>
            <a:endParaRPr kumimoji="1" lang="ja-JP" altLang="en-US"/>
          </a:p>
        </p:txBody>
      </p:sp>
      <p:pic>
        <p:nvPicPr>
          <p:cNvPr id="5" name="図 4">
            <a:extLst>
              <a:ext uri="{FF2B5EF4-FFF2-40B4-BE49-F238E27FC236}">
                <a16:creationId xmlns:a16="http://schemas.microsoft.com/office/drawing/2014/main" id="{9F8437ED-9213-F7FF-858E-6742F709A4EE}"/>
              </a:ext>
            </a:extLst>
          </p:cNvPr>
          <p:cNvPicPr>
            <a:picLocks noChangeAspect="1"/>
          </p:cNvPicPr>
          <p:nvPr/>
        </p:nvPicPr>
        <p:blipFill>
          <a:blip r:embed="rId2"/>
          <a:stretch>
            <a:fillRect/>
          </a:stretch>
        </p:blipFill>
        <p:spPr>
          <a:xfrm>
            <a:off x="2815389" y="890214"/>
            <a:ext cx="6561221" cy="5538270"/>
          </a:xfrm>
          <a:prstGeom prst="rect">
            <a:avLst/>
          </a:prstGeom>
        </p:spPr>
      </p:pic>
      <p:sp>
        <p:nvSpPr>
          <p:cNvPr id="6" name="テキスト ボックス 5">
            <a:extLst>
              <a:ext uri="{FF2B5EF4-FFF2-40B4-BE49-F238E27FC236}">
                <a16:creationId xmlns:a16="http://schemas.microsoft.com/office/drawing/2014/main" id="{36419598-7EFE-F8E0-D3D3-453BA67BC44D}"/>
              </a:ext>
            </a:extLst>
          </p:cNvPr>
          <p:cNvSpPr txBox="1"/>
          <p:nvPr/>
        </p:nvSpPr>
        <p:spPr>
          <a:xfrm>
            <a:off x="493295" y="428549"/>
            <a:ext cx="10852483" cy="461665"/>
          </a:xfrm>
          <a:prstGeom prst="rect">
            <a:avLst/>
          </a:prstGeom>
          <a:noFill/>
        </p:spPr>
        <p:txBody>
          <a:bodyPr wrap="square" rtlCol="0">
            <a:spAutoFit/>
          </a:bodyPr>
          <a:lstStyle/>
          <a:p>
            <a:r>
              <a:rPr lang="en-US" altLang="ja-JP" sz="2400" dirty="0">
                <a:latin typeface="Verdana" panose="020B0604030504040204" pitchFamily="34" charset="0"/>
                <a:ea typeface="Verdana" panose="020B0604030504040204" pitchFamily="34" charset="0"/>
                <a:cs typeface="Verdana" panose="020B0604030504040204" pitchFamily="34" charset="0"/>
              </a:rPr>
              <a:t>Ontology search examples</a:t>
            </a:r>
            <a:endParaRPr lang="ja-JP" altLang="en-US" sz="2400">
              <a:latin typeface="Verdana" panose="020B0604030504040204" pitchFamily="34" charset="0"/>
              <a:cs typeface="Verdana" panose="020B0604030504040204" pitchFamily="34" charset="0"/>
            </a:endParaRPr>
          </a:p>
        </p:txBody>
      </p:sp>
      <p:sp>
        <p:nvSpPr>
          <p:cNvPr id="7" name="テキスト ボックス 6">
            <a:extLst>
              <a:ext uri="{FF2B5EF4-FFF2-40B4-BE49-F238E27FC236}">
                <a16:creationId xmlns:a16="http://schemas.microsoft.com/office/drawing/2014/main" id="{2A8D59FD-0E59-1E58-4655-4D77DBC3A332}"/>
              </a:ext>
            </a:extLst>
          </p:cNvPr>
          <p:cNvSpPr txBox="1"/>
          <p:nvPr/>
        </p:nvSpPr>
        <p:spPr>
          <a:xfrm>
            <a:off x="144380" y="32956"/>
            <a:ext cx="2897670" cy="33855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defTabSz="342900">
              <a:defRPr/>
            </a:pPr>
            <a:r>
              <a:rPr lang="en-US" altLang="ja-JP" sz="1600" dirty="0">
                <a:solidFill>
                  <a:schemeClr val="bg1"/>
                </a:solidFill>
                <a:latin typeface="Verdana" panose="020B0604030504040204" pitchFamily="34" charset="0"/>
                <a:ea typeface="Verdana" panose="020B0604030504040204" pitchFamily="34" charset="0"/>
                <a:cs typeface="Verdana" panose="020B0604030504040204" pitchFamily="34" charset="0"/>
              </a:rPr>
              <a:t>Advanced search system</a:t>
            </a:r>
            <a:endParaRPr lang="en-US" altLang="ja-JP"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テキスト ボックス 8">
            <a:extLst>
              <a:ext uri="{FF2B5EF4-FFF2-40B4-BE49-F238E27FC236}">
                <a16:creationId xmlns:a16="http://schemas.microsoft.com/office/drawing/2014/main" id="{8861B6E8-25FD-5B67-A615-93373D9FED9B}"/>
              </a:ext>
            </a:extLst>
          </p:cNvPr>
          <p:cNvSpPr txBox="1"/>
          <p:nvPr/>
        </p:nvSpPr>
        <p:spPr>
          <a:xfrm>
            <a:off x="748798" y="5598454"/>
            <a:ext cx="2066591" cy="369332"/>
          </a:xfrm>
          <a:prstGeom prst="rect">
            <a:avLst/>
          </a:prstGeom>
          <a:noFill/>
        </p:spPr>
        <p:txBody>
          <a:bodyPr wrap="none" rtlCol="0">
            <a:spAutoFit/>
          </a:bodyPr>
          <a:lstStyle/>
          <a:p>
            <a:pPr algn="ctr"/>
            <a:r>
              <a:rPr lang="en-US" altLang="ja-JP" sz="1800" dirty="0">
                <a:latin typeface="Verdana" panose="020B0604030504040204" pitchFamily="34" charset="0"/>
                <a:ea typeface="Verdana" panose="020B0604030504040204" pitchFamily="34" charset="0"/>
                <a:cs typeface="Verdana" panose="020B0604030504040204" pitchFamily="34" charset="0"/>
              </a:rPr>
              <a:t>A resource page</a:t>
            </a:r>
          </a:p>
        </p:txBody>
      </p:sp>
    </p:spTree>
    <p:extLst>
      <p:ext uri="{BB962C8B-B14F-4D97-AF65-F5344CB8AC3E}">
        <p14:creationId xmlns:p14="http://schemas.microsoft.com/office/powerpoint/2010/main" val="2045103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5F44658-2B60-1FA2-B902-D241733727D3}"/>
              </a:ext>
            </a:extLst>
          </p:cNvPr>
          <p:cNvSpPr>
            <a:spLocks noGrp="1"/>
          </p:cNvSpPr>
          <p:nvPr>
            <p:ph type="title"/>
          </p:nvPr>
        </p:nvSpPr>
        <p:spPr/>
        <p:txBody>
          <a:bodyPr/>
          <a:lstStyle/>
          <a:p>
            <a:r>
              <a:rPr lang="en-US" altLang="ja-JP" dirty="0"/>
              <a:t>Trial of AI search</a:t>
            </a:r>
            <a:endParaRPr lang="ja-JP" altLang="en-US"/>
          </a:p>
        </p:txBody>
      </p:sp>
      <p:sp>
        <p:nvSpPr>
          <p:cNvPr id="5" name="テキスト プレースホルダー 4">
            <a:extLst>
              <a:ext uri="{FF2B5EF4-FFF2-40B4-BE49-F238E27FC236}">
                <a16:creationId xmlns:a16="http://schemas.microsoft.com/office/drawing/2014/main" id="{F2C7F378-CE5C-8E48-7E6D-897F7C85AB61}"/>
              </a:ext>
            </a:extLst>
          </p:cNvPr>
          <p:cNvSpPr>
            <a:spLocks noGrp="1"/>
          </p:cNvSpPr>
          <p:nvPr>
            <p:ph type="body" idx="1"/>
          </p:nvPr>
        </p:nvSpPr>
        <p:spPr/>
        <p:txBody>
          <a:bodyPr/>
          <a:lstStyle/>
          <a:p>
            <a:endParaRPr lang="ja-JP" altLang="en-US"/>
          </a:p>
        </p:txBody>
      </p:sp>
      <p:sp>
        <p:nvSpPr>
          <p:cNvPr id="2" name="スライド番号プレースホルダー 1">
            <a:extLst>
              <a:ext uri="{FF2B5EF4-FFF2-40B4-BE49-F238E27FC236}">
                <a16:creationId xmlns:a16="http://schemas.microsoft.com/office/drawing/2014/main" id="{F1963C40-ECD0-DE70-0D98-6E0415FC812B}"/>
              </a:ext>
            </a:extLst>
          </p:cNvPr>
          <p:cNvSpPr>
            <a:spLocks noGrp="1"/>
          </p:cNvSpPr>
          <p:nvPr>
            <p:ph type="sldNum" sz="quarter" idx="12"/>
          </p:nvPr>
        </p:nvSpPr>
        <p:spPr/>
        <p:txBody>
          <a:bodyPr/>
          <a:lstStyle/>
          <a:p>
            <a:fld id="{A2F5039A-55DE-074D-90E6-D9E9D9F1CB06}" type="slidenum">
              <a:rPr kumimoji="1" lang="ja-JP" altLang="en-US" smtClean="0"/>
              <a:t>31</a:t>
            </a:fld>
            <a:endParaRPr kumimoji="1" lang="ja-JP" altLang="en-US"/>
          </a:p>
        </p:txBody>
      </p:sp>
    </p:spTree>
    <p:extLst>
      <p:ext uri="{BB962C8B-B14F-4D97-AF65-F5344CB8AC3E}">
        <p14:creationId xmlns:p14="http://schemas.microsoft.com/office/powerpoint/2010/main" val="1329436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9D384-64F6-0AEB-BCDE-966DCDAC2710}"/>
              </a:ext>
            </a:extLst>
          </p:cNvPr>
          <p:cNvSpPr>
            <a:spLocks noGrp="1"/>
          </p:cNvSpPr>
          <p:nvPr>
            <p:ph type="title"/>
          </p:nvPr>
        </p:nvSpPr>
        <p:spPr>
          <a:xfrm>
            <a:off x="168442" y="217573"/>
            <a:ext cx="10259929" cy="806989"/>
          </a:xfrm>
        </p:spPr>
        <p:txBody>
          <a:bodyPr>
            <a:normAutofit/>
          </a:bodyPr>
          <a:lstStyle/>
          <a:p>
            <a:r>
              <a:rPr lang="en" altLang="ja-JP" dirty="0">
                <a:effectLst/>
                <a:ea typeface="Verdana" panose="020B0604030504040204" pitchFamily="34" charset="0"/>
              </a:rPr>
              <a:t>Trying to use LLM to search for bioresources</a:t>
            </a:r>
            <a:endParaRPr kumimoji="1" lang="ja-JP" altLang="en-US"/>
          </a:p>
        </p:txBody>
      </p:sp>
      <p:sp>
        <p:nvSpPr>
          <p:cNvPr id="3" name="コンテンツ プレースホルダー 2">
            <a:extLst>
              <a:ext uri="{FF2B5EF4-FFF2-40B4-BE49-F238E27FC236}">
                <a16:creationId xmlns:a16="http://schemas.microsoft.com/office/drawing/2014/main" id="{F71969A8-6ABF-92FD-2FAB-C5E5E1ABEFB1}"/>
              </a:ext>
            </a:extLst>
          </p:cNvPr>
          <p:cNvSpPr>
            <a:spLocks noGrp="1"/>
          </p:cNvSpPr>
          <p:nvPr>
            <p:ph idx="1"/>
          </p:nvPr>
        </p:nvSpPr>
        <p:spPr>
          <a:xfrm>
            <a:off x="818149" y="1574828"/>
            <a:ext cx="6189748" cy="3828132"/>
          </a:xfrm>
        </p:spPr>
        <p:txBody>
          <a:bodyPr/>
          <a:lstStyle/>
          <a:p>
            <a:r>
              <a:rPr lang="en" altLang="ja-JP" b="1" dirty="0">
                <a:effectLst/>
                <a:ea typeface="Verdana" panose="020B0604030504040204" pitchFamily="34" charset="0"/>
              </a:rPr>
              <a:t>Objectives</a:t>
            </a:r>
            <a:r>
              <a:rPr lang="en" altLang="ja-JP" dirty="0">
                <a:effectLst/>
                <a:ea typeface="Verdana" panose="020B0604030504040204" pitchFamily="34" charset="0"/>
              </a:rPr>
              <a:t>:</a:t>
            </a:r>
          </a:p>
          <a:p>
            <a:pPr lvl="1"/>
            <a:r>
              <a:rPr lang="en" altLang="ja-JP" dirty="0">
                <a:effectLst/>
                <a:ea typeface="Verdana" panose="020B0604030504040204" pitchFamily="34" charset="0"/>
              </a:rPr>
              <a:t>Implement the LLM in the bioresource retrieval system to enable </a:t>
            </a:r>
            <a:r>
              <a:rPr lang="en" altLang="ja-JP" b="1" dirty="0">
                <a:effectLst/>
                <a:ea typeface="Verdana" panose="020B0604030504040204" pitchFamily="34" charset="0"/>
              </a:rPr>
              <a:t>fuzzy search </a:t>
            </a:r>
            <a:r>
              <a:rPr lang="en" altLang="ja-JP" dirty="0">
                <a:effectLst/>
                <a:ea typeface="Verdana" panose="020B0604030504040204" pitchFamily="34" charset="0"/>
              </a:rPr>
              <a:t>capabilities.</a:t>
            </a:r>
          </a:p>
          <a:p>
            <a:pPr lvl="1"/>
            <a:endParaRPr lang="en" altLang="ja-JP" dirty="0">
              <a:ea typeface="Verdana" panose="020B0604030504040204" pitchFamily="34" charset="0"/>
            </a:endParaRPr>
          </a:p>
          <a:p>
            <a:r>
              <a:rPr lang="en" altLang="ja-JP" b="1" dirty="0">
                <a:effectLst/>
                <a:ea typeface="Verdana" panose="020B0604030504040204" pitchFamily="34" charset="0"/>
              </a:rPr>
              <a:t>Expected Results:</a:t>
            </a:r>
          </a:p>
          <a:p>
            <a:pPr lvl="1"/>
            <a:r>
              <a:rPr lang="en" altLang="ja-JP" dirty="0">
                <a:effectLst/>
                <a:ea typeface="Verdana" panose="020B0604030504040204" pitchFamily="34" charset="0"/>
              </a:rPr>
              <a:t>Enable users to perform more intuitive and flexible queries.</a:t>
            </a:r>
          </a:p>
          <a:p>
            <a:pPr lvl="1"/>
            <a:r>
              <a:rPr lang="en" altLang="ja-JP" dirty="0">
                <a:effectLst/>
                <a:ea typeface="Verdana" panose="020B0604030504040204" pitchFamily="34" charset="0"/>
              </a:rPr>
              <a:t>Enhance the overall user experience.</a:t>
            </a:r>
          </a:p>
          <a:p>
            <a:pPr lvl="1"/>
            <a:r>
              <a:rPr lang="en" altLang="ja-JP" dirty="0">
                <a:effectLst/>
                <a:ea typeface="Verdana" panose="020B0604030504040204" pitchFamily="34" charset="0"/>
              </a:rPr>
              <a:t>Prevent failures in information retrieval due to user errors, such as typos or misspellings.</a:t>
            </a:r>
          </a:p>
          <a:p>
            <a:pPr lvl="1"/>
            <a:r>
              <a:rPr lang="en" altLang="ja-JP" dirty="0">
                <a:effectLst/>
                <a:ea typeface="Verdana" panose="020B0604030504040204" pitchFamily="34" charset="0"/>
              </a:rPr>
              <a:t>Improve search accuracy, with a particular focus on enhancing recall.</a:t>
            </a:r>
          </a:p>
          <a:p>
            <a:endParaRPr lang="en" altLang="ja-JP" dirty="0">
              <a:effectLst/>
              <a:latin typeface="Helvetica Neue" panose="02000503000000020004" pitchFamily="2" charset="0"/>
            </a:endParaRPr>
          </a:p>
          <a:p>
            <a:endParaRPr kumimoji="1" lang="ja-JP" altLang="en-US"/>
          </a:p>
        </p:txBody>
      </p:sp>
      <p:pic>
        <p:nvPicPr>
          <p:cNvPr id="1026" name="Picture 2" descr="logo">
            <a:extLst>
              <a:ext uri="{FF2B5EF4-FFF2-40B4-BE49-F238E27FC236}">
                <a16:creationId xmlns:a16="http://schemas.microsoft.com/office/drawing/2014/main" id="{2B49CD8C-51D5-36EC-92BB-A78F55DBD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055" y="3801715"/>
            <a:ext cx="24384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5" name="グラフィックス 4">
            <a:extLst>
              <a:ext uri="{FF2B5EF4-FFF2-40B4-BE49-F238E27FC236}">
                <a16:creationId xmlns:a16="http://schemas.microsoft.com/office/drawing/2014/main" id="{74354AEC-9A84-D42C-54BF-744AEF585D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2055" y="1757264"/>
            <a:ext cx="2406316" cy="702003"/>
          </a:xfrm>
          <a:prstGeom prst="rect">
            <a:avLst/>
          </a:prstGeom>
        </p:spPr>
      </p:pic>
      <p:pic>
        <p:nvPicPr>
          <p:cNvPr id="6" name="図 5">
            <a:extLst>
              <a:ext uri="{FF2B5EF4-FFF2-40B4-BE49-F238E27FC236}">
                <a16:creationId xmlns:a16="http://schemas.microsoft.com/office/drawing/2014/main" id="{CB8DC46A-A78B-EDF5-1F20-F7BCBE24F67E}"/>
              </a:ext>
            </a:extLst>
          </p:cNvPr>
          <p:cNvPicPr>
            <a:picLocks noChangeAspect="1"/>
          </p:cNvPicPr>
          <p:nvPr/>
        </p:nvPicPr>
        <p:blipFill>
          <a:blip r:embed="rId5"/>
          <a:stretch>
            <a:fillRect/>
          </a:stretch>
        </p:blipFill>
        <p:spPr>
          <a:xfrm>
            <a:off x="8022056" y="2726997"/>
            <a:ext cx="2682693" cy="806989"/>
          </a:xfrm>
          <a:prstGeom prst="rect">
            <a:avLst/>
          </a:prstGeom>
        </p:spPr>
      </p:pic>
      <p:sp>
        <p:nvSpPr>
          <p:cNvPr id="4" name="スライド番号プレースホルダー 3">
            <a:extLst>
              <a:ext uri="{FF2B5EF4-FFF2-40B4-BE49-F238E27FC236}">
                <a16:creationId xmlns:a16="http://schemas.microsoft.com/office/drawing/2014/main" id="{A5021EC4-AA05-E8BB-01C9-8D3D5DA05AE1}"/>
              </a:ext>
            </a:extLst>
          </p:cNvPr>
          <p:cNvSpPr>
            <a:spLocks noGrp="1"/>
          </p:cNvSpPr>
          <p:nvPr>
            <p:ph type="sldNum" sz="quarter" idx="12"/>
          </p:nvPr>
        </p:nvSpPr>
        <p:spPr/>
        <p:txBody>
          <a:bodyPr/>
          <a:lstStyle/>
          <a:p>
            <a:fld id="{A2F5039A-55DE-074D-90E6-D9E9D9F1CB06}" type="slidenum">
              <a:rPr kumimoji="1" lang="ja-JP" altLang="en-US" smtClean="0"/>
              <a:t>32</a:t>
            </a:fld>
            <a:endParaRPr kumimoji="1" lang="ja-JP" altLang="en-US"/>
          </a:p>
        </p:txBody>
      </p:sp>
      <p:sp>
        <p:nvSpPr>
          <p:cNvPr id="8" name="テキスト ボックス 7">
            <a:extLst>
              <a:ext uri="{FF2B5EF4-FFF2-40B4-BE49-F238E27FC236}">
                <a16:creationId xmlns:a16="http://schemas.microsoft.com/office/drawing/2014/main" id="{2A90CDA3-F66B-37C8-945B-704261795CC9}"/>
              </a:ext>
            </a:extLst>
          </p:cNvPr>
          <p:cNvSpPr txBox="1"/>
          <p:nvPr/>
        </p:nvSpPr>
        <p:spPr>
          <a:xfrm>
            <a:off x="3913023" y="989155"/>
            <a:ext cx="2905874" cy="369332"/>
          </a:xfrm>
          <a:prstGeom prst="rect">
            <a:avLst/>
          </a:prstGeom>
          <a:noFill/>
        </p:spPr>
        <p:txBody>
          <a:bodyPr wrap="square">
            <a:spAutoFit/>
          </a:bodyPr>
          <a:lstStyle/>
          <a:p>
            <a:r>
              <a:rPr lang="ja-JP" altLang="en-US">
                <a:latin typeface="Verdana" panose="020B0604030504040204" pitchFamily="34" charset="0"/>
                <a:cs typeface="Verdana" panose="020B0604030504040204" pitchFamily="34" charset="0"/>
              </a:rPr>
              <a:t>Large Language Models</a:t>
            </a:r>
          </a:p>
        </p:txBody>
      </p:sp>
      <p:sp>
        <p:nvSpPr>
          <p:cNvPr id="9" name="曲折矢印 8">
            <a:extLst>
              <a:ext uri="{FF2B5EF4-FFF2-40B4-BE49-F238E27FC236}">
                <a16:creationId xmlns:a16="http://schemas.microsoft.com/office/drawing/2014/main" id="{7F9679CC-DFEA-2386-FA27-35B5B62C3760}"/>
              </a:ext>
            </a:extLst>
          </p:cNvPr>
          <p:cNvSpPr/>
          <p:nvPr/>
        </p:nvSpPr>
        <p:spPr>
          <a:xfrm rot="10800000" flipH="1">
            <a:off x="3480345" y="866499"/>
            <a:ext cx="432678" cy="433196"/>
          </a:xfrm>
          <a:prstGeom prst="bentArrow">
            <a:avLst>
              <a:gd name="adj1" fmla="val 18700"/>
              <a:gd name="adj2" fmla="val 25000"/>
              <a:gd name="adj3" fmla="val 25000"/>
              <a:gd name="adj4" fmla="val 4375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ja-JP" altLang="en-US">
              <a:solidFill>
                <a:schemeClr val="tx1"/>
              </a:solidFill>
            </a:endParaRPr>
          </a:p>
        </p:txBody>
      </p:sp>
    </p:spTree>
    <p:extLst>
      <p:ext uri="{BB962C8B-B14F-4D97-AF65-F5344CB8AC3E}">
        <p14:creationId xmlns:p14="http://schemas.microsoft.com/office/powerpoint/2010/main" val="2288771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34AFEE79-92B0-D49B-B855-4189EB9AFD5F}"/>
              </a:ext>
            </a:extLst>
          </p:cNvPr>
          <p:cNvSpPr>
            <a:spLocks noGrp="1"/>
          </p:cNvSpPr>
          <p:nvPr>
            <p:ph idx="1"/>
          </p:nvPr>
        </p:nvSpPr>
        <p:spPr>
          <a:xfrm>
            <a:off x="4042611" y="1479884"/>
            <a:ext cx="7279606" cy="3850105"/>
          </a:xfrm>
        </p:spPr>
        <p:txBody>
          <a:bodyPr>
            <a:normAutofit/>
          </a:bodyPr>
          <a:lstStyle/>
          <a:p>
            <a:r>
              <a:rPr lang="en" altLang="ja-JP" sz="2800" dirty="0">
                <a:solidFill>
                  <a:srgbClr val="000000"/>
                </a:solidFill>
                <a:ea typeface="Verdana" panose="020B0604030504040204" pitchFamily="34" charset="0"/>
              </a:rPr>
              <a:t>Methodology</a:t>
            </a:r>
          </a:p>
          <a:p>
            <a:pPr lvl="1"/>
            <a:r>
              <a:rPr lang="en" altLang="ja-JP" sz="2100" i="1" dirty="0">
                <a:solidFill>
                  <a:srgbClr val="000000"/>
                </a:solidFill>
                <a:ea typeface="Verdana" panose="020B0604030504040204" pitchFamily="34" charset="0"/>
              </a:rPr>
              <a:t>LLM</a:t>
            </a:r>
            <a:r>
              <a:rPr lang="en" altLang="ja-JP" sz="2100" dirty="0">
                <a:solidFill>
                  <a:srgbClr val="000000"/>
                </a:solidFill>
                <a:ea typeface="Verdana" panose="020B0604030504040204" pitchFamily="34" charset="0"/>
              </a:rPr>
              <a:t>: ChatGPT vs </a:t>
            </a:r>
            <a:r>
              <a:rPr lang="en" altLang="ja-JP" sz="2100" dirty="0" err="1">
                <a:solidFill>
                  <a:srgbClr val="000000"/>
                </a:solidFill>
                <a:ea typeface="Verdana" panose="020B0604030504040204" pitchFamily="34" charset="0"/>
              </a:rPr>
              <a:t>NotebookLM</a:t>
            </a:r>
            <a:endParaRPr lang="en" altLang="ja-JP" sz="2100" dirty="0">
              <a:solidFill>
                <a:srgbClr val="000000"/>
              </a:solidFill>
              <a:ea typeface="Verdana" panose="020B0604030504040204" pitchFamily="34" charset="0"/>
            </a:endParaRPr>
          </a:p>
          <a:p>
            <a:pPr lvl="1"/>
            <a:r>
              <a:rPr lang="en" altLang="ja-JP" sz="2100" i="1" dirty="0">
                <a:solidFill>
                  <a:srgbClr val="000000"/>
                </a:solidFill>
                <a:ea typeface="Verdana" panose="020B0604030504040204" pitchFamily="34" charset="0"/>
              </a:rPr>
              <a:t>Source data to upload to LLMs</a:t>
            </a:r>
            <a:r>
              <a:rPr lang="en" altLang="ja-JP" sz="2100" dirty="0">
                <a:solidFill>
                  <a:srgbClr val="000000"/>
                </a:solidFill>
                <a:ea typeface="Verdana" panose="020B0604030504040204" pitchFamily="34" charset="0"/>
              </a:rPr>
              <a:t>: RIKEN microorganism habitat data derived from RIKEN graph data  </a:t>
            </a:r>
          </a:p>
          <a:p>
            <a:pPr lvl="1"/>
            <a:r>
              <a:rPr lang="en" altLang="ja-JP" sz="2100" i="1" dirty="0">
                <a:solidFill>
                  <a:srgbClr val="000000"/>
                </a:solidFill>
                <a:ea typeface="Verdana" panose="020B0604030504040204" pitchFamily="34" charset="0"/>
                <a:hlinkClick r:id="rId2"/>
              </a:rPr>
              <a:t>Prompt</a:t>
            </a:r>
            <a:r>
              <a:rPr lang="en" altLang="ja-JP" sz="2100" dirty="0">
                <a:solidFill>
                  <a:srgbClr val="000000"/>
                </a:solidFill>
                <a:ea typeface="Verdana" panose="020B0604030504040204" pitchFamily="34" charset="0"/>
              </a:rPr>
              <a:t>* : [A part of the prompt] Search for microorganisms found not only in forests, and but also in habitats relevant to forests including parts of forests, the </a:t>
            </a:r>
            <a:r>
              <a:rPr lang="en" altLang="ja-JP" sz="2100" dirty="0" err="1">
                <a:solidFill>
                  <a:srgbClr val="000000"/>
                </a:solidFill>
                <a:ea typeface="Verdana" panose="020B0604030504040204" pitchFamily="34" charset="0"/>
              </a:rPr>
              <a:t>subterms</a:t>
            </a:r>
            <a:r>
              <a:rPr lang="en" altLang="ja-JP" sz="2100" dirty="0">
                <a:solidFill>
                  <a:srgbClr val="000000"/>
                </a:solidFill>
                <a:ea typeface="Verdana" panose="020B0604030504040204" pitchFamily="34" charset="0"/>
              </a:rPr>
              <a:t>, and the terms associated with the forests, using only "forest" as a query word.</a:t>
            </a:r>
          </a:p>
          <a:p>
            <a:endParaRPr lang="en" altLang="ja-JP" sz="2800" dirty="0">
              <a:solidFill>
                <a:srgbClr val="000000"/>
              </a:solidFill>
              <a:ea typeface="Verdana" panose="020B0604030504040204" pitchFamily="34" charset="0"/>
            </a:endParaRPr>
          </a:p>
          <a:p>
            <a:pPr lvl="1"/>
            <a:endParaRPr lang="en" altLang="ja-JP" sz="2500" dirty="0">
              <a:solidFill>
                <a:srgbClr val="000000"/>
              </a:solidFill>
              <a:ea typeface="Verdana" panose="020B0604030504040204" pitchFamily="34" charset="0"/>
            </a:endParaRPr>
          </a:p>
        </p:txBody>
      </p:sp>
      <p:sp>
        <p:nvSpPr>
          <p:cNvPr id="5" name="タイトル 1">
            <a:extLst>
              <a:ext uri="{FF2B5EF4-FFF2-40B4-BE49-F238E27FC236}">
                <a16:creationId xmlns:a16="http://schemas.microsoft.com/office/drawing/2014/main" id="{40E24E20-A0E7-3BE1-1284-F33B3512DA98}"/>
              </a:ext>
            </a:extLst>
          </p:cNvPr>
          <p:cNvSpPr>
            <a:spLocks noGrp="1"/>
          </p:cNvSpPr>
          <p:nvPr>
            <p:ph type="title"/>
          </p:nvPr>
        </p:nvSpPr>
        <p:spPr>
          <a:xfrm>
            <a:off x="168443" y="132349"/>
            <a:ext cx="10070432" cy="1046747"/>
          </a:xfrm>
        </p:spPr>
        <p:txBody>
          <a:bodyPr>
            <a:normAutofit/>
          </a:bodyPr>
          <a:lstStyle/>
          <a:p>
            <a:r>
              <a:rPr lang="en" altLang="ja-JP" dirty="0">
                <a:effectLst/>
                <a:ea typeface="Verdana" panose="020B0604030504040204" pitchFamily="34" charset="0"/>
              </a:rPr>
              <a:t>Examples of fuzzy search for RIKEN microorganisms using LLM</a:t>
            </a:r>
            <a:endParaRPr kumimoji="1" lang="ja-JP" altLang="en-US"/>
          </a:p>
        </p:txBody>
      </p:sp>
      <p:sp>
        <p:nvSpPr>
          <p:cNvPr id="2" name="スライド番号プレースホルダー 1">
            <a:extLst>
              <a:ext uri="{FF2B5EF4-FFF2-40B4-BE49-F238E27FC236}">
                <a16:creationId xmlns:a16="http://schemas.microsoft.com/office/drawing/2014/main" id="{0B3DA55B-BDF3-98AB-DAAA-5113AD5955B2}"/>
              </a:ext>
            </a:extLst>
          </p:cNvPr>
          <p:cNvSpPr>
            <a:spLocks noGrp="1"/>
          </p:cNvSpPr>
          <p:nvPr>
            <p:ph type="sldNum" sz="quarter" idx="12"/>
          </p:nvPr>
        </p:nvSpPr>
        <p:spPr/>
        <p:txBody>
          <a:bodyPr/>
          <a:lstStyle/>
          <a:p>
            <a:fld id="{A2F5039A-55DE-074D-90E6-D9E9D9F1CB06}" type="slidenum">
              <a:rPr kumimoji="1" lang="ja-JP" altLang="en-US" smtClean="0"/>
              <a:t>33</a:t>
            </a:fld>
            <a:endParaRPr kumimoji="1" lang="ja-JP" altLang="en-US"/>
          </a:p>
        </p:txBody>
      </p:sp>
      <p:sp>
        <p:nvSpPr>
          <p:cNvPr id="13" name="円形吹き出し 12">
            <a:extLst>
              <a:ext uri="{FF2B5EF4-FFF2-40B4-BE49-F238E27FC236}">
                <a16:creationId xmlns:a16="http://schemas.microsoft.com/office/drawing/2014/main" id="{5446CBD7-8F12-3F50-D113-28AAE7DFAE05}"/>
              </a:ext>
            </a:extLst>
          </p:cNvPr>
          <p:cNvSpPr/>
          <p:nvPr/>
        </p:nvSpPr>
        <p:spPr>
          <a:xfrm>
            <a:off x="400692" y="5141027"/>
            <a:ext cx="4553665" cy="1198128"/>
          </a:xfrm>
          <a:prstGeom prst="wedgeEllipseCallout">
            <a:avLst>
              <a:gd name="adj1" fmla="val 43617"/>
              <a:gd name="adj2" fmla="val -186370"/>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r>
              <a:rPr lang="en-US" altLang="ja-JP" sz="1600" dirty="0">
                <a:latin typeface="Verdana" panose="020B0604030504040204" pitchFamily="34" charset="0"/>
                <a:ea typeface="Verdana" panose="020B0604030504040204" pitchFamily="34" charset="0"/>
                <a:cs typeface="Verdana" panose="020B0604030504040204" pitchFamily="34" charset="0"/>
              </a:rPr>
              <a:t>Search statement that provide an instruction to LLMs to analyze or generate specified target data.</a:t>
            </a:r>
          </a:p>
        </p:txBody>
      </p:sp>
      <p:sp>
        <p:nvSpPr>
          <p:cNvPr id="14" name="テキスト ボックス 13">
            <a:extLst>
              <a:ext uri="{FF2B5EF4-FFF2-40B4-BE49-F238E27FC236}">
                <a16:creationId xmlns:a16="http://schemas.microsoft.com/office/drawing/2014/main" id="{65DDE9AD-059F-AA66-A21E-6377D5DB4ADC}"/>
              </a:ext>
            </a:extLst>
          </p:cNvPr>
          <p:cNvSpPr txBox="1"/>
          <p:nvPr/>
        </p:nvSpPr>
        <p:spPr>
          <a:xfrm>
            <a:off x="5444211" y="5765922"/>
            <a:ext cx="6225294" cy="369332"/>
          </a:xfrm>
          <a:prstGeom prst="rect">
            <a:avLst/>
          </a:prstGeom>
          <a:noFill/>
        </p:spPr>
        <p:txBody>
          <a:bodyPr wrap="none" rtlCol="0">
            <a:spAutoFit/>
          </a:bodyPr>
          <a:lstStyle/>
          <a:p>
            <a:r>
              <a:rPr kumimoji="1" lang="en-US" altLang="ja-JP" dirty="0">
                <a:latin typeface="Verdana" panose="020B0604030504040204" pitchFamily="34" charset="0"/>
                <a:ea typeface="Verdana" panose="020B0604030504040204" pitchFamily="34" charset="0"/>
                <a:cs typeface="Verdana" panose="020B0604030504040204" pitchFamily="34" charset="0"/>
              </a:rPr>
              <a:t>*: See this link if you want to know the full prompt.</a:t>
            </a:r>
            <a:endParaRPr kumimoji="1" lang="ja-JP" altLang="en-US">
              <a:latin typeface="Verdana" panose="020B0604030504040204" pitchFamily="34" charset="0"/>
              <a:cs typeface="Verdana" panose="020B0604030504040204" pitchFamily="34" charset="0"/>
            </a:endParaRPr>
          </a:p>
        </p:txBody>
      </p:sp>
      <p:pic>
        <p:nvPicPr>
          <p:cNvPr id="3" name="図 2">
            <a:extLst>
              <a:ext uri="{FF2B5EF4-FFF2-40B4-BE49-F238E27FC236}">
                <a16:creationId xmlns:a16="http://schemas.microsoft.com/office/drawing/2014/main" id="{01A81F06-2C95-D380-2ED2-D1140A21522C}"/>
              </a:ext>
            </a:extLst>
          </p:cNvPr>
          <p:cNvPicPr>
            <a:picLocks noChangeAspect="1"/>
          </p:cNvPicPr>
          <p:nvPr/>
        </p:nvPicPr>
        <p:blipFill>
          <a:blip r:embed="rId3"/>
          <a:stretch>
            <a:fillRect/>
          </a:stretch>
        </p:blipFill>
        <p:spPr>
          <a:xfrm>
            <a:off x="168443" y="1422732"/>
            <a:ext cx="3616422" cy="3474121"/>
          </a:xfrm>
          <a:prstGeom prst="rect">
            <a:avLst/>
          </a:prstGeom>
        </p:spPr>
      </p:pic>
      <p:sp>
        <p:nvSpPr>
          <p:cNvPr id="4" name="円形吹き出し 3">
            <a:extLst>
              <a:ext uri="{FF2B5EF4-FFF2-40B4-BE49-F238E27FC236}">
                <a16:creationId xmlns:a16="http://schemas.microsoft.com/office/drawing/2014/main" id="{A2B9FCBE-3931-3906-AACD-304EE1A3857F}"/>
              </a:ext>
            </a:extLst>
          </p:cNvPr>
          <p:cNvSpPr/>
          <p:nvPr/>
        </p:nvSpPr>
        <p:spPr>
          <a:xfrm>
            <a:off x="6902521" y="4808306"/>
            <a:ext cx="3864796" cy="986140"/>
          </a:xfrm>
          <a:prstGeom prst="wedgeEllipseCallout">
            <a:avLst>
              <a:gd name="adj1" fmla="val -47785"/>
              <a:gd name="adj2" fmla="val -57141"/>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r>
              <a:rPr lang="en" altLang="ja-JP" sz="1600" dirty="0">
                <a:latin typeface="Verdana" panose="020B0604030504040204" pitchFamily="34" charset="0"/>
                <a:ea typeface="Verdana" panose="020B0604030504040204" pitchFamily="34" charset="0"/>
                <a:cs typeface="Verdana" panose="020B0604030504040204" pitchFamily="34" charset="0"/>
              </a:rPr>
              <a:t>The prompt to perform a fuzzy search for the term 'forest'.</a:t>
            </a:r>
            <a:endParaRPr lang="en-US" altLang="ja-JP" sz="1600" dirty="0">
              <a:latin typeface="Verdana" panose="020B0604030504040204" pitchFamily="34" charset="0"/>
              <a:ea typeface="Verdana" panose="020B0604030504040204" pitchFamily="34" charset="0"/>
              <a:cs typeface="Verdana" panose="020B0604030504040204" pitchFamily="34" charset="0"/>
            </a:endParaRPr>
          </a:p>
        </p:txBody>
      </p:sp>
      <p:sp>
        <p:nvSpPr>
          <p:cNvPr id="6" name="円形吹き出し 5">
            <a:extLst>
              <a:ext uri="{FF2B5EF4-FFF2-40B4-BE49-F238E27FC236}">
                <a16:creationId xmlns:a16="http://schemas.microsoft.com/office/drawing/2014/main" id="{968DF0F6-DA7B-7B3C-45A2-391DA9586368}"/>
              </a:ext>
            </a:extLst>
          </p:cNvPr>
          <p:cNvSpPr/>
          <p:nvPr/>
        </p:nvSpPr>
        <p:spPr>
          <a:xfrm>
            <a:off x="7650822" y="389608"/>
            <a:ext cx="4338488" cy="1578976"/>
          </a:xfrm>
          <a:prstGeom prst="wedgeEllipseCallout">
            <a:avLst>
              <a:gd name="adj1" fmla="val -21730"/>
              <a:gd name="adj2" fmla="val 71581"/>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r>
              <a:rPr lang="en" altLang="ja-JP" sz="1600" dirty="0">
                <a:latin typeface="Verdana" panose="020B0604030504040204" pitchFamily="34" charset="0"/>
                <a:ea typeface="Verdana" panose="020B0604030504040204" pitchFamily="34" charset="0"/>
                <a:cs typeface="Verdana" panose="020B0604030504040204" pitchFamily="34" charset="0"/>
              </a:rPr>
              <a:t>The source data is used by the LLM to analyze or generate the specified target data, in combination with its original background knowledge.</a:t>
            </a:r>
            <a:endParaRPr lang="en-US" altLang="ja-JP"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96652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660680-9DAF-E056-D573-EF30A62F6DAA}"/>
              </a:ext>
            </a:extLst>
          </p:cNvPr>
          <p:cNvSpPr>
            <a:spLocks noGrp="1"/>
          </p:cNvSpPr>
          <p:nvPr>
            <p:ph type="title"/>
          </p:nvPr>
        </p:nvSpPr>
        <p:spPr>
          <a:xfrm>
            <a:off x="393031" y="157140"/>
            <a:ext cx="10515600" cy="662782"/>
          </a:xfrm>
        </p:spPr>
        <p:txBody>
          <a:bodyPr/>
          <a:lstStyle/>
          <a:p>
            <a:r>
              <a:rPr kumimoji="1" lang="en-US" altLang="ja-JP" dirty="0"/>
              <a:t>Results of fuzzy search using LLMs</a:t>
            </a:r>
            <a:endParaRPr kumimoji="1" lang="ja-JP" altLang="en-US"/>
          </a:p>
        </p:txBody>
      </p:sp>
      <p:graphicFrame>
        <p:nvGraphicFramePr>
          <p:cNvPr id="4" name="コンテンツ プレースホルダー 3">
            <a:extLst>
              <a:ext uri="{FF2B5EF4-FFF2-40B4-BE49-F238E27FC236}">
                <a16:creationId xmlns:a16="http://schemas.microsoft.com/office/drawing/2014/main" id="{3F79F9CA-4921-AFE0-D24E-8ACC9CD1C490}"/>
              </a:ext>
            </a:extLst>
          </p:cNvPr>
          <p:cNvGraphicFramePr>
            <a:graphicFrameLocks/>
          </p:cNvGraphicFramePr>
          <p:nvPr>
            <p:extLst>
              <p:ext uri="{D42A27DB-BD31-4B8C-83A1-F6EECF244321}">
                <p14:modId xmlns:p14="http://schemas.microsoft.com/office/powerpoint/2010/main" val="3274849165"/>
              </p:ext>
            </p:extLst>
          </p:nvPr>
        </p:nvGraphicFramePr>
        <p:xfrm>
          <a:off x="393031" y="819922"/>
          <a:ext cx="11357810" cy="5033964"/>
        </p:xfrm>
        <a:graphic>
          <a:graphicData uri="http://schemas.openxmlformats.org/drawingml/2006/table">
            <a:tbl>
              <a:tblPr firstRow="1" bandRow="1">
                <a:tableStyleId>{5C22544A-7EE6-4342-B048-85BDC9FD1C3A}</a:tableStyleId>
              </a:tblPr>
              <a:tblGrid>
                <a:gridCol w="2485674">
                  <a:extLst>
                    <a:ext uri="{9D8B030D-6E8A-4147-A177-3AD203B41FA5}">
                      <a16:colId xmlns:a16="http://schemas.microsoft.com/office/drawing/2014/main" val="3199000475"/>
                    </a:ext>
                  </a:extLst>
                </a:gridCol>
                <a:gridCol w="2049285">
                  <a:extLst>
                    <a:ext uri="{9D8B030D-6E8A-4147-A177-3AD203B41FA5}">
                      <a16:colId xmlns:a16="http://schemas.microsoft.com/office/drawing/2014/main" val="3696146967"/>
                    </a:ext>
                  </a:extLst>
                </a:gridCol>
                <a:gridCol w="2206825">
                  <a:extLst>
                    <a:ext uri="{9D8B030D-6E8A-4147-A177-3AD203B41FA5}">
                      <a16:colId xmlns:a16="http://schemas.microsoft.com/office/drawing/2014/main" val="1266943346"/>
                    </a:ext>
                  </a:extLst>
                </a:gridCol>
                <a:gridCol w="2247261">
                  <a:extLst>
                    <a:ext uri="{9D8B030D-6E8A-4147-A177-3AD203B41FA5}">
                      <a16:colId xmlns:a16="http://schemas.microsoft.com/office/drawing/2014/main" val="1464528711"/>
                    </a:ext>
                  </a:extLst>
                </a:gridCol>
                <a:gridCol w="2368765">
                  <a:extLst>
                    <a:ext uri="{9D8B030D-6E8A-4147-A177-3AD203B41FA5}">
                      <a16:colId xmlns:a16="http://schemas.microsoft.com/office/drawing/2014/main" val="3488080636"/>
                    </a:ext>
                  </a:extLst>
                </a:gridCol>
              </a:tblGrid>
              <a:tr h="964079">
                <a:tc>
                  <a:txBody>
                    <a:bodyPr/>
                    <a:lstStyle/>
                    <a:p>
                      <a:endParaRPr kumimoji="1" lang="ja-JP" altLang="en-US">
                        <a:latin typeface="Arial" panose="020B0604020202020204" pitchFamily="34" charset="0"/>
                        <a:cs typeface="Arial" panose="020B0604020202020204" pitchFamily="34" charset="0"/>
                      </a:endParaRPr>
                    </a:p>
                  </a:txBody>
                  <a:tcPr anchor="ctr"/>
                </a:tc>
                <a:tc>
                  <a:txBody>
                    <a:bodyPr/>
                    <a:lstStyle/>
                    <a:p>
                      <a:r>
                        <a:rPr kumimoji="1" lang="en-US" altLang="ja-JP" dirty="0">
                          <a:latin typeface="Arial" panose="020B0604020202020204" pitchFamily="34" charset="0"/>
                          <a:cs typeface="Arial" panose="020B0604020202020204" pitchFamily="34" charset="0"/>
                        </a:rPr>
                        <a:t>Preparation of source (upload data*)</a:t>
                      </a:r>
                      <a:endParaRPr kumimoji="1" lang="ja-JP" altLang="en-US">
                        <a:latin typeface="Arial" panose="020B0604020202020204" pitchFamily="34" charset="0"/>
                        <a:cs typeface="Arial" panose="020B0604020202020204" pitchFamily="34" charset="0"/>
                      </a:endParaRPr>
                    </a:p>
                  </a:txBody>
                  <a:tcPr anchor="ctr"/>
                </a:tc>
                <a:tc>
                  <a:txBody>
                    <a:bodyPr/>
                    <a:lstStyle/>
                    <a:p>
                      <a:r>
                        <a:rPr kumimoji="1" lang="en-US" altLang="ja-JP" dirty="0">
                          <a:latin typeface="Arial" panose="020B0604020202020204" pitchFamily="34" charset="0"/>
                          <a:cs typeface="Arial" panose="020B0604020202020204" pitchFamily="34" charset="0"/>
                        </a:rPr>
                        <a:t>No. of LLM suggesting microbes found in forests, or the relevant habitats </a:t>
                      </a:r>
                      <a:endParaRPr kumimoji="1" lang="ja-JP" altLang="en-US">
                        <a:latin typeface="Arial" panose="020B0604020202020204" pitchFamily="34" charset="0"/>
                        <a:cs typeface="Arial" panose="020B0604020202020204" pitchFamily="34" charset="0"/>
                      </a:endParaRPr>
                    </a:p>
                  </a:txBody>
                  <a:tcPr anchor="ctr"/>
                </a:tc>
                <a:tc>
                  <a:txBody>
                    <a:bodyPr/>
                    <a:lstStyle/>
                    <a:p>
                      <a:r>
                        <a:rPr kumimoji="1" lang="en-US" altLang="ja-JP" dirty="0">
                          <a:latin typeface="Arial" panose="020B0604020202020204" pitchFamily="34" charset="0"/>
                          <a:cs typeface="Arial" panose="020B0604020202020204" pitchFamily="34" charset="0"/>
                        </a:rPr>
                        <a:t>No. of LLM suggesting habitats relevant to forests (and examples)</a:t>
                      </a:r>
                      <a:endParaRPr kumimoji="1" lang="ja-JP" altLang="en-US">
                        <a:latin typeface="Arial" panose="020B0604020202020204" pitchFamily="34" charset="0"/>
                        <a:cs typeface="Arial" panose="020B0604020202020204" pitchFamily="34" charset="0"/>
                      </a:endParaRPr>
                    </a:p>
                  </a:txBody>
                  <a:tcPr anchor="ctr"/>
                </a:tc>
                <a:tc>
                  <a:txBody>
                    <a:bodyPr/>
                    <a:lstStyle/>
                    <a:p>
                      <a:r>
                        <a:rPr kumimoji="1" lang="en-US" altLang="ja-JP" dirty="0">
                          <a:latin typeface="Arial" panose="020B0604020202020204" pitchFamily="34" charset="0"/>
                          <a:cs typeface="Arial" panose="020B0604020202020204" pitchFamily="34" charset="0"/>
                        </a:rPr>
                        <a:t>Examples of relations between forests and the habitats</a:t>
                      </a:r>
                      <a:endParaRPr kumimoji="1" lang="ja-JP" altLang="en-US">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03686291"/>
                  </a:ext>
                </a:extLst>
              </a:tr>
              <a:tr h="1120362">
                <a:tc>
                  <a:txBody>
                    <a:bodyPr/>
                    <a:lstStyle/>
                    <a:p>
                      <a:r>
                        <a:rPr kumimoji="1" lang="en-US" altLang="ja-JP" sz="1600" dirty="0">
                          <a:latin typeface="Arial" panose="020B0604020202020204" pitchFamily="34" charset="0"/>
                          <a:cs typeface="Arial" panose="020B0604020202020204" pitchFamily="34" charset="0"/>
                        </a:rPr>
                        <a:t>ChatGPT (GPT 4o)</a:t>
                      </a:r>
                      <a:endParaRPr kumimoji="1" lang="ja-JP" altLang="en-US" sz="16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Easy</a:t>
                      </a:r>
                      <a:endParaRPr kumimoji="1" lang="ja-JP" altLang="en-US" sz="16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258</a:t>
                      </a:r>
                      <a:endParaRPr kumimoji="1" lang="ja-JP" altLang="en-US" sz="1600">
                        <a:latin typeface="Arial" panose="020B0604020202020204" pitchFamily="34" charset="0"/>
                        <a:cs typeface="Arial" panose="020B0604020202020204" pitchFamily="34" charset="0"/>
                      </a:endParaRPr>
                    </a:p>
                  </a:txBody>
                  <a:tcPr anchor="ctr"/>
                </a:tc>
                <a:tc>
                  <a:txBody>
                    <a:bodyPr/>
                    <a:lstStyle/>
                    <a:p>
                      <a:pPr algn="ctr"/>
                      <a:r>
                        <a:rPr kumimoji="1" lang="en" altLang="ja-JP" sz="1400" dirty="0">
                          <a:latin typeface="Arial" panose="020B0604020202020204" pitchFamily="34" charset="0"/>
                          <a:cs typeface="Arial" panose="020B0604020202020204" pitchFamily="34" charset="0"/>
                        </a:rPr>
                        <a:t>5 (forest soil, beech forest soil, tropical forest soil, tropical rainforest soil, an woodland)</a:t>
                      </a:r>
                      <a:endParaRPr kumimoji="1" lang="ja-JP" altLang="en-US" sz="14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part of (242 habitats) </a:t>
                      </a:r>
                    </a:p>
                    <a:p>
                      <a:pPr algn="ctr"/>
                      <a:r>
                        <a:rPr kumimoji="1" lang="en-US" altLang="ja-JP" sz="1600" dirty="0">
                          <a:latin typeface="Arial" panose="020B0604020202020204" pitchFamily="34" charset="0"/>
                          <a:cs typeface="Arial" panose="020B0604020202020204" pitchFamily="34" charset="0"/>
                        </a:rPr>
                        <a:t>related (16 habitats)</a:t>
                      </a:r>
                      <a:endParaRPr kumimoji="1" lang="ja-JP" alt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5112435"/>
                  </a:ext>
                </a:extLst>
              </a:tr>
              <a:tr h="1531923">
                <a:tc>
                  <a:txBody>
                    <a:bodyPr/>
                    <a:lstStyle/>
                    <a:p>
                      <a:r>
                        <a:rPr kumimoji="1" lang="en-US" altLang="ja-JP" sz="1600" dirty="0" err="1">
                          <a:latin typeface="Arial" panose="020B0604020202020204" pitchFamily="34" charset="0"/>
                          <a:cs typeface="Arial" panose="020B0604020202020204" pitchFamily="34" charset="0"/>
                        </a:rPr>
                        <a:t>NotebookLM</a:t>
                      </a:r>
                      <a:r>
                        <a:rPr kumimoji="1" lang="en-US" altLang="ja-JP" sz="1600" dirty="0">
                          <a:latin typeface="Arial" panose="020B0604020202020204" pitchFamily="34" charset="0"/>
                          <a:cs typeface="Arial" panose="020B0604020202020204" pitchFamily="34" charset="0"/>
                        </a:rPr>
                        <a:t> (Gemini 1.5 Pro)</a:t>
                      </a:r>
                      <a:endParaRPr kumimoji="1" lang="ja-JP" altLang="en-US" sz="16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Easy</a:t>
                      </a:r>
                      <a:endParaRPr kumimoji="1" lang="ja-JP" altLang="en-US" sz="16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36</a:t>
                      </a:r>
                      <a:endParaRPr kumimoji="1" lang="ja-JP" altLang="en-US" sz="160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 altLang="ja-JP" sz="1400" dirty="0">
                          <a:latin typeface="Arial" panose="020B0604020202020204" pitchFamily="34" charset="0"/>
                          <a:cs typeface="Arial" panose="020B0604020202020204" pitchFamily="34" charset="0"/>
                        </a:rPr>
                        <a:t>12 (forest soil, wood, leaf, twig, bark, culm, stem, branch, forest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 altLang="ja-JP" sz="1400" dirty="0">
                          <a:latin typeface="Arial" panose="020B0604020202020204" pitchFamily="34" charset="0"/>
                          <a:cs typeface="Arial" panose="020B0604020202020204" pitchFamily="34" charset="0"/>
                        </a:rPr>
                        <a:t>temperate grasslands, savannas, and shrubland biome)</a:t>
                      </a:r>
                      <a:endParaRPr kumimoji="1" lang="ja-JP" altLang="en-US" sz="14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part of (28 habitats)</a:t>
                      </a:r>
                    </a:p>
                    <a:p>
                      <a:pPr algn="ctr"/>
                      <a:r>
                        <a:rPr kumimoji="1" lang="en-US" altLang="ja-JP" sz="1600" dirty="0">
                          <a:latin typeface="Arial" panose="020B0604020202020204" pitchFamily="34" charset="0"/>
                          <a:cs typeface="Arial" panose="020B0604020202020204" pitchFamily="34" charset="0"/>
                        </a:rPr>
                        <a:t>subclass (2 habitats)</a:t>
                      </a:r>
                    </a:p>
                    <a:p>
                      <a:pPr algn="ctr"/>
                      <a:r>
                        <a:rPr kumimoji="1" lang="en-US" altLang="ja-JP" sz="1600" dirty="0">
                          <a:latin typeface="Arial" panose="020B0604020202020204" pitchFamily="34" charset="0"/>
                          <a:cs typeface="Arial" panose="020B0604020202020204" pitchFamily="34" charset="0"/>
                        </a:rPr>
                        <a:t>related (1 habitat)</a:t>
                      </a:r>
                    </a:p>
                  </a:txBody>
                  <a:tcPr anchor="ctr"/>
                </a:tc>
                <a:extLst>
                  <a:ext uri="{0D108BD9-81ED-4DB2-BD59-A6C34878D82A}">
                    <a16:rowId xmlns:a16="http://schemas.microsoft.com/office/drawing/2014/main" val="3555810555"/>
                  </a:ext>
                </a:extLst>
              </a:tr>
              <a:tr h="70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1" lang="en-US" altLang="ja-JP" sz="1600" dirty="0" err="1">
                          <a:latin typeface="Arial" panose="020B0604020202020204" pitchFamily="34" charset="0"/>
                          <a:cs typeface="Arial" panose="020B0604020202020204" pitchFamily="34" charset="0"/>
                        </a:rPr>
                        <a:t>Dify</a:t>
                      </a:r>
                      <a:r>
                        <a:rPr kumimoji="1" lang="en-US" altLang="ja-JP" sz="1600" dirty="0">
                          <a:latin typeface="Arial" panose="020B0604020202020204" pitchFamily="34" charset="0"/>
                          <a:cs typeface="Arial" panose="020B0604020202020204" pitchFamily="34" charset="0"/>
                        </a:rPr>
                        <a:t> (text-embedding-3-large + gpt-4o-mini)</a:t>
                      </a:r>
                      <a:endParaRPr kumimoji="1" lang="ja-JP" altLang="en-US" sz="1600">
                        <a:latin typeface="Arial" panose="020B0604020202020204" pitchFamily="34" charset="0"/>
                        <a:cs typeface="Arial" panose="020B0604020202020204" pitchFamily="34" charset="0"/>
                      </a:endParaRPr>
                    </a:p>
                  </a:txBody>
                  <a:tcPr anchor="ctr"/>
                </a:tc>
                <a:tc>
                  <a:txBody>
                    <a:bodyPr/>
                    <a:lstStyle/>
                    <a:p>
                      <a:r>
                        <a:rPr kumimoji="1" lang="en-US" altLang="ja-JP" sz="1400" dirty="0">
                          <a:latin typeface="Arial" panose="020B0604020202020204" pitchFamily="34" charset="0"/>
                          <a:cs typeface="Arial" panose="020B0604020202020204" pitchFamily="34" charset="0"/>
                        </a:rPr>
                        <a:t>Error** occurred in the embedding process</a:t>
                      </a:r>
                      <a:endParaRPr kumimoji="1" lang="ja-JP" altLang="en-US" sz="14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N/A</a:t>
                      </a:r>
                      <a:endParaRPr kumimoji="1" lang="ja-JP" altLang="en-US" sz="1600">
                        <a:latin typeface="Arial" panose="020B0604020202020204" pitchFamily="34" charset="0"/>
                        <a:cs typeface="Arial" panose="020B0604020202020204" pitchFamily="34" charset="0"/>
                      </a:endParaRPr>
                    </a:p>
                  </a:txBody>
                  <a:tcPr anchor="ctr"/>
                </a:tc>
                <a:tc>
                  <a:txBody>
                    <a:bodyPr/>
                    <a:lstStyle/>
                    <a:p>
                      <a:pPr algn="ctr"/>
                      <a:r>
                        <a:rPr kumimoji="1" lang="en-US" altLang="ja-JP" sz="1400" dirty="0">
                          <a:latin typeface="Arial" panose="020B0604020202020204" pitchFamily="34" charset="0"/>
                          <a:cs typeface="Arial" panose="020B0604020202020204" pitchFamily="34" charset="0"/>
                        </a:rPr>
                        <a:t>N/A</a:t>
                      </a:r>
                      <a:endParaRPr kumimoji="1" lang="ja-JP" altLang="en-US" sz="14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N/A</a:t>
                      </a:r>
                      <a:endParaRPr kumimoji="1" lang="ja-JP" alt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41752274"/>
                  </a:ext>
                </a:extLst>
              </a:tr>
              <a:tr h="708800">
                <a:tc>
                  <a:txBody>
                    <a:bodyPr/>
                    <a:lstStyle/>
                    <a:p>
                      <a:r>
                        <a:rPr kumimoji="1" lang="en-US" altLang="ja-JP" sz="1600" dirty="0">
                          <a:latin typeface="Arial" panose="020B0604020202020204" pitchFamily="34" charset="0"/>
                          <a:cs typeface="Arial" panose="020B0604020202020204" pitchFamily="34" charset="0"/>
                        </a:rPr>
                        <a:t>ChatGPT API (text-embedding-3-large)</a:t>
                      </a:r>
                      <a:endParaRPr kumimoji="1" lang="ja-JP" altLang="en-US" sz="1600">
                        <a:latin typeface="Arial" panose="020B0604020202020204" pitchFamily="34" charset="0"/>
                        <a:cs typeface="Arial" panose="020B0604020202020204" pitchFamily="34"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400" dirty="0">
                          <a:latin typeface="Arial" panose="020B0604020202020204" pitchFamily="34" charset="0"/>
                          <a:cs typeface="Arial" panose="020B0604020202020204" pitchFamily="34" charset="0"/>
                        </a:rPr>
                        <a:t>Error** occurred in the embedding process</a:t>
                      </a:r>
                      <a:endParaRPr kumimoji="1" lang="ja-JP" altLang="en-US" sz="14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N/A</a:t>
                      </a:r>
                      <a:endParaRPr kumimoji="1" lang="ja-JP" altLang="en-US" sz="1600">
                        <a:latin typeface="Arial" panose="020B0604020202020204" pitchFamily="34" charset="0"/>
                        <a:cs typeface="Arial" panose="020B0604020202020204" pitchFamily="34" charset="0"/>
                      </a:endParaRPr>
                    </a:p>
                  </a:txBody>
                  <a:tcPr anchor="ctr"/>
                </a:tc>
                <a:tc>
                  <a:txBody>
                    <a:bodyPr/>
                    <a:lstStyle/>
                    <a:p>
                      <a:pPr algn="ctr"/>
                      <a:r>
                        <a:rPr kumimoji="1" lang="en-US" altLang="ja-JP" sz="1400" dirty="0">
                          <a:latin typeface="Arial" panose="020B0604020202020204" pitchFamily="34" charset="0"/>
                          <a:cs typeface="Arial" panose="020B0604020202020204" pitchFamily="34" charset="0"/>
                        </a:rPr>
                        <a:t>N/A</a:t>
                      </a:r>
                      <a:endParaRPr kumimoji="1" lang="ja-JP" altLang="en-US" sz="1400">
                        <a:latin typeface="Arial" panose="020B0604020202020204" pitchFamily="34" charset="0"/>
                        <a:cs typeface="Arial" panose="020B0604020202020204" pitchFamily="34" charset="0"/>
                      </a:endParaRPr>
                    </a:p>
                  </a:txBody>
                  <a:tcPr anchor="ctr"/>
                </a:tc>
                <a:tc>
                  <a:txBody>
                    <a:bodyPr/>
                    <a:lstStyle/>
                    <a:p>
                      <a:pPr algn="ctr"/>
                      <a:r>
                        <a:rPr kumimoji="1" lang="en-US" altLang="ja-JP" sz="1600" dirty="0">
                          <a:latin typeface="Arial" panose="020B0604020202020204" pitchFamily="34" charset="0"/>
                          <a:cs typeface="Arial" panose="020B0604020202020204" pitchFamily="34" charset="0"/>
                        </a:rPr>
                        <a:t>N/A</a:t>
                      </a:r>
                      <a:endParaRPr kumimoji="1" lang="ja-JP" alt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1461080"/>
                  </a:ext>
                </a:extLst>
              </a:tr>
            </a:tbl>
          </a:graphicData>
        </a:graphic>
      </p:graphicFrame>
      <p:sp>
        <p:nvSpPr>
          <p:cNvPr id="5" name="テキスト ボックス 4">
            <a:extLst>
              <a:ext uri="{FF2B5EF4-FFF2-40B4-BE49-F238E27FC236}">
                <a16:creationId xmlns:a16="http://schemas.microsoft.com/office/drawing/2014/main" id="{57C7992A-886F-D446-44B3-C915A21D15EF}"/>
              </a:ext>
            </a:extLst>
          </p:cNvPr>
          <p:cNvSpPr txBox="1"/>
          <p:nvPr/>
        </p:nvSpPr>
        <p:spPr>
          <a:xfrm>
            <a:off x="364957" y="5853886"/>
            <a:ext cx="7617535" cy="523220"/>
          </a:xfrm>
          <a:prstGeom prst="rect">
            <a:avLst/>
          </a:prstGeom>
          <a:noFill/>
        </p:spPr>
        <p:txBody>
          <a:bodyPr wrap="none" rtlCol="0">
            <a:spAutoFit/>
          </a:bodyPr>
          <a:lstStyle/>
          <a:p>
            <a:r>
              <a:rPr lang="en-US" altLang="ja-JP" sz="1400" dirty="0">
                <a:latin typeface="Arial" panose="020B0604020202020204" pitchFamily="34" charset="0"/>
                <a:cs typeface="Arial" panose="020B0604020202020204" pitchFamily="34" charset="0"/>
              </a:rPr>
              <a:t>*: The size is about 1.2 M.</a:t>
            </a:r>
          </a:p>
          <a:p>
            <a:r>
              <a:rPr kumimoji="1" lang="en-US" altLang="ja-JP" sz="1400" dirty="0">
                <a:latin typeface="Arial" panose="020B0604020202020204" pitchFamily="34" charset="0"/>
                <a:cs typeface="Arial" panose="020B0604020202020204" pitchFamily="34" charset="0"/>
              </a:rPr>
              <a:t>**: Rate Limit Exceeded Error. As we have uploaded other datasets, this may be the reason.</a:t>
            </a:r>
            <a:endParaRPr kumimoji="1" lang="ja-JP" altLang="en-US" sz="1400">
              <a:latin typeface="Arial" panose="020B0604020202020204" pitchFamily="34" charset="0"/>
              <a:cs typeface="Arial" panose="020B0604020202020204" pitchFamily="34" charset="0"/>
            </a:endParaRPr>
          </a:p>
        </p:txBody>
      </p:sp>
      <p:sp>
        <p:nvSpPr>
          <p:cNvPr id="6" name="スライド番号プレースホルダー 5">
            <a:extLst>
              <a:ext uri="{FF2B5EF4-FFF2-40B4-BE49-F238E27FC236}">
                <a16:creationId xmlns:a16="http://schemas.microsoft.com/office/drawing/2014/main" id="{326D0AE9-DD4F-281A-1268-5CBEEACA0251}"/>
              </a:ext>
            </a:extLst>
          </p:cNvPr>
          <p:cNvSpPr>
            <a:spLocks noGrp="1"/>
          </p:cNvSpPr>
          <p:nvPr>
            <p:ph type="sldNum" sz="quarter" idx="12"/>
          </p:nvPr>
        </p:nvSpPr>
        <p:spPr/>
        <p:txBody>
          <a:bodyPr/>
          <a:lstStyle/>
          <a:p>
            <a:fld id="{A2F5039A-55DE-074D-90E6-D9E9D9F1CB06}" type="slidenum">
              <a:rPr kumimoji="1" lang="ja-JP" altLang="en-US" smtClean="0"/>
              <a:t>34</a:t>
            </a:fld>
            <a:endParaRPr kumimoji="1" lang="ja-JP" altLang="en-US"/>
          </a:p>
        </p:txBody>
      </p:sp>
    </p:spTree>
    <p:extLst>
      <p:ext uri="{BB962C8B-B14F-4D97-AF65-F5344CB8AC3E}">
        <p14:creationId xmlns:p14="http://schemas.microsoft.com/office/powerpoint/2010/main" val="3408532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319B08-72B2-B9DD-FFEA-A4AD298511DB}"/>
              </a:ext>
            </a:extLst>
          </p:cNvPr>
          <p:cNvSpPr>
            <a:spLocks noGrp="1"/>
          </p:cNvSpPr>
          <p:nvPr>
            <p:ph type="title"/>
          </p:nvPr>
        </p:nvSpPr>
        <p:spPr/>
        <p:txBody>
          <a:bodyPr/>
          <a:lstStyle/>
          <a:p>
            <a:r>
              <a:rPr kumimoji="1" lang="en-US" altLang="ja-JP" dirty="0"/>
              <a:t>Summary</a:t>
            </a:r>
            <a:endParaRPr kumimoji="1" lang="ja-JP" altLang="en-US"/>
          </a:p>
        </p:txBody>
      </p:sp>
      <p:sp>
        <p:nvSpPr>
          <p:cNvPr id="3" name="コンテンツ プレースホルダー 2">
            <a:extLst>
              <a:ext uri="{FF2B5EF4-FFF2-40B4-BE49-F238E27FC236}">
                <a16:creationId xmlns:a16="http://schemas.microsoft.com/office/drawing/2014/main" id="{BEDACE21-F6DB-1AC0-8866-4DC0EC5D7624}"/>
              </a:ext>
            </a:extLst>
          </p:cNvPr>
          <p:cNvSpPr>
            <a:spLocks noGrp="1"/>
          </p:cNvSpPr>
          <p:nvPr>
            <p:ph idx="1"/>
          </p:nvPr>
        </p:nvSpPr>
        <p:spPr>
          <a:xfrm>
            <a:off x="838200" y="794084"/>
            <a:ext cx="10218821" cy="5462879"/>
          </a:xfrm>
        </p:spPr>
        <p:txBody>
          <a:bodyPr>
            <a:normAutofit fontScale="62500" lnSpcReduction="20000"/>
          </a:bodyPr>
          <a:lstStyle/>
          <a:p>
            <a:pPr marL="342900" indent="-342900" defTabSz="342900">
              <a:lnSpc>
                <a:spcPct val="120000"/>
              </a:lnSpc>
              <a:buFont typeface="+mj-lt"/>
              <a:buAutoNum type="arabicPeriod"/>
              <a:defRPr/>
            </a:pPr>
            <a:r>
              <a:rPr lang="en" altLang="ja-JP" sz="3200" dirty="0">
                <a:ea typeface="Verdana" panose="020B0604030504040204" pitchFamily="34" charset="0"/>
              </a:rPr>
              <a:t>Development of </a:t>
            </a:r>
            <a:r>
              <a:rPr lang="en" altLang="ja-JP" sz="3200" b="1" dirty="0">
                <a:ea typeface="Verdana" panose="020B0604030504040204" pitchFamily="34" charset="0"/>
              </a:rPr>
              <a:t>graph data</a:t>
            </a:r>
            <a:r>
              <a:rPr lang="en" altLang="ja-JP" sz="3200" dirty="0">
                <a:ea typeface="Verdana" panose="020B0604030504040204" pitchFamily="34" charset="0"/>
              </a:rPr>
              <a:t> of various bioresources.</a:t>
            </a:r>
          </a:p>
          <a:p>
            <a:pPr lvl="1" defTabSz="342900">
              <a:lnSpc>
                <a:spcPct val="120000"/>
              </a:lnSpc>
              <a:buFont typeface="Wingdings" pitchFamily="2" charset="2"/>
              <a:buChar char="Ø"/>
              <a:defRPr/>
            </a:pPr>
            <a:r>
              <a:rPr lang="en" altLang="ja-JP" sz="2900" dirty="0">
                <a:ea typeface="Verdana" panose="020B0604030504040204" pitchFamily="34" charset="0"/>
              </a:rPr>
              <a:t>Experimental animals, plants, cells, DNA and microbe materials</a:t>
            </a:r>
            <a:endParaRPr lang="en-US" altLang="ja-JP" sz="2900" dirty="0">
              <a:solidFill>
                <a:prstClr val="black">
                  <a:lumMod val="85000"/>
                  <a:lumOff val="15000"/>
                </a:prstClr>
              </a:solidFill>
              <a:ea typeface="Verdana" panose="020B0604030504040204" pitchFamily="34" charset="0"/>
            </a:endParaRPr>
          </a:p>
          <a:p>
            <a:pPr lvl="1" defTabSz="342900">
              <a:lnSpc>
                <a:spcPct val="120000"/>
              </a:lnSpc>
              <a:buFont typeface="Wingdings" pitchFamily="2" charset="2"/>
              <a:buChar char="Ø"/>
              <a:defRPr/>
            </a:pPr>
            <a:endParaRPr lang="en-US" altLang="ja-JP" dirty="0">
              <a:solidFill>
                <a:prstClr val="black">
                  <a:lumMod val="85000"/>
                  <a:lumOff val="15000"/>
                </a:prstClr>
              </a:solidFill>
              <a:ea typeface="Verdana" panose="020B0604030504040204" pitchFamily="34" charset="0"/>
            </a:endParaRPr>
          </a:p>
          <a:p>
            <a:pPr marL="342900" indent="-342900" defTabSz="342900">
              <a:lnSpc>
                <a:spcPct val="120000"/>
              </a:lnSpc>
              <a:buFont typeface="+mj-lt"/>
              <a:buAutoNum type="arabicPeriod"/>
              <a:defRPr/>
            </a:pPr>
            <a:r>
              <a:rPr lang="en" altLang="ja-JP" sz="3200" dirty="0">
                <a:ea typeface="Verdana" panose="020B0604030504040204" pitchFamily="34" charset="0"/>
              </a:rPr>
              <a:t> </a:t>
            </a:r>
            <a:r>
              <a:rPr lang="en" altLang="ja-JP" sz="3200" b="1" dirty="0">
                <a:ea typeface="Verdana" panose="020B0604030504040204" pitchFamily="34" charset="0"/>
              </a:rPr>
              <a:t>Integration of datasets</a:t>
            </a:r>
            <a:r>
              <a:rPr lang="en" altLang="ja-JP" sz="3200" dirty="0">
                <a:ea typeface="Verdana" panose="020B0604030504040204" pitchFamily="34" charset="0"/>
              </a:rPr>
              <a:t> provided by external institutes</a:t>
            </a:r>
          </a:p>
          <a:p>
            <a:pPr lvl="1" defTabSz="342900">
              <a:lnSpc>
                <a:spcPct val="120000"/>
              </a:lnSpc>
              <a:buFont typeface="Wingdings" pitchFamily="2" charset="2"/>
              <a:buChar char="Ø"/>
              <a:defRPr/>
            </a:pPr>
            <a:r>
              <a:rPr lang="en" altLang="ja-JP" sz="2900" dirty="0">
                <a:ea typeface="Verdana" panose="020B0604030504040204" pitchFamily="34" charset="0"/>
              </a:rPr>
              <a:t>Disease ontologies (DOID, MONDO, ORDO, NANDO), orthologs (OMA), genes-diseases (MedGen, DisGeNET), UniProt (including GO), biochemical reactions (Rhea), and chemical compounds (ChEBI).</a:t>
            </a:r>
          </a:p>
          <a:p>
            <a:pPr lvl="1" defTabSz="342900">
              <a:lnSpc>
                <a:spcPct val="120000"/>
              </a:lnSpc>
              <a:buFont typeface="Wingdings" pitchFamily="2" charset="2"/>
              <a:buChar char="Ø"/>
              <a:defRPr/>
            </a:pPr>
            <a:endParaRPr kumimoji="0" lang="en-US" altLang="ja-JP" sz="2100" dirty="0">
              <a:solidFill>
                <a:prstClr val="black">
                  <a:lumMod val="85000"/>
                  <a:lumOff val="15000"/>
                </a:prstClr>
              </a:solidFill>
              <a:ea typeface="Verdana" panose="020B0604030504040204" pitchFamily="34" charset="0"/>
            </a:endParaRPr>
          </a:p>
          <a:p>
            <a:pPr marL="342900" indent="-342900" defTabSz="342900">
              <a:lnSpc>
                <a:spcPct val="120000"/>
              </a:lnSpc>
              <a:buFont typeface="+mj-lt"/>
              <a:buAutoNum type="arabicPeriod"/>
              <a:defRPr/>
            </a:pPr>
            <a:r>
              <a:rPr lang="en" altLang="ja-JP" sz="3300" dirty="0">
                <a:ea typeface="Verdana" panose="020B0604030504040204" pitchFamily="34" charset="0"/>
              </a:rPr>
              <a:t> Service provided by triple store </a:t>
            </a:r>
            <a:r>
              <a:rPr lang="en" altLang="ja-JP" sz="3300" b="1" dirty="0">
                <a:ea typeface="Verdana" panose="020B0604030504040204" pitchFamily="34" charset="0"/>
              </a:rPr>
              <a:t>BioResource MetaDatabase</a:t>
            </a:r>
          </a:p>
          <a:p>
            <a:pPr marL="541338" indent="-193675" defTabSz="342900">
              <a:lnSpc>
                <a:spcPct val="120000"/>
              </a:lnSpc>
              <a:buFont typeface="Wingdings" pitchFamily="2" charset="2"/>
              <a:buChar char="Ø"/>
              <a:defRPr/>
            </a:pPr>
            <a:r>
              <a:rPr lang="en" altLang="ja-JP" sz="2900" dirty="0">
                <a:ea typeface="Verdana" panose="020B0604030504040204" pitchFamily="34" charset="0"/>
              </a:rPr>
              <a:t>Data release (more than 6.8 billion triples (bioresources + external data))</a:t>
            </a:r>
          </a:p>
          <a:p>
            <a:pPr marL="0" indent="0" defTabSz="342900">
              <a:lnSpc>
                <a:spcPct val="120000"/>
              </a:lnSpc>
              <a:buNone/>
              <a:defRPr/>
            </a:pPr>
            <a:endParaRPr kumimoji="0" lang="en-US" altLang="ja-JP" sz="2400" dirty="0">
              <a:solidFill>
                <a:prstClr val="black">
                  <a:lumMod val="85000"/>
                  <a:lumOff val="15000"/>
                </a:prstClr>
              </a:solidFill>
              <a:ea typeface="Verdana" panose="020B0604030504040204" pitchFamily="34" charset="0"/>
            </a:endParaRPr>
          </a:p>
          <a:p>
            <a:pPr marL="514350" indent="-514350" defTabSz="342900">
              <a:lnSpc>
                <a:spcPct val="120000"/>
              </a:lnSpc>
              <a:buFont typeface="+mj-lt"/>
              <a:buAutoNum type="arabicPeriod" startAt="4"/>
              <a:defRPr/>
            </a:pPr>
            <a:r>
              <a:rPr kumimoji="0" lang="en" altLang="ja-JP" sz="3300" dirty="0">
                <a:solidFill>
                  <a:prstClr val="black">
                    <a:lumMod val="85000"/>
                    <a:lumOff val="15000"/>
                  </a:prstClr>
                </a:solidFill>
                <a:ea typeface="Verdana" panose="020B0604030504040204" pitchFamily="34" charset="0"/>
              </a:rPr>
              <a:t>Implementation of a </a:t>
            </a:r>
            <a:r>
              <a:rPr kumimoji="0" lang="en" altLang="ja-JP" sz="3300" b="1" dirty="0">
                <a:solidFill>
                  <a:prstClr val="black">
                    <a:lumMod val="85000"/>
                    <a:lumOff val="15000"/>
                  </a:prstClr>
                </a:solidFill>
                <a:ea typeface="Verdana" panose="020B0604030504040204" pitchFamily="34" charset="0"/>
              </a:rPr>
              <a:t>keyword retrieval, </a:t>
            </a:r>
            <a:r>
              <a:rPr kumimoji="0" lang="en" altLang="ja-JP" sz="3300" dirty="0">
                <a:solidFill>
                  <a:prstClr val="black">
                    <a:lumMod val="85000"/>
                    <a:lumOff val="15000"/>
                  </a:prstClr>
                </a:solidFill>
                <a:ea typeface="Verdana" panose="020B0604030504040204" pitchFamily="34" charset="0"/>
              </a:rPr>
              <a:t>and</a:t>
            </a:r>
            <a:r>
              <a:rPr kumimoji="0" lang="en" altLang="ja-JP" sz="3300" b="1" dirty="0">
                <a:solidFill>
                  <a:prstClr val="black">
                    <a:lumMod val="85000"/>
                    <a:lumOff val="15000"/>
                  </a:prstClr>
                </a:solidFill>
                <a:ea typeface="Verdana" panose="020B0604030504040204" pitchFamily="34" charset="0"/>
              </a:rPr>
              <a:t> an advanced search system (Beta version)</a:t>
            </a:r>
          </a:p>
          <a:p>
            <a:pPr lvl="1" defTabSz="342900">
              <a:lnSpc>
                <a:spcPct val="120000"/>
              </a:lnSpc>
              <a:buFont typeface="Wingdings" pitchFamily="2" charset="2"/>
              <a:buChar char="Ø"/>
              <a:defRPr/>
            </a:pPr>
            <a:r>
              <a:rPr kumimoji="0" lang="en-US" altLang="ja-JP" sz="2900" dirty="0">
                <a:solidFill>
                  <a:prstClr val="black">
                    <a:lumMod val="85000"/>
                    <a:lumOff val="15000"/>
                  </a:prstClr>
                </a:solidFill>
                <a:ea typeface="Verdana" panose="020B0604030504040204" pitchFamily="34" charset="0"/>
              </a:rPr>
              <a:t>Reusing bioresource graph data</a:t>
            </a:r>
          </a:p>
          <a:p>
            <a:pPr lvl="1" defTabSz="342900">
              <a:lnSpc>
                <a:spcPct val="120000"/>
              </a:lnSpc>
              <a:buFont typeface="Wingdings" pitchFamily="2" charset="2"/>
              <a:buChar char="Ø"/>
              <a:defRPr/>
            </a:pPr>
            <a:r>
              <a:rPr kumimoji="0" lang="en" altLang="ja-JP" sz="2800" dirty="0">
                <a:solidFill>
                  <a:prstClr val="black">
                    <a:lumMod val="85000"/>
                    <a:lumOff val="15000"/>
                  </a:prstClr>
                </a:solidFill>
                <a:ea typeface="Verdana" panose="020B0604030504040204" pitchFamily="34" charset="0"/>
              </a:rPr>
              <a:t>Cover misspellings, and types by using suggestion lists for experimental researchers.</a:t>
            </a:r>
            <a:endParaRPr kumimoji="0" lang="en-US" altLang="ja-JP" sz="2500" dirty="0">
              <a:solidFill>
                <a:prstClr val="black">
                  <a:lumMod val="85000"/>
                  <a:lumOff val="15000"/>
                </a:prstClr>
              </a:solidFill>
              <a:ea typeface="Verdana" panose="020B0604030504040204" pitchFamily="34" charset="0"/>
            </a:endParaRPr>
          </a:p>
        </p:txBody>
      </p:sp>
      <p:sp>
        <p:nvSpPr>
          <p:cNvPr id="4" name="スライド番号プレースホルダー 3">
            <a:extLst>
              <a:ext uri="{FF2B5EF4-FFF2-40B4-BE49-F238E27FC236}">
                <a16:creationId xmlns:a16="http://schemas.microsoft.com/office/drawing/2014/main" id="{ED34A22F-8A04-6DB1-7174-B05250FF7D2A}"/>
              </a:ext>
            </a:extLst>
          </p:cNvPr>
          <p:cNvSpPr>
            <a:spLocks noGrp="1"/>
          </p:cNvSpPr>
          <p:nvPr>
            <p:ph type="sldNum" sz="quarter" idx="12"/>
          </p:nvPr>
        </p:nvSpPr>
        <p:spPr/>
        <p:txBody>
          <a:bodyPr/>
          <a:lstStyle/>
          <a:p>
            <a:fld id="{A2F5039A-55DE-074D-90E6-D9E9D9F1CB06}" type="slidenum">
              <a:rPr kumimoji="1" lang="ja-JP" altLang="en-US" smtClean="0"/>
              <a:t>35</a:t>
            </a:fld>
            <a:endParaRPr kumimoji="1" lang="ja-JP" altLang="en-US"/>
          </a:p>
        </p:txBody>
      </p:sp>
    </p:spTree>
    <p:extLst>
      <p:ext uri="{BB962C8B-B14F-4D97-AF65-F5344CB8AC3E}">
        <p14:creationId xmlns:p14="http://schemas.microsoft.com/office/powerpoint/2010/main" val="38294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4E3BA7-EB5E-E9F2-53C5-EFF14187004F}"/>
              </a:ext>
            </a:extLst>
          </p:cNvPr>
          <p:cNvSpPr>
            <a:spLocks noGrp="1"/>
          </p:cNvSpPr>
          <p:nvPr>
            <p:ph type="title"/>
          </p:nvPr>
        </p:nvSpPr>
        <p:spPr>
          <a:xfrm>
            <a:off x="565484" y="2831"/>
            <a:ext cx="9769642" cy="980365"/>
          </a:xfrm>
        </p:spPr>
        <p:txBody>
          <a:bodyPr>
            <a:normAutofit fontScale="90000"/>
          </a:bodyPr>
          <a:lstStyle/>
          <a:p>
            <a:r>
              <a:rPr kumimoji="1" lang="en-US" altLang="ja-JP" dirty="0"/>
              <a:t>Data structure of Graph Database vs Relational Database</a:t>
            </a:r>
            <a:endParaRPr kumimoji="1" lang="ja-JP" altLang="en-US"/>
          </a:p>
        </p:txBody>
      </p:sp>
      <p:graphicFrame>
        <p:nvGraphicFramePr>
          <p:cNvPr id="4" name="Table 3">
            <a:extLst>
              <a:ext uri="{FF2B5EF4-FFF2-40B4-BE49-F238E27FC236}">
                <a16:creationId xmlns:a16="http://schemas.microsoft.com/office/drawing/2014/main" id="{8C136574-D513-0CDA-B0D5-52D7FA1B5E16}"/>
              </a:ext>
            </a:extLst>
          </p:cNvPr>
          <p:cNvGraphicFramePr>
            <a:graphicFrameLocks noGrp="1"/>
          </p:cNvGraphicFramePr>
          <p:nvPr/>
        </p:nvGraphicFramePr>
        <p:xfrm>
          <a:off x="3392718" y="4317919"/>
          <a:ext cx="4386942" cy="1793174"/>
        </p:xfrm>
        <a:graphic>
          <a:graphicData uri="http://schemas.openxmlformats.org/drawingml/2006/table">
            <a:tbl>
              <a:tblPr firstRow="1" bandRow="1">
                <a:tableStyleId>{5C22544A-7EE6-4342-B048-85BDC9FD1C3A}</a:tableStyleId>
              </a:tblPr>
              <a:tblGrid>
                <a:gridCol w="1462314">
                  <a:extLst>
                    <a:ext uri="{9D8B030D-6E8A-4147-A177-3AD203B41FA5}">
                      <a16:colId xmlns:a16="http://schemas.microsoft.com/office/drawing/2014/main" val="20000"/>
                    </a:ext>
                  </a:extLst>
                </a:gridCol>
                <a:gridCol w="1462314">
                  <a:extLst>
                    <a:ext uri="{9D8B030D-6E8A-4147-A177-3AD203B41FA5}">
                      <a16:colId xmlns:a16="http://schemas.microsoft.com/office/drawing/2014/main" val="20001"/>
                    </a:ext>
                  </a:extLst>
                </a:gridCol>
                <a:gridCol w="1462314">
                  <a:extLst>
                    <a:ext uri="{9D8B030D-6E8A-4147-A177-3AD203B41FA5}">
                      <a16:colId xmlns:a16="http://schemas.microsoft.com/office/drawing/2014/main" val="20002"/>
                    </a:ext>
                  </a:extLst>
                </a:gridCol>
              </a:tblGrid>
              <a:tr h="465117">
                <a:tc>
                  <a:txBody>
                    <a:bodyPr/>
                    <a:lstStyle/>
                    <a:p>
                      <a:r>
                        <a:rPr b="0" i="0" dirty="0">
                          <a:latin typeface="Verdana" panose="020B0604030504040204" pitchFamily="34" charset="0"/>
                          <a:ea typeface="Verdana" panose="020B0604030504040204" pitchFamily="34" charset="0"/>
                          <a:cs typeface="Verdana" panose="020B0604030504040204" pitchFamily="34" charset="0"/>
                        </a:rPr>
                        <a:t>Person</a:t>
                      </a:r>
                    </a:p>
                  </a:txBody>
                  <a:tcPr/>
                </a:tc>
                <a:tc>
                  <a:txBody>
                    <a:bodyPr/>
                    <a:lstStyle/>
                    <a:p>
                      <a:r>
                        <a:rPr b="0" i="0" dirty="0">
                          <a:latin typeface="Verdana" panose="020B0604030504040204" pitchFamily="34" charset="0"/>
                          <a:ea typeface="Verdana" panose="020B0604030504040204" pitchFamily="34" charset="0"/>
                          <a:cs typeface="Verdana" panose="020B0604030504040204" pitchFamily="34" charset="0"/>
                        </a:rPr>
                        <a:t>Company</a:t>
                      </a:r>
                    </a:p>
                  </a:txBody>
                  <a:tcPr/>
                </a:tc>
                <a:tc>
                  <a:txBody>
                    <a:bodyPr/>
                    <a:lstStyle/>
                    <a:p>
                      <a:r>
                        <a:rPr lang="en-US" b="0" i="0" dirty="0">
                          <a:latin typeface="Verdana" panose="020B0604030504040204" pitchFamily="34" charset="0"/>
                          <a:ea typeface="Verdana" panose="020B0604030504040204" pitchFamily="34" charset="0"/>
                          <a:cs typeface="Verdana" panose="020B0604030504040204" pitchFamily="34" charset="0"/>
                        </a:rPr>
                        <a:t>Residence</a:t>
                      </a:r>
                    </a:p>
                  </a:txBody>
                  <a:tcPr/>
                </a:tc>
                <a:extLst>
                  <a:ext uri="{0D108BD9-81ED-4DB2-BD59-A6C34878D82A}">
                    <a16:rowId xmlns:a16="http://schemas.microsoft.com/office/drawing/2014/main" val="10000"/>
                  </a:ext>
                </a:extLst>
              </a:tr>
              <a:tr h="465117">
                <a:tc>
                  <a:txBody>
                    <a:bodyPr/>
                    <a:lstStyle/>
                    <a:p>
                      <a:r>
                        <a:rPr b="1" i="0" dirty="0">
                          <a:latin typeface="Verdana" panose="020B0604030504040204" pitchFamily="34" charset="0"/>
                          <a:ea typeface="Verdana" panose="020B0604030504040204" pitchFamily="34" charset="0"/>
                          <a:cs typeface="Verdana" panose="020B0604030504040204" pitchFamily="34" charset="0"/>
                        </a:rPr>
                        <a:t>Alice</a:t>
                      </a:r>
                    </a:p>
                  </a:txBody>
                  <a:tcPr/>
                </a:tc>
                <a:tc>
                  <a:txBody>
                    <a:bodyPr/>
                    <a:lstStyle/>
                    <a:p>
                      <a:r>
                        <a:rPr b="1" i="0" dirty="0">
                          <a:latin typeface="Verdana" panose="020B0604030504040204" pitchFamily="34" charset="0"/>
                          <a:ea typeface="Verdana" panose="020B0604030504040204" pitchFamily="34" charset="0"/>
                          <a:cs typeface="Verdana" panose="020B0604030504040204" pitchFamily="34" charset="0"/>
                        </a:rPr>
                        <a:t>Google</a:t>
                      </a:r>
                    </a:p>
                  </a:txBody>
                  <a:tcPr/>
                </a:tc>
                <a:tc>
                  <a:txBody>
                    <a:bodyPr/>
                    <a:lstStyle/>
                    <a:p>
                      <a:r>
                        <a:rPr b="1" i="0" dirty="0">
                          <a:latin typeface="Verdana" panose="020B0604030504040204" pitchFamily="34" charset="0"/>
                          <a:ea typeface="Verdana" panose="020B0604030504040204" pitchFamily="34" charset="0"/>
                          <a:cs typeface="Verdana" panose="020B0604030504040204" pitchFamily="34" charset="0"/>
                        </a:rPr>
                        <a:t>California</a:t>
                      </a:r>
                    </a:p>
                  </a:txBody>
                  <a:tcPr/>
                </a:tc>
                <a:extLst>
                  <a:ext uri="{0D108BD9-81ED-4DB2-BD59-A6C34878D82A}">
                    <a16:rowId xmlns:a16="http://schemas.microsoft.com/office/drawing/2014/main" val="10001"/>
                  </a:ext>
                </a:extLst>
              </a:tr>
              <a:tr h="397823">
                <a:tc>
                  <a:txBody>
                    <a:bodyPr/>
                    <a:lstStyle/>
                    <a:p>
                      <a:r>
                        <a:rPr b="1" i="0" dirty="0">
                          <a:latin typeface="Verdana" panose="020B0604030504040204" pitchFamily="34" charset="0"/>
                          <a:ea typeface="Verdana" panose="020B0604030504040204" pitchFamily="34" charset="0"/>
                          <a:cs typeface="Verdana" panose="020B0604030504040204" pitchFamily="34" charset="0"/>
                        </a:rPr>
                        <a:t>Bob</a:t>
                      </a:r>
                    </a:p>
                  </a:txBody>
                  <a:tcPr/>
                </a:tc>
                <a:tc>
                  <a:txBody>
                    <a:bodyPr/>
                    <a:lstStyle/>
                    <a:p>
                      <a:r>
                        <a:rPr b="1" i="0" dirty="0">
                          <a:latin typeface="Verdana" panose="020B0604030504040204" pitchFamily="34" charset="0"/>
                          <a:ea typeface="Verdana" panose="020B0604030504040204" pitchFamily="34" charset="0"/>
                          <a:cs typeface="Verdana" panose="020B0604030504040204" pitchFamily="34" charset="0"/>
                        </a:rPr>
                        <a:t>Amazon</a:t>
                      </a:r>
                    </a:p>
                  </a:txBody>
                  <a:tcPr/>
                </a:tc>
                <a:tc>
                  <a:txBody>
                    <a:bodyPr/>
                    <a:lstStyle/>
                    <a:p>
                      <a:r>
                        <a:rPr b="1" i="0" dirty="0">
                          <a:latin typeface="Verdana" panose="020B0604030504040204" pitchFamily="34" charset="0"/>
                          <a:ea typeface="Verdana" panose="020B0604030504040204" pitchFamily="34" charset="0"/>
                          <a:cs typeface="Verdana" panose="020B0604030504040204" pitchFamily="34" charset="0"/>
                        </a:rPr>
                        <a:t>Washington</a:t>
                      </a:r>
                    </a:p>
                  </a:txBody>
                  <a:tcPr/>
                </a:tc>
                <a:extLst>
                  <a:ext uri="{0D108BD9-81ED-4DB2-BD59-A6C34878D82A}">
                    <a16:rowId xmlns:a16="http://schemas.microsoft.com/office/drawing/2014/main" val="10002"/>
                  </a:ext>
                </a:extLst>
              </a:tr>
              <a:tr h="465117">
                <a:tc>
                  <a:txBody>
                    <a:bodyPr/>
                    <a:lstStyle/>
                    <a:p>
                      <a:r>
                        <a:rPr b="1" i="0" dirty="0">
                          <a:latin typeface="Verdana" panose="020B0604030504040204" pitchFamily="34" charset="0"/>
                          <a:ea typeface="Verdana" panose="020B0604030504040204" pitchFamily="34" charset="0"/>
                          <a:cs typeface="Verdana" panose="020B0604030504040204" pitchFamily="34" charset="0"/>
                        </a:rPr>
                        <a:t>Charlie</a:t>
                      </a:r>
                    </a:p>
                  </a:txBody>
                  <a:tcPr/>
                </a:tc>
                <a:tc>
                  <a:txBody>
                    <a:bodyPr/>
                    <a:lstStyle/>
                    <a:p>
                      <a:r>
                        <a:rPr b="1" i="0" dirty="0">
                          <a:latin typeface="Verdana" panose="020B0604030504040204" pitchFamily="34" charset="0"/>
                          <a:ea typeface="Verdana" panose="020B0604030504040204" pitchFamily="34" charset="0"/>
                          <a:cs typeface="Verdana" panose="020B0604030504040204" pitchFamily="34" charset="0"/>
                        </a:rPr>
                        <a:t>Microsoft</a:t>
                      </a:r>
                    </a:p>
                  </a:txBody>
                  <a:tcPr/>
                </a:tc>
                <a:tc>
                  <a:txBody>
                    <a:bodyPr/>
                    <a:lstStyle/>
                    <a:p>
                      <a:r>
                        <a:rPr b="1" i="0" dirty="0">
                          <a:latin typeface="Verdana" panose="020B0604030504040204" pitchFamily="34" charset="0"/>
                          <a:ea typeface="Verdana" panose="020B0604030504040204" pitchFamily="34" charset="0"/>
                          <a:cs typeface="Verdana" panose="020B0604030504040204" pitchFamily="34" charset="0"/>
                        </a:rPr>
                        <a:t>New York</a:t>
                      </a:r>
                    </a:p>
                  </a:txBody>
                  <a:tcPr/>
                </a:tc>
                <a:extLst>
                  <a:ext uri="{0D108BD9-81ED-4DB2-BD59-A6C34878D82A}">
                    <a16:rowId xmlns:a16="http://schemas.microsoft.com/office/drawing/2014/main" val="10003"/>
                  </a:ext>
                </a:extLst>
              </a:tr>
            </a:tbl>
          </a:graphicData>
        </a:graphic>
      </p:graphicFrame>
      <p:sp>
        <p:nvSpPr>
          <p:cNvPr id="7" name="円/楕円 6">
            <a:extLst>
              <a:ext uri="{FF2B5EF4-FFF2-40B4-BE49-F238E27FC236}">
                <a16:creationId xmlns:a16="http://schemas.microsoft.com/office/drawing/2014/main" id="{E4C30A21-B14C-4719-846A-C07BB23B928C}"/>
              </a:ext>
            </a:extLst>
          </p:cNvPr>
          <p:cNvSpPr/>
          <p:nvPr/>
        </p:nvSpPr>
        <p:spPr>
          <a:xfrm>
            <a:off x="2297249" y="1684349"/>
            <a:ext cx="1416769"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Verdana" panose="020B0604030504040204" pitchFamily="34" charset="0"/>
                <a:ea typeface="Verdana" panose="020B0604030504040204" pitchFamily="34" charset="0"/>
                <a:cs typeface="Verdana" panose="020B0604030504040204" pitchFamily="34" charset="0"/>
              </a:rPr>
              <a:t>Alice</a:t>
            </a:r>
            <a:endParaRPr lang="ja-JP" altLang="en-US" sz="1200" b="1">
              <a:solidFill>
                <a:schemeClr val="tx1"/>
              </a:solidFill>
              <a:latin typeface="Verdana" panose="020B0604030504040204" pitchFamily="34" charset="0"/>
              <a:cs typeface="Verdana" panose="020B0604030504040204" pitchFamily="34" charset="0"/>
            </a:endParaRPr>
          </a:p>
        </p:txBody>
      </p:sp>
      <p:sp>
        <p:nvSpPr>
          <p:cNvPr id="8" name="円/楕円 7">
            <a:extLst>
              <a:ext uri="{FF2B5EF4-FFF2-40B4-BE49-F238E27FC236}">
                <a16:creationId xmlns:a16="http://schemas.microsoft.com/office/drawing/2014/main" id="{3678234D-97D5-B70C-7C8E-348689FADA10}"/>
              </a:ext>
            </a:extLst>
          </p:cNvPr>
          <p:cNvSpPr/>
          <p:nvPr/>
        </p:nvSpPr>
        <p:spPr>
          <a:xfrm>
            <a:off x="1588864" y="2563902"/>
            <a:ext cx="1416768"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Verdana" panose="020B0604030504040204" pitchFamily="34" charset="0"/>
                <a:ea typeface="Verdana" panose="020B0604030504040204" pitchFamily="34" charset="0"/>
                <a:cs typeface="Verdana" panose="020B0604030504040204" pitchFamily="34" charset="0"/>
              </a:rPr>
              <a:t>Google</a:t>
            </a:r>
            <a:endParaRPr lang="ja-JP" altLang="en-US" sz="1200" b="1">
              <a:solidFill>
                <a:schemeClr val="tx1"/>
              </a:solidFill>
              <a:latin typeface="Verdana" panose="020B0604030504040204" pitchFamily="34" charset="0"/>
              <a:cs typeface="Verdana" panose="020B0604030504040204" pitchFamily="34" charset="0"/>
            </a:endParaRPr>
          </a:p>
        </p:txBody>
      </p:sp>
      <p:cxnSp>
        <p:nvCxnSpPr>
          <p:cNvPr id="9" name="直線矢印コネクタ 8">
            <a:extLst>
              <a:ext uri="{FF2B5EF4-FFF2-40B4-BE49-F238E27FC236}">
                <a16:creationId xmlns:a16="http://schemas.microsoft.com/office/drawing/2014/main" id="{38A4D677-49C0-B77B-48C9-B045FB71A724}"/>
              </a:ext>
            </a:extLst>
          </p:cNvPr>
          <p:cNvCxnSpPr>
            <a:cxnSpLocks/>
            <a:stCxn id="7" idx="4"/>
            <a:endCxn id="8" idx="0"/>
          </p:cNvCxnSpPr>
          <p:nvPr/>
        </p:nvCxnSpPr>
        <p:spPr>
          <a:xfrm flipH="1">
            <a:off x="2297249" y="2106412"/>
            <a:ext cx="708385" cy="457491"/>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D92C3C0A-0FC4-871E-B59F-CD7C416C8142}"/>
              </a:ext>
            </a:extLst>
          </p:cNvPr>
          <p:cNvSpPr txBox="1"/>
          <p:nvPr/>
        </p:nvSpPr>
        <p:spPr>
          <a:xfrm>
            <a:off x="1842952" y="2095434"/>
            <a:ext cx="1044383" cy="276999"/>
          </a:xfrm>
          <a:prstGeom prst="rect">
            <a:avLst/>
          </a:prstGeom>
          <a:noFill/>
        </p:spPr>
        <p:txBody>
          <a:bodyPr wrap="square">
            <a:spAutoFit/>
          </a:bodyPr>
          <a:lstStyle/>
          <a:p>
            <a:r>
              <a:rPr lang="en-US" altLang="ja-JP" sz="1200" dirty="0" err="1">
                <a:latin typeface="Verdana" panose="020B0604030504040204" pitchFamily="34" charset="0"/>
                <a:ea typeface="Verdana" panose="020B0604030504040204" pitchFamily="34" charset="0"/>
                <a:cs typeface="Verdana" panose="020B0604030504040204" pitchFamily="34" charset="0"/>
              </a:rPr>
              <a:t>works_at</a:t>
            </a:r>
            <a:endParaRPr lang="ja-JP" altLang="en-US" sz="1200">
              <a:latin typeface="Verdana" panose="020B0604030504040204" pitchFamily="34" charset="0"/>
              <a:cs typeface="Verdana" panose="020B0604030504040204" pitchFamily="34" charset="0"/>
            </a:endParaRPr>
          </a:p>
        </p:txBody>
      </p:sp>
      <p:sp>
        <p:nvSpPr>
          <p:cNvPr id="14" name="円/楕円 13">
            <a:extLst>
              <a:ext uri="{FF2B5EF4-FFF2-40B4-BE49-F238E27FC236}">
                <a16:creationId xmlns:a16="http://schemas.microsoft.com/office/drawing/2014/main" id="{76DA4D45-47D1-7FBA-A666-1F715E9C0E70}"/>
              </a:ext>
            </a:extLst>
          </p:cNvPr>
          <p:cNvSpPr/>
          <p:nvPr/>
        </p:nvSpPr>
        <p:spPr>
          <a:xfrm>
            <a:off x="3027674" y="2563902"/>
            <a:ext cx="1504259"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Verdana" panose="020B0604030504040204" pitchFamily="34" charset="0"/>
                <a:ea typeface="Verdana" panose="020B0604030504040204" pitchFamily="34" charset="0"/>
                <a:cs typeface="Verdana" panose="020B0604030504040204" pitchFamily="34" charset="0"/>
              </a:rPr>
              <a:t>California</a:t>
            </a:r>
          </a:p>
        </p:txBody>
      </p:sp>
      <p:cxnSp>
        <p:nvCxnSpPr>
          <p:cNvPr id="16" name="直線矢印コネクタ 15">
            <a:extLst>
              <a:ext uri="{FF2B5EF4-FFF2-40B4-BE49-F238E27FC236}">
                <a16:creationId xmlns:a16="http://schemas.microsoft.com/office/drawing/2014/main" id="{B686ECD6-2475-5C1D-3D15-67F99F18F717}"/>
              </a:ext>
            </a:extLst>
          </p:cNvPr>
          <p:cNvCxnSpPr>
            <a:cxnSpLocks/>
            <a:stCxn id="7" idx="4"/>
            <a:endCxn id="14" idx="0"/>
          </p:cNvCxnSpPr>
          <p:nvPr/>
        </p:nvCxnSpPr>
        <p:spPr>
          <a:xfrm>
            <a:off x="3005633" y="2106412"/>
            <a:ext cx="774170" cy="457491"/>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DFA770D3-9148-45C1-D5B6-C0A97AD37B8C}"/>
              </a:ext>
            </a:extLst>
          </p:cNvPr>
          <p:cNvSpPr txBox="1"/>
          <p:nvPr/>
        </p:nvSpPr>
        <p:spPr>
          <a:xfrm>
            <a:off x="3360843" y="2077890"/>
            <a:ext cx="1044383" cy="276999"/>
          </a:xfrm>
          <a:prstGeom prst="rect">
            <a:avLst/>
          </a:prstGeom>
          <a:noFill/>
        </p:spPr>
        <p:txBody>
          <a:bodyPr wrap="square">
            <a:spAutoFit/>
          </a:bodyPr>
          <a:lstStyle/>
          <a:p>
            <a:r>
              <a:rPr lang="en-US" altLang="ja-JP" sz="1200" dirty="0" err="1">
                <a:latin typeface="Verdana" panose="020B0604030504040204" pitchFamily="34" charset="0"/>
                <a:ea typeface="Verdana" panose="020B0604030504040204" pitchFamily="34" charset="0"/>
                <a:cs typeface="Verdana" panose="020B0604030504040204" pitchFamily="34" charset="0"/>
              </a:rPr>
              <a:t>lives_in</a:t>
            </a:r>
            <a:endParaRPr lang="ja-JP" altLang="en-US" sz="1200">
              <a:latin typeface="Verdana" panose="020B0604030504040204" pitchFamily="34" charset="0"/>
              <a:cs typeface="Verdana" panose="020B0604030504040204" pitchFamily="34" charset="0"/>
            </a:endParaRPr>
          </a:p>
        </p:txBody>
      </p:sp>
      <p:sp>
        <p:nvSpPr>
          <p:cNvPr id="22" name="円/楕円 21">
            <a:extLst>
              <a:ext uri="{FF2B5EF4-FFF2-40B4-BE49-F238E27FC236}">
                <a16:creationId xmlns:a16="http://schemas.microsoft.com/office/drawing/2014/main" id="{86839E73-6D9C-6EF7-F13D-03F5EE354F63}"/>
              </a:ext>
            </a:extLst>
          </p:cNvPr>
          <p:cNvSpPr/>
          <p:nvPr/>
        </p:nvSpPr>
        <p:spPr>
          <a:xfrm>
            <a:off x="6783473" y="3362760"/>
            <a:ext cx="1461787"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Residence</a:t>
            </a:r>
            <a:endParaRPr lang="ja-JP" altLang="en-US" sz="1200">
              <a:solidFill>
                <a:schemeClr val="bg1">
                  <a:lumMod val="50000"/>
                </a:schemeClr>
              </a:solidFill>
              <a:latin typeface="Verdana" panose="020B0604030504040204" pitchFamily="34" charset="0"/>
              <a:cs typeface="Verdana" panose="020B0604030504040204" pitchFamily="34" charset="0"/>
            </a:endParaRPr>
          </a:p>
        </p:txBody>
      </p:sp>
      <p:cxnSp>
        <p:nvCxnSpPr>
          <p:cNvPr id="23" name="直線矢印コネクタ 22">
            <a:extLst>
              <a:ext uri="{FF2B5EF4-FFF2-40B4-BE49-F238E27FC236}">
                <a16:creationId xmlns:a16="http://schemas.microsoft.com/office/drawing/2014/main" id="{E9541FA7-7DF2-19CF-271C-E48D51B645EC}"/>
              </a:ext>
            </a:extLst>
          </p:cNvPr>
          <p:cNvCxnSpPr>
            <a:cxnSpLocks/>
            <a:stCxn id="8" idx="4"/>
            <a:endCxn id="30" idx="1"/>
          </p:cNvCxnSpPr>
          <p:nvPr/>
        </p:nvCxnSpPr>
        <p:spPr>
          <a:xfrm>
            <a:off x="2297248" y="2985964"/>
            <a:ext cx="1829598" cy="466414"/>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71FEE189-708B-2267-9CA8-4F05F223F4F2}"/>
              </a:ext>
            </a:extLst>
          </p:cNvPr>
          <p:cNvSpPr txBox="1"/>
          <p:nvPr/>
        </p:nvSpPr>
        <p:spPr>
          <a:xfrm>
            <a:off x="2530101" y="3071869"/>
            <a:ext cx="632962" cy="276999"/>
          </a:xfrm>
          <a:prstGeom prst="rect">
            <a:avLst/>
          </a:prstGeom>
          <a:noFill/>
        </p:spPr>
        <p:txBody>
          <a:bodyPr wrap="square">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type</a:t>
            </a:r>
            <a:endParaRPr lang="ja-JP" altLang="en-US" sz="1200">
              <a:latin typeface="Verdana" panose="020B0604030504040204" pitchFamily="34" charset="0"/>
              <a:cs typeface="Verdana" panose="020B0604030504040204" pitchFamily="34" charset="0"/>
            </a:endParaRPr>
          </a:p>
        </p:txBody>
      </p:sp>
      <p:sp>
        <p:nvSpPr>
          <p:cNvPr id="30" name="円/楕円 29">
            <a:extLst>
              <a:ext uri="{FF2B5EF4-FFF2-40B4-BE49-F238E27FC236}">
                <a16:creationId xmlns:a16="http://schemas.microsoft.com/office/drawing/2014/main" id="{523D2FA2-04F5-BA02-EB51-BA905D8C81A0}"/>
              </a:ext>
            </a:extLst>
          </p:cNvPr>
          <p:cNvSpPr/>
          <p:nvPr/>
        </p:nvSpPr>
        <p:spPr>
          <a:xfrm>
            <a:off x="3939214" y="3390568"/>
            <a:ext cx="1281234"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bg1">
                    <a:lumMod val="50000"/>
                  </a:schemeClr>
                </a:solidFill>
                <a:latin typeface="Verdana" panose="020B0604030504040204" pitchFamily="34" charset="0"/>
                <a:cs typeface="Verdana" panose="020B0604030504040204" pitchFamily="34" charset="0"/>
              </a:rPr>
              <a:t>Company</a:t>
            </a:r>
            <a:endParaRPr lang="ja-JP" altLang="en-US" sz="1200">
              <a:solidFill>
                <a:schemeClr val="bg1">
                  <a:lumMod val="50000"/>
                </a:schemeClr>
              </a:solidFill>
              <a:latin typeface="Verdana" panose="020B0604030504040204" pitchFamily="34" charset="0"/>
              <a:cs typeface="Verdana" panose="020B0604030504040204" pitchFamily="34" charset="0"/>
            </a:endParaRPr>
          </a:p>
        </p:txBody>
      </p:sp>
      <p:sp>
        <p:nvSpPr>
          <p:cNvPr id="41" name="円/楕円 40">
            <a:extLst>
              <a:ext uri="{FF2B5EF4-FFF2-40B4-BE49-F238E27FC236}">
                <a16:creationId xmlns:a16="http://schemas.microsoft.com/office/drawing/2014/main" id="{610AE2A6-BDCE-C200-41A6-B6DBE8D7395A}"/>
              </a:ext>
            </a:extLst>
          </p:cNvPr>
          <p:cNvSpPr/>
          <p:nvPr/>
        </p:nvSpPr>
        <p:spPr>
          <a:xfrm>
            <a:off x="5289063" y="1655789"/>
            <a:ext cx="1416769"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Verdana" panose="020B0604030504040204" pitchFamily="34" charset="0"/>
                <a:ea typeface="Verdana" panose="020B0604030504040204" pitchFamily="34" charset="0"/>
                <a:cs typeface="Verdana" panose="020B0604030504040204" pitchFamily="34" charset="0"/>
              </a:rPr>
              <a:t>Bob</a:t>
            </a:r>
          </a:p>
        </p:txBody>
      </p:sp>
      <p:sp>
        <p:nvSpPr>
          <p:cNvPr id="42" name="円/楕円 41">
            <a:extLst>
              <a:ext uri="{FF2B5EF4-FFF2-40B4-BE49-F238E27FC236}">
                <a16:creationId xmlns:a16="http://schemas.microsoft.com/office/drawing/2014/main" id="{19328741-718F-A52E-B76C-B2D0D7C540B9}"/>
              </a:ext>
            </a:extLst>
          </p:cNvPr>
          <p:cNvSpPr/>
          <p:nvPr/>
        </p:nvSpPr>
        <p:spPr>
          <a:xfrm>
            <a:off x="4528107" y="2563902"/>
            <a:ext cx="1262056"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Verdana" panose="020B0604030504040204" pitchFamily="34" charset="0"/>
                <a:ea typeface="Verdana" panose="020B0604030504040204" pitchFamily="34" charset="0"/>
                <a:cs typeface="Verdana" panose="020B0604030504040204" pitchFamily="34" charset="0"/>
              </a:rPr>
              <a:t>Amazon</a:t>
            </a:r>
            <a:endParaRPr lang="ja-JP" altLang="en-US" sz="1200" b="1">
              <a:solidFill>
                <a:schemeClr val="tx1"/>
              </a:solidFill>
              <a:latin typeface="Verdana" panose="020B0604030504040204" pitchFamily="34" charset="0"/>
              <a:cs typeface="Verdana" panose="020B0604030504040204" pitchFamily="34" charset="0"/>
            </a:endParaRPr>
          </a:p>
        </p:txBody>
      </p:sp>
      <p:cxnSp>
        <p:nvCxnSpPr>
          <p:cNvPr id="43" name="直線矢印コネクタ 42">
            <a:extLst>
              <a:ext uri="{FF2B5EF4-FFF2-40B4-BE49-F238E27FC236}">
                <a16:creationId xmlns:a16="http://schemas.microsoft.com/office/drawing/2014/main" id="{49FF6B9A-1C02-86CD-CD39-9863E1987C66}"/>
              </a:ext>
            </a:extLst>
          </p:cNvPr>
          <p:cNvCxnSpPr>
            <a:cxnSpLocks/>
            <a:stCxn id="41" idx="4"/>
            <a:endCxn id="42" idx="0"/>
          </p:cNvCxnSpPr>
          <p:nvPr/>
        </p:nvCxnSpPr>
        <p:spPr>
          <a:xfrm flipH="1">
            <a:off x="5159135" y="2077852"/>
            <a:ext cx="838312" cy="486051"/>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4" name="テキスト ボックス 43">
            <a:extLst>
              <a:ext uri="{FF2B5EF4-FFF2-40B4-BE49-F238E27FC236}">
                <a16:creationId xmlns:a16="http://schemas.microsoft.com/office/drawing/2014/main" id="{7CA3E58C-E82F-24BE-987A-563243B02D66}"/>
              </a:ext>
            </a:extLst>
          </p:cNvPr>
          <p:cNvSpPr txBox="1"/>
          <p:nvPr/>
        </p:nvSpPr>
        <p:spPr>
          <a:xfrm>
            <a:off x="4807371" y="2095433"/>
            <a:ext cx="1044383" cy="276999"/>
          </a:xfrm>
          <a:prstGeom prst="rect">
            <a:avLst/>
          </a:prstGeom>
          <a:noFill/>
        </p:spPr>
        <p:txBody>
          <a:bodyPr wrap="square">
            <a:spAutoFit/>
          </a:bodyPr>
          <a:lstStyle/>
          <a:p>
            <a:r>
              <a:rPr lang="en-US" altLang="ja-JP" sz="1200" dirty="0" err="1">
                <a:latin typeface="Verdana" panose="020B0604030504040204" pitchFamily="34" charset="0"/>
                <a:ea typeface="Verdana" panose="020B0604030504040204" pitchFamily="34" charset="0"/>
                <a:cs typeface="Verdana" panose="020B0604030504040204" pitchFamily="34" charset="0"/>
              </a:rPr>
              <a:t>works_at</a:t>
            </a:r>
            <a:endParaRPr lang="ja-JP" altLang="en-US" sz="1200">
              <a:latin typeface="Verdana" panose="020B0604030504040204" pitchFamily="34" charset="0"/>
              <a:cs typeface="Verdana" panose="020B0604030504040204" pitchFamily="34" charset="0"/>
            </a:endParaRPr>
          </a:p>
        </p:txBody>
      </p:sp>
      <p:sp>
        <p:nvSpPr>
          <p:cNvPr id="45" name="円/楕円 44">
            <a:extLst>
              <a:ext uri="{FF2B5EF4-FFF2-40B4-BE49-F238E27FC236}">
                <a16:creationId xmlns:a16="http://schemas.microsoft.com/office/drawing/2014/main" id="{F326E611-BC11-EB1D-2D94-0E11E16E8763}"/>
              </a:ext>
            </a:extLst>
          </p:cNvPr>
          <p:cNvSpPr/>
          <p:nvPr/>
        </p:nvSpPr>
        <p:spPr>
          <a:xfrm>
            <a:off x="5828563" y="2556771"/>
            <a:ext cx="1769037"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Verdana" panose="020B0604030504040204" pitchFamily="34" charset="0"/>
                <a:ea typeface="Verdana" panose="020B0604030504040204" pitchFamily="34" charset="0"/>
                <a:cs typeface="Verdana" panose="020B0604030504040204" pitchFamily="34" charset="0"/>
              </a:rPr>
              <a:t>Washington</a:t>
            </a:r>
          </a:p>
        </p:txBody>
      </p:sp>
      <p:cxnSp>
        <p:nvCxnSpPr>
          <p:cNvPr id="46" name="直線矢印コネクタ 45">
            <a:extLst>
              <a:ext uri="{FF2B5EF4-FFF2-40B4-BE49-F238E27FC236}">
                <a16:creationId xmlns:a16="http://schemas.microsoft.com/office/drawing/2014/main" id="{1DF66541-89E8-544E-937A-9CA801262265}"/>
              </a:ext>
            </a:extLst>
          </p:cNvPr>
          <p:cNvCxnSpPr>
            <a:cxnSpLocks/>
            <a:stCxn id="41" idx="4"/>
            <a:endCxn id="45" idx="0"/>
          </p:cNvCxnSpPr>
          <p:nvPr/>
        </p:nvCxnSpPr>
        <p:spPr>
          <a:xfrm>
            <a:off x="5997447" y="2077851"/>
            <a:ext cx="715634" cy="478920"/>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テキスト ボックス 46">
            <a:extLst>
              <a:ext uri="{FF2B5EF4-FFF2-40B4-BE49-F238E27FC236}">
                <a16:creationId xmlns:a16="http://schemas.microsoft.com/office/drawing/2014/main" id="{7B856676-E1BA-698F-E626-B5D1397654A9}"/>
              </a:ext>
            </a:extLst>
          </p:cNvPr>
          <p:cNvSpPr txBox="1"/>
          <p:nvPr/>
        </p:nvSpPr>
        <p:spPr>
          <a:xfrm>
            <a:off x="6443166" y="2077890"/>
            <a:ext cx="1044383" cy="276999"/>
          </a:xfrm>
          <a:prstGeom prst="rect">
            <a:avLst/>
          </a:prstGeom>
          <a:noFill/>
        </p:spPr>
        <p:txBody>
          <a:bodyPr wrap="square">
            <a:spAutoFit/>
          </a:bodyPr>
          <a:lstStyle/>
          <a:p>
            <a:r>
              <a:rPr lang="en-US" altLang="ja-JP" sz="1200" dirty="0" err="1">
                <a:latin typeface="Verdana" panose="020B0604030504040204" pitchFamily="34" charset="0"/>
                <a:ea typeface="Verdana" panose="020B0604030504040204" pitchFamily="34" charset="0"/>
                <a:cs typeface="Verdana" panose="020B0604030504040204" pitchFamily="34" charset="0"/>
              </a:rPr>
              <a:t>lives_in</a:t>
            </a:r>
            <a:endParaRPr lang="ja-JP" altLang="en-US" sz="1200">
              <a:latin typeface="Verdana" panose="020B0604030504040204" pitchFamily="34" charset="0"/>
              <a:cs typeface="Verdana" panose="020B0604030504040204" pitchFamily="34" charset="0"/>
            </a:endParaRPr>
          </a:p>
        </p:txBody>
      </p:sp>
      <p:sp>
        <p:nvSpPr>
          <p:cNvPr id="48" name="テキスト ボックス 47">
            <a:extLst>
              <a:ext uri="{FF2B5EF4-FFF2-40B4-BE49-F238E27FC236}">
                <a16:creationId xmlns:a16="http://schemas.microsoft.com/office/drawing/2014/main" id="{8D8F1898-BAC1-F76B-908D-08B560225C7A}"/>
              </a:ext>
            </a:extLst>
          </p:cNvPr>
          <p:cNvSpPr txBox="1"/>
          <p:nvPr/>
        </p:nvSpPr>
        <p:spPr>
          <a:xfrm>
            <a:off x="4224440" y="3066768"/>
            <a:ext cx="632962" cy="276999"/>
          </a:xfrm>
          <a:prstGeom prst="rect">
            <a:avLst/>
          </a:prstGeom>
          <a:noFill/>
        </p:spPr>
        <p:txBody>
          <a:bodyPr wrap="square">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type</a:t>
            </a:r>
            <a:endParaRPr lang="ja-JP" altLang="en-US" sz="1200">
              <a:latin typeface="Verdana" panose="020B0604030504040204" pitchFamily="34" charset="0"/>
              <a:cs typeface="Verdana" panose="020B0604030504040204" pitchFamily="34" charset="0"/>
            </a:endParaRPr>
          </a:p>
        </p:txBody>
      </p:sp>
      <p:sp>
        <p:nvSpPr>
          <p:cNvPr id="49" name="円/楕円 48">
            <a:extLst>
              <a:ext uri="{FF2B5EF4-FFF2-40B4-BE49-F238E27FC236}">
                <a16:creationId xmlns:a16="http://schemas.microsoft.com/office/drawing/2014/main" id="{6C297DA0-6273-D0D5-BB60-D6424095428E}"/>
              </a:ext>
            </a:extLst>
          </p:cNvPr>
          <p:cNvSpPr/>
          <p:nvPr/>
        </p:nvSpPr>
        <p:spPr>
          <a:xfrm>
            <a:off x="8377339" y="1655210"/>
            <a:ext cx="1416769"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Verdana" panose="020B0604030504040204" pitchFamily="34" charset="0"/>
                <a:ea typeface="Verdana" panose="020B0604030504040204" pitchFamily="34" charset="0"/>
                <a:cs typeface="Verdana" panose="020B0604030504040204" pitchFamily="34" charset="0"/>
              </a:rPr>
              <a:t>Charlie</a:t>
            </a:r>
          </a:p>
        </p:txBody>
      </p:sp>
      <p:sp>
        <p:nvSpPr>
          <p:cNvPr id="50" name="円/楕円 49">
            <a:extLst>
              <a:ext uri="{FF2B5EF4-FFF2-40B4-BE49-F238E27FC236}">
                <a16:creationId xmlns:a16="http://schemas.microsoft.com/office/drawing/2014/main" id="{D8A08ED7-34A2-709A-A7B6-C8B27E9F4FD9}"/>
              </a:ext>
            </a:extLst>
          </p:cNvPr>
          <p:cNvSpPr/>
          <p:nvPr/>
        </p:nvSpPr>
        <p:spPr>
          <a:xfrm>
            <a:off x="7623937" y="2556771"/>
            <a:ext cx="1461787"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tx1"/>
                </a:solidFill>
                <a:latin typeface="Verdana" panose="020B0604030504040204" pitchFamily="34" charset="0"/>
                <a:ea typeface="Verdana" panose="020B0604030504040204" pitchFamily="34" charset="0"/>
                <a:cs typeface="Verdana" panose="020B0604030504040204" pitchFamily="34" charset="0"/>
              </a:rPr>
              <a:t>Microsoft</a:t>
            </a:r>
            <a:endParaRPr lang="ja-JP" altLang="en-US" sz="1200" b="1">
              <a:solidFill>
                <a:schemeClr val="tx1"/>
              </a:solidFill>
              <a:latin typeface="Verdana" panose="020B0604030504040204" pitchFamily="34" charset="0"/>
              <a:cs typeface="Verdana" panose="020B0604030504040204" pitchFamily="34" charset="0"/>
            </a:endParaRPr>
          </a:p>
        </p:txBody>
      </p:sp>
      <p:cxnSp>
        <p:nvCxnSpPr>
          <p:cNvPr id="51" name="直線矢印コネクタ 50">
            <a:extLst>
              <a:ext uri="{FF2B5EF4-FFF2-40B4-BE49-F238E27FC236}">
                <a16:creationId xmlns:a16="http://schemas.microsoft.com/office/drawing/2014/main" id="{5E8BC3F1-4F16-4A4F-2B50-345F44F83F33}"/>
              </a:ext>
            </a:extLst>
          </p:cNvPr>
          <p:cNvCxnSpPr>
            <a:cxnSpLocks/>
            <a:stCxn id="49" idx="4"/>
            <a:endCxn id="50" idx="0"/>
          </p:cNvCxnSpPr>
          <p:nvPr/>
        </p:nvCxnSpPr>
        <p:spPr>
          <a:xfrm flipH="1">
            <a:off x="8354831" y="2077273"/>
            <a:ext cx="730893" cy="479499"/>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2" name="テキスト ボックス 51">
            <a:extLst>
              <a:ext uri="{FF2B5EF4-FFF2-40B4-BE49-F238E27FC236}">
                <a16:creationId xmlns:a16="http://schemas.microsoft.com/office/drawing/2014/main" id="{1CD051EC-E694-0EE9-C5DE-7D49EDABAF0A}"/>
              </a:ext>
            </a:extLst>
          </p:cNvPr>
          <p:cNvSpPr txBox="1"/>
          <p:nvPr/>
        </p:nvSpPr>
        <p:spPr>
          <a:xfrm>
            <a:off x="7888724" y="2073647"/>
            <a:ext cx="1044383" cy="276999"/>
          </a:xfrm>
          <a:prstGeom prst="rect">
            <a:avLst/>
          </a:prstGeom>
          <a:noFill/>
        </p:spPr>
        <p:txBody>
          <a:bodyPr wrap="square">
            <a:spAutoFit/>
          </a:bodyPr>
          <a:lstStyle/>
          <a:p>
            <a:r>
              <a:rPr lang="en-US" altLang="ja-JP" sz="1200" dirty="0" err="1">
                <a:latin typeface="Verdana" panose="020B0604030504040204" pitchFamily="34" charset="0"/>
                <a:ea typeface="Verdana" panose="020B0604030504040204" pitchFamily="34" charset="0"/>
                <a:cs typeface="Verdana" panose="020B0604030504040204" pitchFamily="34" charset="0"/>
              </a:rPr>
              <a:t>works_at</a:t>
            </a:r>
            <a:endParaRPr lang="ja-JP" altLang="en-US" sz="1200">
              <a:latin typeface="Verdana" panose="020B0604030504040204" pitchFamily="34" charset="0"/>
              <a:cs typeface="Verdana" panose="020B0604030504040204" pitchFamily="34" charset="0"/>
            </a:endParaRPr>
          </a:p>
        </p:txBody>
      </p:sp>
      <p:sp>
        <p:nvSpPr>
          <p:cNvPr id="53" name="円/楕円 52">
            <a:extLst>
              <a:ext uri="{FF2B5EF4-FFF2-40B4-BE49-F238E27FC236}">
                <a16:creationId xmlns:a16="http://schemas.microsoft.com/office/drawing/2014/main" id="{64A1EFF7-AD74-6174-3879-52AFC6DE20E5}"/>
              </a:ext>
            </a:extLst>
          </p:cNvPr>
          <p:cNvSpPr/>
          <p:nvPr/>
        </p:nvSpPr>
        <p:spPr>
          <a:xfrm>
            <a:off x="9119309" y="2556771"/>
            <a:ext cx="1550616"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ja-JP" sz="1200" b="1" dirty="0">
                <a:solidFill>
                  <a:schemeClr val="tx1"/>
                </a:solidFill>
                <a:latin typeface="Verdana" panose="020B0604030504040204" pitchFamily="34" charset="0"/>
                <a:ea typeface="Verdana" panose="020B0604030504040204" pitchFamily="34" charset="0"/>
                <a:cs typeface="Verdana" panose="020B0604030504040204" pitchFamily="34" charset="0"/>
              </a:rPr>
              <a:t>New York</a:t>
            </a:r>
          </a:p>
        </p:txBody>
      </p:sp>
      <p:cxnSp>
        <p:nvCxnSpPr>
          <p:cNvPr id="54" name="直線矢印コネクタ 53">
            <a:extLst>
              <a:ext uri="{FF2B5EF4-FFF2-40B4-BE49-F238E27FC236}">
                <a16:creationId xmlns:a16="http://schemas.microsoft.com/office/drawing/2014/main" id="{E2CC62F5-57D7-F922-CA57-5DC2A66AE8CF}"/>
              </a:ext>
            </a:extLst>
          </p:cNvPr>
          <p:cNvCxnSpPr>
            <a:cxnSpLocks/>
            <a:stCxn id="49" idx="4"/>
            <a:endCxn id="53" idx="0"/>
          </p:cNvCxnSpPr>
          <p:nvPr/>
        </p:nvCxnSpPr>
        <p:spPr>
          <a:xfrm>
            <a:off x="9085723" y="2077273"/>
            <a:ext cx="808894" cy="479499"/>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5" name="テキスト ボックス 54">
            <a:extLst>
              <a:ext uri="{FF2B5EF4-FFF2-40B4-BE49-F238E27FC236}">
                <a16:creationId xmlns:a16="http://schemas.microsoft.com/office/drawing/2014/main" id="{A2F87343-8BD9-D05E-2BD9-25153BC96EE5}"/>
              </a:ext>
            </a:extLst>
          </p:cNvPr>
          <p:cNvSpPr txBox="1"/>
          <p:nvPr/>
        </p:nvSpPr>
        <p:spPr>
          <a:xfrm>
            <a:off x="9453322" y="2095432"/>
            <a:ext cx="1044383" cy="276999"/>
          </a:xfrm>
          <a:prstGeom prst="rect">
            <a:avLst/>
          </a:prstGeom>
          <a:noFill/>
        </p:spPr>
        <p:txBody>
          <a:bodyPr wrap="square">
            <a:spAutoFit/>
          </a:bodyPr>
          <a:lstStyle/>
          <a:p>
            <a:r>
              <a:rPr lang="en-US" altLang="ja-JP" sz="1200" dirty="0" err="1">
                <a:latin typeface="Verdana" panose="020B0604030504040204" pitchFamily="34" charset="0"/>
                <a:ea typeface="Verdana" panose="020B0604030504040204" pitchFamily="34" charset="0"/>
                <a:cs typeface="Verdana" panose="020B0604030504040204" pitchFamily="34" charset="0"/>
              </a:rPr>
              <a:t>lives_in</a:t>
            </a:r>
            <a:endParaRPr lang="ja-JP" altLang="en-US" sz="1200">
              <a:latin typeface="Verdana" panose="020B0604030504040204" pitchFamily="34" charset="0"/>
              <a:cs typeface="Verdana" panose="020B0604030504040204" pitchFamily="34" charset="0"/>
            </a:endParaRPr>
          </a:p>
        </p:txBody>
      </p:sp>
      <p:sp>
        <p:nvSpPr>
          <p:cNvPr id="56" name="テキスト ボックス 55">
            <a:extLst>
              <a:ext uri="{FF2B5EF4-FFF2-40B4-BE49-F238E27FC236}">
                <a16:creationId xmlns:a16="http://schemas.microsoft.com/office/drawing/2014/main" id="{91695CA3-375E-6B90-3A12-0D018BD3901E}"/>
              </a:ext>
            </a:extLst>
          </p:cNvPr>
          <p:cNvSpPr txBox="1"/>
          <p:nvPr/>
        </p:nvSpPr>
        <p:spPr>
          <a:xfrm>
            <a:off x="9388469" y="3049767"/>
            <a:ext cx="632962" cy="276999"/>
          </a:xfrm>
          <a:prstGeom prst="rect">
            <a:avLst/>
          </a:prstGeom>
          <a:noFill/>
        </p:spPr>
        <p:txBody>
          <a:bodyPr wrap="square">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type</a:t>
            </a:r>
            <a:endParaRPr lang="ja-JP" altLang="en-US" sz="1200">
              <a:latin typeface="Verdana" panose="020B0604030504040204" pitchFamily="34" charset="0"/>
              <a:cs typeface="Verdana" panose="020B0604030504040204" pitchFamily="34" charset="0"/>
            </a:endParaRPr>
          </a:p>
        </p:txBody>
      </p:sp>
      <p:cxnSp>
        <p:nvCxnSpPr>
          <p:cNvPr id="76" name="直線矢印コネクタ 75">
            <a:extLst>
              <a:ext uri="{FF2B5EF4-FFF2-40B4-BE49-F238E27FC236}">
                <a16:creationId xmlns:a16="http://schemas.microsoft.com/office/drawing/2014/main" id="{FCC206CE-8891-4816-1B2D-8BE6D05594AE}"/>
              </a:ext>
            </a:extLst>
          </p:cNvPr>
          <p:cNvCxnSpPr>
            <a:cxnSpLocks/>
            <a:stCxn id="14" idx="4"/>
            <a:endCxn id="22" idx="1"/>
          </p:cNvCxnSpPr>
          <p:nvPr/>
        </p:nvCxnSpPr>
        <p:spPr>
          <a:xfrm>
            <a:off x="3779804" y="2985964"/>
            <a:ext cx="3217743" cy="438606"/>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0" name="直線矢印コネクタ 79">
            <a:extLst>
              <a:ext uri="{FF2B5EF4-FFF2-40B4-BE49-F238E27FC236}">
                <a16:creationId xmlns:a16="http://schemas.microsoft.com/office/drawing/2014/main" id="{1DC965FC-2E7E-F5E6-FBCB-3193F59B4970}"/>
              </a:ext>
            </a:extLst>
          </p:cNvPr>
          <p:cNvCxnSpPr>
            <a:cxnSpLocks/>
            <a:stCxn id="42" idx="4"/>
            <a:endCxn id="30" idx="0"/>
          </p:cNvCxnSpPr>
          <p:nvPr/>
        </p:nvCxnSpPr>
        <p:spPr>
          <a:xfrm flipH="1">
            <a:off x="4579831" y="2985964"/>
            <a:ext cx="579304" cy="404604"/>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8" name="直線矢印コネクタ 107">
            <a:extLst>
              <a:ext uri="{FF2B5EF4-FFF2-40B4-BE49-F238E27FC236}">
                <a16:creationId xmlns:a16="http://schemas.microsoft.com/office/drawing/2014/main" id="{BBC17165-DA03-CC3C-2335-7E965D97EC6A}"/>
              </a:ext>
            </a:extLst>
          </p:cNvPr>
          <p:cNvCxnSpPr>
            <a:cxnSpLocks/>
            <a:stCxn id="45" idx="4"/>
            <a:endCxn id="22" idx="0"/>
          </p:cNvCxnSpPr>
          <p:nvPr/>
        </p:nvCxnSpPr>
        <p:spPr>
          <a:xfrm>
            <a:off x="6713082" y="2978834"/>
            <a:ext cx="801285" cy="383927"/>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1" name="直線矢印コネクタ 110">
            <a:extLst>
              <a:ext uri="{FF2B5EF4-FFF2-40B4-BE49-F238E27FC236}">
                <a16:creationId xmlns:a16="http://schemas.microsoft.com/office/drawing/2014/main" id="{F7A5A14A-6D8E-7BC1-2BEE-10D801E41B6A}"/>
              </a:ext>
            </a:extLst>
          </p:cNvPr>
          <p:cNvCxnSpPr>
            <a:cxnSpLocks/>
            <a:stCxn id="50" idx="4"/>
            <a:endCxn id="30" idx="7"/>
          </p:cNvCxnSpPr>
          <p:nvPr/>
        </p:nvCxnSpPr>
        <p:spPr>
          <a:xfrm flipH="1">
            <a:off x="5032816" y="2978834"/>
            <a:ext cx="3322014" cy="473545"/>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5" name="直線矢印コネクタ 114">
            <a:extLst>
              <a:ext uri="{FF2B5EF4-FFF2-40B4-BE49-F238E27FC236}">
                <a16:creationId xmlns:a16="http://schemas.microsoft.com/office/drawing/2014/main" id="{BB29A2D5-43A4-FCDD-520C-49983EC65CC7}"/>
              </a:ext>
            </a:extLst>
          </p:cNvPr>
          <p:cNvCxnSpPr>
            <a:cxnSpLocks/>
            <a:stCxn id="53" idx="4"/>
            <a:endCxn id="22" idx="7"/>
          </p:cNvCxnSpPr>
          <p:nvPr/>
        </p:nvCxnSpPr>
        <p:spPr>
          <a:xfrm flipH="1">
            <a:off x="8031185" y="2978834"/>
            <a:ext cx="1863432" cy="445737"/>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3" name="テキスト ボックス 122">
            <a:extLst>
              <a:ext uri="{FF2B5EF4-FFF2-40B4-BE49-F238E27FC236}">
                <a16:creationId xmlns:a16="http://schemas.microsoft.com/office/drawing/2014/main" id="{3A6CCE0D-1015-CC83-0221-566B69B6FCE7}"/>
              </a:ext>
            </a:extLst>
          </p:cNvPr>
          <p:cNvSpPr txBox="1"/>
          <p:nvPr/>
        </p:nvSpPr>
        <p:spPr>
          <a:xfrm>
            <a:off x="7771717" y="3032297"/>
            <a:ext cx="632962" cy="276999"/>
          </a:xfrm>
          <a:prstGeom prst="rect">
            <a:avLst/>
          </a:prstGeom>
          <a:noFill/>
        </p:spPr>
        <p:txBody>
          <a:bodyPr wrap="square">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type</a:t>
            </a:r>
            <a:endParaRPr lang="ja-JP" altLang="en-US" sz="1200">
              <a:latin typeface="Verdana" panose="020B0604030504040204" pitchFamily="34" charset="0"/>
              <a:cs typeface="Verdana" panose="020B0604030504040204" pitchFamily="34" charset="0"/>
            </a:endParaRPr>
          </a:p>
        </p:txBody>
      </p:sp>
      <p:sp>
        <p:nvSpPr>
          <p:cNvPr id="124" name="テキスト ボックス 123">
            <a:extLst>
              <a:ext uri="{FF2B5EF4-FFF2-40B4-BE49-F238E27FC236}">
                <a16:creationId xmlns:a16="http://schemas.microsoft.com/office/drawing/2014/main" id="{FCD6AD52-AA6C-36C6-2BFA-2D38A6E663F7}"/>
              </a:ext>
            </a:extLst>
          </p:cNvPr>
          <p:cNvSpPr txBox="1"/>
          <p:nvPr/>
        </p:nvSpPr>
        <p:spPr>
          <a:xfrm>
            <a:off x="6941125" y="2874731"/>
            <a:ext cx="632962" cy="276999"/>
          </a:xfrm>
          <a:prstGeom prst="rect">
            <a:avLst/>
          </a:prstGeom>
          <a:noFill/>
        </p:spPr>
        <p:txBody>
          <a:bodyPr wrap="square">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type</a:t>
            </a:r>
            <a:endParaRPr lang="ja-JP" altLang="en-US" sz="1200">
              <a:latin typeface="Verdana" panose="020B0604030504040204" pitchFamily="34" charset="0"/>
              <a:cs typeface="Verdana" panose="020B0604030504040204" pitchFamily="34" charset="0"/>
            </a:endParaRPr>
          </a:p>
        </p:txBody>
      </p:sp>
      <p:sp>
        <p:nvSpPr>
          <p:cNvPr id="125" name="テキスト ボックス 124">
            <a:extLst>
              <a:ext uri="{FF2B5EF4-FFF2-40B4-BE49-F238E27FC236}">
                <a16:creationId xmlns:a16="http://schemas.microsoft.com/office/drawing/2014/main" id="{1AE461E2-57F8-CCDA-CD10-A7A12CEA57A1}"/>
              </a:ext>
            </a:extLst>
          </p:cNvPr>
          <p:cNvSpPr txBox="1"/>
          <p:nvPr/>
        </p:nvSpPr>
        <p:spPr>
          <a:xfrm>
            <a:off x="5036608" y="2933369"/>
            <a:ext cx="632962" cy="276999"/>
          </a:xfrm>
          <a:prstGeom prst="rect">
            <a:avLst/>
          </a:prstGeom>
          <a:noFill/>
        </p:spPr>
        <p:txBody>
          <a:bodyPr wrap="square">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type</a:t>
            </a:r>
            <a:endParaRPr lang="ja-JP" altLang="en-US" sz="1200">
              <a:latin typeface="Verdana" panose="020B0604030504040204" pitchFamily="34" charset="0"/>
              <a:cs typeface="Verdana" panose="020B0604030504040204" pitchFamily="34" charset="0"/>
            </a:endParaRPr>
          </a:p>
        </p:txBody>
      </p:sp>
      <p:sp>
        <p:nvSpPr>
          <p:cNvPr id="126" name="円/楕円 125">
            <a:extLst>
              <a:ext uri="{FF2B5EF4-FFF2-40B4-BE49-F238E27FC236}">
                <a16:creationId xmlns:a16="http://schemas.microsoft.com/office/drawing/2014/main" id="{B0819BAB-B6A9-68D5-649C-7404E1EE2FE2}"/>
              </a:ext>
            </a:extLst>
          </p:cNvPr>
          <p:cNvSpPr/>
          <p:nvPr/>
        </p:nvSpPr>
        <p:spPr>
          <a:xfrm>
            <a:off x="5266553" y="1025186"/>
            <a:ext cx="1461787" cy="42206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Person</a:t>
            </a:r>
            <a:endParaRPr lang="ja-JP" altLang="en-US" sz="1200">
              <a:solidFill>
                <a:schemeClr val="bg1">
                  <a:lumMod val="50000"/>
                </a:schemeClr>
              </a:solidFill>
              <a:latin typeface="Verdana" panose="020B0604030504040204" pitchFamily="34" charset="0"/>
              <a:cs typeface="Verdana" panose="020B0604030504040204" pitchFamily="34" charset="0"/>
            </a:endParaRPr>
          </a:p>
        </p:txBody>
      </p:sp>
      <p:cxnSp>
        <p:nvCxnSpPr>
          <p:cNvPr id="127" name="直線矢印コネクタ 126">
            <a:extLst>
              <a:ext uri="{FF2B5EF4-FFF2-40B4-BE49-F238E27FC236}">
                <a16:creationId xmlns:a16="http://schemas.microsoft.com/office/drawing/2014/main" id="{00822FB3-A54B-EDF7-4DED-9969BB968C54}"/>
              </a:ext>
            </a:extLst>
          </p:cNvPr>
          <p:cNvCxnSpPr>
            <a:cxnSpLocks/>
            <a:stCxn id="7" idx="7"/>
            <a:endCxn id="126" idx="3"/>
          </p:cNvCxnSpPr>
          <p:nvPr/>
        </p:nvCxnSpPr>
        <p:spPr>
          <a:xfrm flipV="1">
            <a:off x="3506536" y="1385439"/>
            <a:ext cx="1974090" cy="360721"/>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0" name="直線矢印コネクタ 129">
            <a:extLst>
              <a:ext uri="{FF2B5EF4-FFF2-40B4-BE49-F238E27FC236}">
                <a16:creationId xmlns:a16="http://schemas.microsoft.com/office/drawing/2014/main" id="{B70FD28F-CB16-8E20-020C-902BCBB8D010}"/>
              </a:ext>
            </a:extLst>
          </p:cNvPr>
          <p:cNvCxnSpPr>
            <a:cxnSpLocks/>
            <a:stCxn id="49" idx="1"/>
            <a:endCxn id="126" idx="5"/>
          </p:cNvCxnSpPr>
          <p:nvPr/>
        </p:nvCxnSpPr>
        <p:spPr>
          <a:xfrm flipH="1" flipV="1">
            <a:off x="6514265" y="1385438"/>
            <a:ext cx="2070554" cy="331582"/>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3" name="テキスト ボックス 132">
            <a:extLst>
              <a:ext uri="{FF2B5EF4-FFF2-40B4-BE49-F238E27FC236}">
                <a16:creationId xmlns:a16="http://schemas.microsoft.com/office/drawing/2014/main" id="{FBAA2A69-0DEF-9753-E545-431AAE6C4ADA}"/>
              </a:ext>
            </a:extLst>
          </p:cNvPr>
          <p:cNvSpPr txBox="1"/>
          <p:nvPr/>
        </p:nvSpPr>
        <p:spPr>
          <a:xfrm>
            <a:off x="4116771" y="1314926"/>
            <a:ext cx="632962" cy="276999"/>
          </a:xfrm>
          <a:prstGeom prst="rect">
            <a:avLst/>
          </a:prstGeom>
          <a:noFill/>
        </p:spPr>
        <p:txBody>
          <a:bodyPr wrap="square">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type</a:t>
            </a:r>
            <a:endParaRPr lang="ja-JP" altLang="en-US" sz="1200">
              <a:latin typeface="Verdana" panose="020B0604030504040204" pitchFamily="34" charset="0"/>
              <a:cs typeface="Verdana" panose="020B0604030504040204" pitchFamily="34" charset="0"/>
            </a:endParaRPr>
          </a:p>
        </p:txBody>
      </p:sp>
      <p:sp>
        <p:nvSpPr>
          <p:cNvPr id="135" name="テキスト ボックス 134">
            <a:extLst>
              <a:ext uri="{FF2B5EF4-FFF2-40B4-BE49-F238E27FC236}">
                <a16:creationId xmlns:a16="http://schemas.microsoft.com/office/drawing/2014/main" id="{D426F13E-2A38-5340-FB37-C4111B72F379}"/>
              </a:ext>
            </a:extLst>
          </p:cNvPr>
          <p:cNvSpPr txBox="1"/>
          <p:nvPr/>
        </p:nvSpPr>
        <p:spPr>
          <a:xfrm>
            <a:off x="7340098" y="1282392"/>
            <a:ext cx="632962" cy="276999"/>
          </a:xfrm>
          <a:prstGeom prst="rect">
            <a:avLst/>
          </a:prstGeom>
          <a:noFill/>
        </p:spPr>
        <p:txBody>
          <a:bodyPr wrap="square">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type</a:t>
            </a:r>
            <a:endParaRPr lang="ja-JP" altLang="en-US" sz="1200">
              <a:latin typeface="Verdana" panose="020B0604030504040204" pitchFamily="34" charset="0"/>
              <a:cs typeface="Verdana" panose="020B0604030504040204" pitchFamily="34" charset="0"/>
            </a:endParaRPr>
          </a:p>
        </p:txBody>
      </p:sp>
      <p:sp>
        <p:nvSpPr>
          <p:cNvPr id="136" name="テキスト ボックス 135">
            <a:extLst>
              <a:ext uri="{FF2B5EF4-FFF2-40B4-BE49-F238E27FC236}">
                <a16:creationId xmlns:a16="http://schemas.microsoft.com/office/drawing/2014/main" id="{E1528C26-0562-69A7-AD98-DD4D7FE8E425}"/>
              </a:ext>
            </a:extLst>
          </p:cNvPr>
          <p:cNvSpPr txBox="1"/>
          <p:nvPr/>
        </p:nvSpPr>
        <p:spPr>
          <a:xfrm>
            <a:off x="8584820" y="901951"/>
            <a:ext cx="2019271" cy="369332"/>
          </a:xfrm>
          <a:prstGeom prst="rect">
            <a:avLst/>
          </a:prstGeom>
          <a:noFill/>
        </p:spPr>
        <p:txBody>
          <a:bodyPr wrap="none" rtlCol="0">
            <a:spAutoFit/>
          </a:bodyPr>
          <a:lstStyle/>
          <a:p>
            <a:r>
              <a:rPr lang="en-US" altLang="ja-JP" dirty="0">
                <a:latin typeface="Verdana" panose="020B0604030504040204" pitchFamily="34" charset="0"/>
                <a:ea typeface="Verdana" panose="020B0604030504040204" pitchFamily="34" charset="0"/>
                <a:cs typeface="Verdana" panose="020B0604030504040204" pitchFamily="34" charset="0"/>
              </a:rPr>
              <a:t>Graph database</a:t>
            </a:r>
            <a:endParaRPr lang="ja-JP" altLang="en-US">
              <a:latin typeface="Verdana" panose="020B0604030504040204" pitchFamily="34" charset="0"/>
              <a:cs typeface="Verdana" panose="020B0604030504040204" pitchFamily="34" charset="0"/>
            </a:endParaRPr>
          </a:p>
        </p:txBody>
      </p:sp>
      <p:sp>
        <p:nvSpPr>
          <p:cNvPr id="137" name="テキスト ボックス 136">
            <a:extLst>
              <a:ext uri="{FF2B5EF4-FFF2-40B4-BE49-F238E27FC236}">
                <a16:creationId xmlns:a16="http://schemas.microsoft.com/office/drawing/2014/main" id="{FC7EBCF1-9B87-7C25-5D3F-265C9B513E79}"/>
              </a:ext>
            </a:extLst>
          </p:cNvPr>
          <p:cNvSpPr txBox="1"/>
          <p:nvPr/>
        </p:nvSpPr>
        <p:spPr>
          <a:xfrm>
            <a:off x="7973060" y="5029840"/>
            <a:ext cx="2455288" cy="369332"/>
          </a:xfrm>
          <a:prstGeom prst="rect">
            <a:avLst/>
          </a:prstGeom>
          <a:noFill/>
        </p:spPr>
        <p:txBody>
          <a:bodyPr wrap="none" rtlCol="0">
            <a:spAutoFit/>
          </a:bodyPr>
          <a:lstStyle/>
          <a:p>
            <a:r>
              <a:rPr lang="en-US" altLang="ja-JP" dirty="0">
                <a:latin typeface="Verdana" panose="020B0604030504040204" pitchFamily="34" charset="0"/>
                <a:ea typeface="Verdana" panose="020B0604030504040204" pitchFamily="34" charset="0"/>
                <a:cs typeface="Verdana" panose="020B0604030504040204" pitchFamily="34" charset="0"/>
              </a:rPr>
              <a:t>Relational database</a:t>
            </a:r>
            <a:endParaRPr lang="ja-JP" altLang="en-US">
              <a:latin typeface="Verdana" panose="020B0604030504040204" pitchFamily="34" charset="0"/>
              <a:cs typeface="Verdana" panose="020B0604030504040204" pitchFamily="34" charset="0"/>
            </a:endParaRPr>
          </a:p>
        </p:txBody>
      </p:sp>
      <p:cxnSp>
        <p:nvCxnSpPr>
          <p:cNvPr id="3" name="直線矢印コネクタ 2">
            <a:extLst>
              <a:ext uri="{FF2B5EF4-FFF2-40B4-BE49-F238E27FC236}">
                <a16:creationId xmlns:a16="http://schemas.microsoft.com/office/drawing/2014/main" id="{6A4D6FC7-4C24-6D5B-E34A-C4DD9A1D23C2}"/>
              </a:ext>
            </a:extLst>
          </p:cNvPr>
          <p:cNvCxnSpPr>
            <a:cxnSpLocks/>
            <a:stCxn id="41" idx="0"/>
            <a:endCxn id="126" idx="4"/>
          </p:cNvCxnSpPr>
          <p:nvPr/>
        </p:nvCxnSpPr>
        <p:spPr>
          <a:xfrm flipH="1" flipV="1">
            <a:off x="5997447" y="1447249"/>
            <a:ext cx="1" cy="208541"/>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C0A54177-978B-2698-EA24-0C457D5C8A4C}"/>
              </a:ext>
            </a:extLst>
          </p:cNvPr>
          <p:cNvSpPr txBox="1"/>
          <p:nvPr/>
        </p:nvSpPr>
        <p:spPr>
          <a:xfrm>
            <a:off x="6002899" y="1434846"/>
            <a:ext cx="632962" cy="276999"/>
          </a:xfrm>
          <a:prstGeom prst="rect">
            <a:avLst/>
          </a:prstGeom>
          <a:noFill/>
        </p:spPr>
        <p:txBody>
          <a:bodyPr wrap="square">
            <a:spAutoFit/>
          </a:bodyPr>
          <a:lstStyle/>
          <a:p>
            <a:r>
              <a:rPr lang="en-US" altLang="ja-JP" sz="1200" dirty="0">
                <a:latin typeface="Verdana" panose="020B0604030504040204" pitchFamily="34" charset="0"/>
                <a:ea typeface="Verdana" panose="020B0604030504040204" pitchFamily="34" charset="0"/>
                <a:cs typeface="Verdana" panose="020B0604030504040204" pitchFamily="34" charset="0"/>
              </a:rPr>
              <a:t>type</a:t>
            </a:r>
            <a:endParaRPr lang="ja-JP" altLang="en-US" sz="1200">
              <a:latin typeface="Verdana" panose="020B0604030504040204" pitchFamily="34" charset="0"/>
              <a:cs typeface="Verdana" panose="020B0604030504040204" pitchFamily="34" charset="0"/>
            </a:endParaRPr>
          </a:p>
        </p:txBody>
      </p:sp>
      <p:sp>
        <p:nvSpPr>
          <p:cNvPr id="6" name="上下矢印 5">
            <a:extLst>
              <a:ext uri="{FF2B5EF4-FFF2-40B4-BE49-F238E27FC236}">
                <a16:creationId xmlns:a16="http://schemas.microsoft.com/office/drawing/2014/main" id="{CBBCC0B9-145F-8D07-A084-F5FA730E037D}"/>
              </a:ext>
            </a:extLst>
          </p:cNvPr>
          <p:cNvSpPr/>
          <p:nvPr/>
        </p:nvSpPr>
        <p:spPr>
          <a:xfrm>
            <a:off x="5790164" y="3416937"/>
            <a:ext cx="305837" cy="637674"/>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5" name="スライド番号プレースホルダー 4">
            <a:extLst>
              <a:ext uri="{FF2B5EF4-FFF2-40B4-BE49-F238E27FC236}">
                <a16:creationId xmlns:a16="http://schemas.microsoft.com/office/drawing/2014/main" id="{BBEE69E8-A7CF-D474-465B-717458E320FD}"/>
              </a:ext>
            </a:extLst>
          </p:cNvPr>
          <p:cNvSpPr>
            <a:spLocks noGrp="1"/>
          </p:cNvSpPr>
          <p:nvPr>
            <p:ph type="sldNum" sz="quarter" idx="12"/>
          </p:nvPr>
        </p:nvSpPr>
        <p:spPr/>
        <p:txBody>
          <a:bodyPr/>
          <a:lstStyle/>
          <a:p>
            <a:fld id="{A2F5039A-55DE-074D-90E6-D9E9D9F1CB06}" type="slidenum">
              <a:rPr kumimoji="1" lang="ja-JP" altLang="en-US" smtClean="0"/>
              <a:t>4</a:t>
            </a:fld>
            <a:endParaRPr kumimoji="1" lang="ja-JP" altLang="en-US"/>
          </a:p>
        </p:txBody>
      </p:sp>
    </p:spTree>
    <p:extLst>
      <p:ext uri="{BB962C8B-B14F-4D97-AF65-F5344CB8AC3E}">
        <p14:creationId xmlns:p14="http://schemas.microsoft.com/office/powerpoint/2010/main" val="1939744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389" y="367171"/>
            <a:ext cx="11105147" cy="811924"/>
          </a:xfrm>
        </p:spPr>
        <p:txBody>
          <a:bodyPr>
            <a:normAutofit fontScale="90000"/>
          </a:bodyPr>
          <a:lstStyle/>
          <a:p>
            <a:r>
              <a:rPr lang="en" altLang="ja-JP" dirty="0"/>
              <a:t>Graph Database vs Relational Database - Advantages of Graph Database (</a:t>
            </a:r>
            <a:r>
              <a:rPr lang="en" altLang="ja-JP" b="1" dirty="0">
                <a:solidFill>
                  <a:srgbClr val="AFD5B6"/>
                </a:solidFill>
              </a:rPr>
              <a:t>green</a:t>
            </a:r>
            <a:r>
              <a:rPr lang="en" altLang="ja-JP" dirty="0"/>
              <a:t>)</a:t>
            </a:r>
            <a:endParaRPr dirty="0"/>
          </a:p>
        </p:txBody>
      </p:sp>
      <p:graphicFrame>
        <p:nvGraphicFramePr>
          <p:cNvPr id="3" name="Table 2"/>
          <p:cNvGraphicFramePr>
            <a:graphicFrameLocks noGrp="1"/>
          </p:cNvGraphicFramePr>
          <p:nvPr>
            <p:extLst>
              <p:ext uri="{D42A27DB-BD31-4B8C-83A1-F6EECF244321}">
                <p14:modId xmlns:p14="http://schemas.microsoft.com/office/powerpoint/2010/main" val="161512318"/>
              </p:ext>
            </p:extLst>
          </p:nvPr>
        </p:nvGraphicFramePr>
        <p:xfrm>
          <a:off x="433136" y="1684420"/>
          <a:ext cx="11201400" cy="3940980"/>
        </p:xfrm>
        <a:graphic>
          <a:graphicData uri="http://schemas.openxmlformats.org/drawingml/2006/table">
            <a:tbl>
              <a:tblPr firstRow="1" bandRow="1">
                <a:tableStyleId>{5C22544A-7EE6-4342-B048-85BDC9FD1C3A}</a:tableStyleId>
              </a:tblPr>
              <a:tblGrid>
                <a:gridCol w="2489200">
                  <a:extLst>
                    <a:ext uri="{9D8B030D-6E8A-4147-A177-3AD203B41FA5}">
                      <a16:colId xmlns:a16="http://schemas.microsoft.com/office/drawing/2014/main" val="20000"/>
                    </a:ext>
                  </a:extLst>
                </a:gridCol>
                <a:gridCol w="4356100">
                  <a:extLst>
                    <a:ext uri="{9D8B030D-6E8A-4147-A177-3AD203B41FA5}">
                      <a16:colId xmlns:a16="http://schemas.microsoft.com/office/drawing/2014/main" val="20001"/>
                    </a:ext>
                  </a:extLst>
                </a:gridCol>
                <a:gridCol w="4356100">
                  <a:extLst>
                    <a:ext uri="{9D8B030D-6E8A-4147-A177-3AD203B41FA5}">
                      <a16:colId xmlns:a16="http://schemas.microsoft.com/office/drawing/2014/main" val="20002"/>
                    </a:ext>
                  </a:extLst>
                </a:gridCol>
              </a:tblGrid>
              <a:tr h="679431">
                <a:tc>
                  <a:txBody>
                    <a:bodyPr/>
                    <a:lstStyle/>
                    <a:p>
                      <a:pPr>
                        <a:defRPr sz="1400" b="1">
                          <a:solidFill>
                            <a:srgbClr val="FFFFFF"/>
                          </a:solidFill>
                        </a:defRPr>
                      </a:pPr>
                      <a:r>
                        <a:rPr sz="1800">
                          <a:latin typeface="Verdana" panose="020B0604030504040204" pitchFamily="34" charset="0"/>
                          <a:ea typeface="Verdana" panose="020B0604030504040204" pitchFamily="34" charset="0"/>
                          <a:cs typeface="Verdana" panose="020B0604030504040204" pitchFamily="34" charset="0"/>
                        </a:rPr>
                        <a:t>Aspect</a:t>
                      </a:r>
                    </a:p>
                  </a:txBody>
                  <a:tcPr>
                    <a:solidFill>
                      <a:srgbClr val="003366"/>
                    </a:solidFill>
                  </a:tcPr>
                </a:tc>
                <a:tc>
                  <a:txBody>
                    <a:bodyPr/>
                    <a:lstStyle/>
                    <a:p>
                      <a:pPr>
                        <a:defRPr sz="1400" b="1">
                          <a:solidFill>
                            <a:srgbClr val="FFFFFF"/>
                          </a:solidFill>
                        </a:defRPr>
                      </a:pPr>
                      <a:r>
                        <a:rPr sz="1800" dirty="0">
                          <a:latin typeface="Verdana" panose="020B0604030504040204" pitchFamily="34" charset="0"/>
                          <a:ea typeface="Verdana" panose="020B0604030504040204" pitchFamily="34" charset="0"/>
                          <a:cs typeface="Verdana" panose="020B0604030504040204" pitchFamily="34" charset="0"/>
                        </a:rPr>
                        <a:t>Graph Database</a:t>
                      </a:r>
                    </a:p>
                  </a:txBody>
                  <a:tcPr>
                    <a:solidFill>
                      <a:srgbClr val="003366"/>
                    </a:solidFill>
                  </a:tcPr>
                </a:tc>
                <a:tc>
                  <a:txBody>
                    <a:bodyPr/>
                    <a:lstStyle/>
                    <a:p>
                      <a:pPr>
                        <a:defRPr sz="1400" b="1">
                          <a:solidFill>
                            <a:srgbClr val="FFFFFF"/>
                          </a:solidFill>
                        </a:defRPr>
                      </a:pPr>
                      <a:r>
                        <a:rPr sz="1800">
                          <a:latin typeface="Verdana" panose="020B0604030504040204" pitchFamily="34" charset="0"/>
                          <a:ea typeface="Verdana" panose="020B0604030504040204" pitchFamily="34" charset="0"/>
                          <a:cs typeface="Verdana" panose="020B0604030504040204" pitchFamily="34" charset="0"/>
                        </a:rPr>
                        <a:t>Relational Database</a:t>
                      </a:r>
                    </a:p>
                  </a:txBody>
                  <a:tcPr>
                    <a:solidFill>
                      <a:srgbClr val="003366"/>
                    </a:solidFill>
                  </a:tcPr>
                </a:tc>
                <a:extLst>
                  <a:ext uri="{0D108BD9-81ED-4DB2-BD59-A6C34878D82A}">
                    <a16:rowId xmlns:a16="http://schemas.microsoft.com/office/drawing/2014/main" val="10000"/>
                  </a:ext>
                </a:extLst>
              </a:tr>
              <a:tr h="792669">
                <a:tc>
                  <a:txBody>
                    <a:bodyPr/>
                    <a:lstStyle/>
                    <a:p>
                      <a:pPr>
                        <a:defRPr sz="1200"/>
                      </a:pPr>
                      <a:r>
                        <a:rPr sz="1600" dirty="0">
                          <a:latin typeface="Verdana" panose="020B0604030504040204" pitchFamily="34" charset="0"/>
                          <a:ea typeface="Verdana" panose="020B0604030504040204" pitchFamily="34" charset="0"/>
                          <a:cs typeface="Verdana" panose="020B0604030504040204" pitchFamily="34" charset="0"/>
                        </a:rPr>
                        <a:t>Schema Flexibility</a:t>
                      </a:r>
                    </a:p>
                  </a:txBody>
                  <a:tcPr/>
                </a:tc>
                <a:tc>
                  <a:txBody>
                    <a:bodyPr/>
                    <a:lstStyle/>
                    <a:p>
                      <a:pPr>
                        <a:defRPr sz="1200"/>
                      </a:pPr>
                      <a:r>
                        <a:rPr sz="1600">
                          <a:latin typeface="Verdana" panose="020B0604030504040204" pitchFamily="34" charset="0"/>
                          <a:ea typeface="Verdana" panose="020B0604030504040204" pitchFamily="34" charset="0"/>
                          <a:cs typeface="Verdana" panose="020B0604030504040204" pitchFamily="34" charset="0"/>
                        </a:rPr>
                        <a:t>No predefined schema needed; easily handles complex, evolving data structures.</a:t>
                      </a:r>
                    </a:p>
                  </a:txBody>
                  <a:tcPr>
                    <a:solidFill>
                      <a:srgbClr val="C6EFCE"/>
                    </a:solidFill>
                  </a:tcPr>
                </a:tc>
                <a:tc>
                  <a:txBody>
                    <a:bodyPr/>
                    <a:lstStyle/>
                    <a:p>
                      <a:pPr>
                        <a:defRPr sz="1200"/>
                      </a:pPr>
                      <a:r>
                        <a:rPr sz="1600">
                          <a:latin typeface="Verdana" panose="020B0604030504040204" pitchFamily="34" charset="0"/>
                          <a:ea typeface="Verdana" panose="020B0604030504040204" pitchFamily="34" charset="0"/>
                          <a:cs typeface="Verdana" panose="020B0604030504040204" pitchFamily="34" charset="0"/>
                        </a:rPr>
                        <a:t>Rigid schema required; difficult to handle complex relationships.</a:t>
                      </a:r>
                    </a:p>
                  </a:txBody>
                  <a:tcPr/>
                </a:tc>
                <a:extLst>
                  <a:ext uri="{0D108BD9-81ED-4DB2-BD59-A6C34878D82A}">
                    <a16:rowId xmlns:a16="http://schemas.microsoft.com/office/drawing/2014/main" val="10001"/>
                  </a:ext>
                </a:extLst>
              </a:tr>
              <a:tr h="792669">
                <a:tc>
                  <a:txBody>
                    <a:bodyPr/>
                    <a:lstStyle/>
                    <a:p>
                      <a:pPr>
                        <a:defRPr sz="1200"/>
                      </a:pPr>
                      <a:r>
                        <a:rPr sz="1600" dirty="0">
                          <a:latin typeface="Verdana" panose="020B0604030504040204" pitchFamily="34" charset="0"/>
                          <a:ea typeface="Verdana" panose="020B0604030504040204" pitchFamily="34" charset="0"/>
                          <a:cs typeface="Verdana" panose="020B0604030504040204" pitchFamily="34" charset="0"/>
                        </a:rPr>
                        <a:t>Ease of Data Insertion</a:t>
                      </a:r>
                    </a:p>
                  </a:txBody>
                  <a:tcPr/>
                </a:tc>
                <a:tc>
                  <a:txBody>
                    <a:bodyPr/>
                    <a:lstStyle/>
                    <a:p>
                      <a:pPr>
                        <a:defRPr sz="1200"/>
                      </a:pPr>
                      <a:r>
                        <a:rPr sz="1600">
                          <a:latin typeface="Verdana" panose="020B0604030504040204" pitchFamily="34" charset="0"/>
                          <a:ea typeface="Verdana" panose="020B0604030504040204" pitchFamily="34" charset="0"/>
                          <a:cs typeface="Verdana" panose="020B0604030504040204" pitchFamily="34" charset="0"/>
                        </a:rPr>
                        <a:t>New data and relationships can be added without modifying the schema.</a:t>
                      </a:r>
                    </a:p>
                  </a:txBody>
                  <a:tcPr>
                    <a:solidFill>
                      <a:srgbClr val="C6EFCE"/>
                    </a:solidFill>
                  </a:tcPr>
                </a:tc>
                <a:tc>
                  <a:txBody>
                    <a:bodyPr/>
                    <a:lstStyle/>
                    <a:p>
                      <a:pPr>
                        <a:defRPr sz="1200"/>
                      </a:pPr>
                      <a:r>
                        <a:rPr sz="1600">
                          <a:latin typeface="Verdana" panose="020B0604030504040204" pitchFamily="34" charset="0"/>
                          <a:ea typeface="Verdana" panose="020B0604030504040204" pitchFamily="34" charset="0"/>
                          <a:cs typeface="Verdana" panose="020B0604030504040204" pitchFamily="34" charset="0"/>
                        </a:rPr>
                        <a:t>Requires schema modification when adding new data types or relationships.</a:t>
                      </a:r>
                    </a:p>
                  </a:txBody>
                  <a:tcPr/>
                </a:tc>
                <a:extLst>
                  <a:ext uri="{0D108BD9-81ED-4DB2-BD59-A6C34878D82A}">
                    <a16:rowId xmlns:a16="http://schemas.microsoft.com/office/drawing/2014/main" val="10002"/>
                  </a:ext>
                </a:extLst>
              </a:tr>
              <a:tr h="792669">
                <a:tc>
                  <a:txBody>
                    <a:bodyPr/>
                    <a:lstStyle/>
                    <a:p>
                      <a:pPr>
                        <a:defRPr sz="1200"/>
                      </a:pPr>
                      <a:r>
                        <a:rPr sz="1600" dirty="0">
                          <a:latin typeface="Verdana" panose="020B0604030504040204" pitchFamily="34" charset="0"/>
                          <a:ea typeface="Verdana" panose="020B0604030504040204" pitchFamily="34" charset="0"/>
                          <a:cs typeface="Verdana" panose="020B0604030504040204" pitchFamily="34" charset="0"/>
                        </a:rPr>
                        <a:t>Query Performance</a:t>
                      </a:r>
                    </a:p>
                  </a:txBody>
                  <a:tcPr/>
                </a:tc>
                <a:tc>
                  <a:txBody>
                    <a:bodyPr/>
                    <a:lstStyle/>
                    <a:p>
                      <a:pPr>
                        <a:defRPr sz="1200"/>
                      </a:pPr>
                      <a:r>
                        <a:rPr sz="1600" dirty="0">
                          <a:latin typeface="Verdana" panose="020B0604030504040204" pitchFamily="34" charset="0"/>
                          <a:ea typeface="Verdana" panose="020B0604030504040204" pitchFamily="34" charset="0"/>
                          <a:cs typeface="Verdana" panose="020B0604030504040204" pitchFamily="34" charset="0"/>
                        </a:rPr>
                        <a:t>Optimized for queries involving relationships; efficient traversal of connected data.</a:t>
                      </a:r>
                    </a:p>
                  </a:txBody>
                  <a:tcPr>
                    <a:solidFill>
                      <a:srgbClr val="C6EFCE"/>
                    </a:solidFill>
                  </a:tcPr>
                </a:tc>
                <a:tc>
                  <a:txBody>
                    <a:bodyPr/>
                    <a:lstStyle/>
                    <a:p>
                      <a:pPr>
                        <a:defRPr sz="1200"/>
                      </a:pPr>
                      <a:r>
                        <a:rPr sz="1600">
                          <a:latin typeface="Verdana" panose="020B0604030504040204" pitchFamily="34" charset="0"/>
                          <a:ea typeface="Verdana" panose="020B0604030504040204" pitchFamily="34" charset="0"/>
                          <a:cs typeface="Verdana" panose="020B0604030504040204" pitchFamily="34" charset="0"/>
                        </a:rPr>
                        <a:t>Performance may degrade with complex joins or hierarchical data.</a:t>
                      </a:r>
                    </a:p>
                  </a:txBody>
                  <a:tcPr/>
                </a:tc>
                <a:extLst>
                  <a:ext uri="{0D108BD9-81ED-4DB2-BD59-A6C34878D82A}">
                    <a16:rowId xmlns:a16="http://schemas.microsoft.com/office/drawing/2014/main" val="10003"/>
                  </a:ext>
                </a:extLst>
              </a:tr>
              <a:tr h="725858">
                <a:tc>
                  <a:txBody>
                    <a:bodyPr/>
                    <a:lstStyle/>
                    <a:p>
                      <a:pPr>
                        <a:defRPr sz="1200"/>
                      </a:pPr>
                      <a:r>
                        <a:rPr sz="1600">
                          <a:latin typeface="Verdana" panose="020B0604030504040204" pitchFamily="34" charset="0"/>
                          <a:ea typeface="Verdana" panose="020B0604030504040204" pitchFamily="34" charset="0"/>
                          <a:cs typeface="Verdana" panose="020B0604030504040204" pitchFamily="34" charset="0"/>
                        </a:rPr>
                        <a:t>Use Cases</a:t>
                      </a:r>
                    </a:p>
                  </a:txBody>
                  <a:tcPr/>
                </a:tc>
                <a:tc>
                  <a:txBody>
                    <a:bodyPr/>
                    <a:lstStyle/>
                    <a:p>
                      <a:pPr>
                        <a:defRPr sz="1200"/>
                      </a:pPr>
                      <a:r>
                        <a:rPr sz="1600" dirty="0">
                          <a:latin typeface="Verdana" panose="020B0604030504040204" pitchFamily="34" charset="0"/>
                          <a:ea typeface="Verdana" panose="020B0604030504040204" pitchFamily="34" charset="0"/>
                          <a:cs typeface="Verdana" panose="020B0604030504040204" pitchFamily="34" charset="0"/>
                        </a:rPr>
                        <a:t>Ideal for social networks, recommendation engines, fraud detection, etc.</a:t>
                      </a:r>
                    </a:p>
                  </a:txBody>
                  <a:tcPr>
                    <a:solidFill>
                      <a:srgbClr val="C6EFCE"/>
                    </a:solidFill>
                  </a:tcPr>
                </a:tc>
                <a:tc>
                  <a:txBody>
                    <a:bodyPr/>
                    <a:lstStyle/>
                    <a:p>
                      <a:pPr>
                        <a:defRPr sz="1200"/>
                      </a:pPr>
                      <a:r>
                        <a:rPr sz="1600" dirty="0">
                          <a:latin typeface="Verdana" panose="020B0604030504040204" pitchFamily="34" charset="0"/>
                          <a:ea typeface="Verdana" panose="020B0604030504040204" pitchFamily="34" charset="0"/>
                          <a:cs typeface="Verdana" panose="020B0604030504040204" pitchFamily="34" charset="0"/>
                        </a:rPr>
                        <a:t>Best suited for structured data, like financial records, inventory management, etc.</a:t>
                      </a:r>
                    </a:p>
                  </a:txBody>
                  <a:tcPr/>
                </a:tc>
                <a:extLst>
                  <a:ext uri="{0D108BD9-81ED-4DB2-BD59-A6C34878D82A}">
                    <a16:rowId xmlns:a16="http://schemas.microsoft.com/office/drawing/2014/main" val="10004"/>
                  </a:ext>
                </a:extLst>
              </a:tr>
            </a:tbl>
          </a:graphicData>
        </a:graphic>
      </p:graphicFrame>
      <p:sp>
        <p:nvSpPr>
          <p:cNvPr id="4" name="スライド番号プレースホルダー 4">
            <a:extLst>
              <a:ext uri="{FF2B5EF4-FFF2-40B4-BE49-F238E27FC236}">
                <a16:creationId xmlns:a16="http://schemas.microsoft.com/office/drawing/2014/main" id="{EBB6E44D-1059-F058-3FF4-E6FCAFCA1334}"/>
              </a:ext>
            </a:extLst>
          </p:cNvPr>
          <p:cNvSpPr>
            <a:spLocks noGrp="1"/>
          </p:cNvSpPr>
          <p:nvPr>
            <p:ph type="sldNum" sz="quarter" idx="12"/>
          </p:nvPr>
        </p:nvSpPr>
        <p:spPr>
          <a:xfrm>
            <a:off x="9448800" y="6474620"/>
            <a:ext cx="2743200" cy="365125"/>
          </a:xfrm>
        </p:spPr>
        <p:txBody>
          <a:bodyPr/>
          <a:lstStyle/>
          <a:p>
            <a:fld id="{A2F5039A-55DE-074D-90E6-D9E9D9F1CB06}" type="slidenum">
              <a:rPr kumimoji="1" lang="ja-JP" altLang="en-US" smtClean="0"/>
              <a:t>5</a:t>
            </a:fld>
            <a:endParaRPr kumimoji="1"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16" y="499519"/>
            <a:ext cx="11574379" cy="662782"/>
          </a:xfrm>
        </p:spPr>
        <p:txBody>
          <a:bodyPr>
            <a:normAutofit fontScale="90000"/>
          </a:bodyPr>
          <a:lstStyle/>
          <a:p>
            <a:r>
              <a:rPr dirty="0"/>
              <a:t>Graph Database vs Relational Database - Disadvantages of Graph Database</a:t>
            </a:r>
            <a:r>
              <a:rPr lang="en-US" dirty="0"/>
              <a:t> (</a:t>
            </a:r>
            <a:r>
              <a:rPr lang="en-US" b="1" dirty="0">
                <a:solidFill>
                  <a:srgbClr val="FFA5C2"/>
                </a:solidFill>
              </a:rPr>
              <a:t>pink</a:t>
            </a:r>
            <a:r>
              <a:rPr lang="en-US" dirty="0"/>
              <a:t>)</a:t>
            </a:r>
            <a:endParaRPr dirty="0"/>
          </a:p>
        </p:txBody>
      </p:sp>
      <p:graphicFrame>
        <p:nvGraphicFramePr>
          <p:cNvPr id="3" name="Table 2"/>
          <p:cNvGraphicFramePr>
            <a:graphicFrameLocks noGrp="1"/>
          </p:cNvGraphicFramePr>
          <p:nvPr>
            <p:extLst>
              <p:ext uri="{D42A27DB-BD31-4B8C-83A1-F6EECF244321}">
                <p14:modId xmlns:p14="http://schemas.microsoft.com/office/powerpoint/2010/main" val="4123828968"/>
              </p:ext>
            </p:extLst>
          </p:nvPr>
        </p:nvGraphicFramePr>
        <p:xfrm>
          <a:off x="541422" y="1792705"/>
          <a:ext cx="11381873" cy="4052236"/>
        </p:xfrm>
        <a:graphic>
          <a:graphicData uri="http://schemas.openxmlformats.org/drawingml/2006/table">
            <a:tbl>
              <a:tblPr firstRow="1" bandRow="1">
                <a:tableStyleId>{5C22544A-7EE6-4342-B048-85BDC9FD1C3A}</a:tableStyleId>
              </a:tblPr>
              <a:tblGrid>
                <a:gridCol w="2529305">
                  <a:extLst>
                    <a:ext uri="{9D8B030D-6E8A-4147-A177-3AD203B41FA5}">
                      <a16:colId xmlns:a16="http://schemas.microsoft.com/office/drawing/2014/main" val="20000"/>
                    </a:ext>
                  </a:extLst>
                </a:gridCol>
                <a:gridCol w="4426284">
                  <a:extLst>
                    <a:ext uri="{9D8B030D-6E8A-4147-A177-3AD203B41FA5}">
                      <a16:colId xmlns:a16="http://schemas.microsoft.com/office/drawing/2014/main" val="20001"/>
                    </a:ext>
                  </a:extLst>
                </a:gridCol>
                <a:gridCol w="4426284">
                  <a:extLst>
                    <a:ext uri="{9D8B030D-6E8A-4147-A177-3AD203B41FA5}">
                      <a16:colId xmlns:a16="http://schemas.microsoft.com/office/drawing/2014/main" val="20002"/>
                    </a:ext>
                  </a:extLst>
                </a:gridCol>
              </a:tblGrid>
              <a:tr h="784459">
                <a:tc>
                  <a:txBody>
                    <a:bodyPr/>
                    <a:lstStyle/>
                    <a:p>
                      <a:pPr>
                        <a:defRPr sz="1400" b="1">
                          <a:solidFill>
                            <a:srgbClr val="FFFFFF"/>
                          </a:solidFill>
                        </a:defRPr>
                      </a:pPr>
                      <a:r>
                        <a:rPr sz="2000">
                          <a:latin typeface="Verdana" panose="020B0604030504040204" pitchFamily="34" charset="0"/>
                          <a:ea typeface="Verdana" panose="020B0604030504040204" pitchFamily="34" charset="0"/>
                          <a:cs typeface="Verdana" panose="020B0604030504040204" pitchFamily="34" charset="0"/>
                        </a:rPr>
                        <a:t>Aspect</a:t>
                      </a:r>
                    </a:p>
                  </a:txBody>
                  <a:tcPr>
                    <a:solidFill>
                      <a:srgbClr val="003366"/>
                    </a:solidFill>
                  </a:tcPr>
                </a:tc>
                <a:tc>
                  <a:txBody>
                    <a:bodyPr/>
                    <a:lstStyle/>
                    <a:p>
                      <a:pPr>
                        <a:defRPr sz="1400" b="1">
                          <a:solidFill>
                            <a:srgbClr val="FFFFFF"/>
                          </a:solidFill>
                        </a:defRPr>
                      </a:pPr>
                      <a:r>
                        <a:rPr sz="2000">
                          <a:latin typeface="Verdana" panose="020B0604030504040204" pitchFamily="34" charset="0"/>
                          <a:ea typeface="Verdana" panose="020B0604030504040204" pitchFamily="34" charset="0"/>
                          <a:cs typeface="Verdana" panose="020B0604030504040204" pitchFamily="34" charset="0"/>
                        </a:rPr>
                        <a:t>Graph Database</a:t>
                      </a:r>
                    </a:p>
                  </a:txBody>
                  <a:tcPr>
                    <a:solidFill>
                      <a:srgbClr val="003366"/>
                    </a:solidFill>
                  </a:tcPr>
                </a:tc>
                <a:tc>
                  <a:txBody>
                    <a:bodyPr/>
                    <a:lstStyle/>
                    <a:p>
                      <a:pPr>
                        <a:defRPr sz="1400" b="1">
                          <a:solidFill>
                            <a:srgbClr val="FFFFFF"/>
                          </a:solidFill>
                        </a:defRPr>
                      </a:pPr>
                      <a:r>
                        <a:rPr sz="2000">
                          <a:latin typeface="Verdana" panose="020B0604030504040204" pitchFamily="34" charset="0"/>
                          <a:ea typeface="Verdana" panose="020B0604030504040204" pitchFamily="34" charset="0"/>
                          <a:cs typeface="Verdana" panose="020B0604030504040204" pitchFamily="34" charset="0"/>
                        </a:rPr>
                        <a:t>Relational Database</a:t>
                      </a:r>
                    </a:p>
                  </a:txBody>
                  <a:tcPr>
                    <a:solidFill>
                      <a:srgbClr val="003366"/>
                    </a:solidFill>
                  </a:tcPr>
                </a:tc>
                <a:extLst>
                  <a:ext uri="{0D108BD9-81ED-4DB2-BD59-A6C34878D82A}">
                    <a16:rowId xmlns:a16="http://schemas.microsoft.com/office/drawing/2014/main" val="10000"/>
                  </a:ext>
                </a:extLst>
              </a:tr>
              <a:tr h="784459">
                <a:tc>
                  <a:txBody>
                    <a:bodyPr/>
                    <a:lstStyle/>
                    <a:p>
                      <a:pPr>
                        <a:defRPr sz="1200"/>
                      </a:pPr>
                      <a:r>
                        <a:rPr sz="1800">
                          <a:latin typeface="Verdana" panose="020B0604030504040204" pitchFamily="34" charset="0"/>
                          <a:ea typeface="Verdana" panose="020B0604030504040204" pitchFamily="34" charset="0"/>
                          <a:cs typeface="Verdana" panose="020B0604030504040204" pitchFamily="34" charset="0"/>
                        </a:rPr>
                        <a:t>Maturity</a:t>
                      </a:r>
                    </a:p>
                  </a:txBody>
                  <a:tcPr/>
                </a:tc>
                <a:tc>
                  <a:txBody>
                    <a:bodyPr/>
                    <a:lstStyle/>
                    <a:p>
                      <a:pPr>
                        <a:defRPr sz="1200"/>
                      </a:pPr>
                      <a:r>
                        <a:rPr sz="1800" dirty="0">
                          <a:latin typeface="Verdana" panose="020B0604030504040204" pitchFamily="34" charset="0"/>
                          <a:ea typeface="Verdana" panose="020B0604030504040204" pitchFamily="34" charset="0"/>
                          <a:cs typeface="Verdana" panose="020B0604030504040204" pitchFamily="34" charset="0"/>
                        </a:rPr>
                        <a:t>Still relatively new; less mature than relational databases.</a:t>
                      </a:r>
                    </a:p>
                  </a:txBody>
                  <a:tcPr>
                    <a:solidFill>
                      <a:srgbClr val="FFCCCC"/>
                    </a:solidFill>
                  </a:tcPr>
                </a:tc>
                <a:tc>
                  <a:txBody>
                    <a:bodyPr/>
                    <a:lstStyle/>
                    <a:p>
                      <a:pPr>
                        <a:defRPr sz="1200"/>
                      </a:pPr>
                      <a:r>
                        <a:rPr sz="1800">
                          <a:latin typeface="Verdana" panose="020B0604030504040204" pitchFamily="34" charset="0"/>
                          <a:ea typeface="Verdana" panose="020B0604030504040204" pitchFamily="34" charset="0"/>
                          <a:cs typeface="Verdana" panose="020B0604030504040204" pitchFamily="34" charset="0"/>
                        </a:rPr>
                        <a:t>Highly mature and well-established technology.</a:t>
                      </a:r>
                    </a:p>
                  </a:txBody>
                  <a:tcPr/>
                </a:tc>
                <a:extLst>
                  <a:ext uri="{0D108BD9-81ED-4DB2-BD59-A6C34878D82A}">
                    <a16:rowId xmlns:a16="http://schemas.microsoft.com/office/drawing/2014/main" val="10001"/>
                  </a:ext>
                </a:extLst>
              </a:tr>
              <a:tr h="784459">
                <a:tc>
                  <a:txBody>
                    <a:bodyPr/>
                    <a:lstStyle/>
                    <a:p>
                      <a:pPr>
                        <a:defRPr sz="1200"/>
                      </a:pPr>
                      <a:r>
                        <a:rPr sz="1800">
                          <a:latin typeface="Verdana" panose="020B0604030504040204" pitchFamily="34" charset="0"/>
                          <a:ea typeface="Verdana" panose="020B0604030504040204" pitchFamily="34" charset="0"/>
                          <a:cs typeface="Verdana" panose="020B0604030504040204" pitchFamily="34" charset="0"/>
                        </a:rPr>
                        <a:t>Tooling and Ecosystem</a:t>
                      </a:r>
                    </a:p>
                  </a:txBody>
                  <a:tcPr/>
                </a:tc>
                <a:tc>
                  <a:txBody>
                    <a:bodyPr/>
                    <a:lstStyle/>
                    <a:p>
                      <a:pPr>
                        <a:defRPr sz="1200"/>
                      </a:pPr>
                      <a:r>
                        <a:rPr sz="1800" dirty="0">
                          <a:latin typeface="Verdana" panose="020B0604030504040204" pitchFamily="34" charset="0"/>
                          <a:ea typeface="Verdana" panose="020B0604030504040204" pitchFamily="34" charset="0"/>
                          <a:cs typeface="Verdana" panose="020B0604030504040204" pitchFamily="34" charset="0"/>
                        </a:rPr>
                        <a:t>Limited tools and ecosystem support.</a:t>
                      </a:r>
                    </a:p>
                  </a:txBody>
                  <a:tcPr>
                    <a:solidFill>
                      <a:srgbClr val="FFCCCC"/>
                    </a:solidFill>
                  </a:tcPr>
                </a:tc>
                <a:tc>
                  <a:txBody>
                    <a:bodyPr/>
                    <a:lstStyle/>
                    <a:p>
                      <a:pPr>
                        <a:defRPr sz="1200"/>
                      </a:pPr>
                      <a:r>
                        <a:rPr sz="1800">
                          <a:latin typeface="Verdana" panose="020B0604030504040204" pitchFamily="34" charset="0"/>
                          <a:ea typeface="Verdana" panose="020B0604030504040204" pitchFamily="34" charset="0"/>
                          <a:cs typeface="Verdana" panose="020B0604030504040204" pitchFamily="34" charset="0"/>
                        </a:rPr>
                        <a:t>Rich set of tools, libraries, and community support.</a:t>
                      </a:r>
                    </a:p>
                  </a:txBody>
                  <a:tcPr/>
                </a:tc>
                <a:extLst>
                  <a:ext uri="{0D108BD9-81ED-4DB2-BD59-A6C34878D82A}">
                    <a16:rowId xmlns:a16="http://schemas.microsoft.com/office/drawing/2014/main" val="10002"/>
                  </a:ext>
                </a:extLst>
              </a:tr>
              <a:tr h="784459">
                <a:tc>
                  <a:txBody>
                    <a:bodyPr/>
                    <a:lstStyle/>
                    <a:p>
                      <a:pPr>
                        <a:defRPr sz="1200"/>
                      </a:pPr>
                      <a:r>
                        <a:rPr sz="1800">
                          <a:latin typeface="Verdana" panose="020B0604030504040204" pitchFamily="34" charset="0"/>
                          <a:ea typeface="Verdana" panose="020B0604030504040204" pitchFamily="34" charset="0"/>
                          <a:cs typeface="Verdana" panose="020B0604030504040204" pitchFamily="34" charset="0"/>
                        </a:rPr>
                        <a:t>Performance on Simple Queries</a:t>
                      </a:r>
                    </a:p>
                  </a:txBody>
                  <a:tcPr/>
                </a:tc>
                <a:tc>
                  <a:txBody>
                    <a:bodyPr/>
                    <a:lstStyle/>
                    <a:p>
                      <a:pPr>
                        <a:defRPr sz="1200"/>
                      </a:pPr>
                      <a:r>
                        <a:rPr sz="1800" dirty="0">
                          <a:latin typeface="Verdana" panose="020B0604030504040204" pitchFamily="34" charset="0"/>
                          <a:ea typeface="Verdana" panose="020B0604030504040204" pitchFamily="34" charset="0"/>
                          <a:cs typeface="Verdana" panose="020B0604030504040204" pitchFamily="34" charset="0"/>
                        </a:rPr>
                        <a:t>May not perform as well on simple, flat queries.</a:t>
                      </a:r>
                    </a:p>
                  </a:txBody>
                  <a:tcPr>
                    <a:solidFill>
                      <a:srgbClr val="FFCCCC"/>
                    </a:solidFill>
                  </a:tcPr>
                </a:tc>
                <a:tc>
                  <a:txBody>
                    <a:bodyPr/>
                    <a:lstStyle/>
                    <a:p>
                      <a:pPr>
                        <a:defRPr sz="1200"/>
                      </a:pPr>
                      <a:r>
                        <a:rPr sz="1800">
                          <a:latin typeface="Verdana" panose="020B0604030504040204" pitchFamily="34" charset="0"/>
                          <a:ea typeface="Verdana" panose="020B0604030504040204" pitchFamily="34" charset="0"/>
                          <a:cs typeface="Verdana" panose="020B0604030504040204" pitchFamily="34" charset="0"/>
                        </a:rPr>
                        <a:t>Optimized for simple, structured queries.</a:t>
                      </a:r>
                    </a:p>
                  </a:txBody>
                  <a:tcPr/>
                </a:tc>
                <a:extLst>
                  <a:ext uri="{0D108BD9-81ED-4DB2-BD59-A6C34878D82A}">
                    <a16:rowId xmlns:a16="http://schemas.microsoft.com/office/drawing/2014/main" val="10003"/>
                  </a:ext>
                </a:extLst>
              </a:tr>
              <a:tr h="784459">
                <a:tc>
                  <a:txBody>
                    <a:bodyPr/>
                    <a:lstStyle/>
                    <a:p>
                      <a:pPr>
                        <a:defRPr sz="1200"/>
                      </a:pPr>
                      <a:r>
                        <a:rPr sz="1800" dirty="0">
                          <a:latin typeface="Verdana" panose="020B0604030504040204" pitchFamily="34" charset="0"/>
                          <a:ea typeface="Verdana" panose="020B0604030504040204" pitchFamily="34" charset="0"/>
                          <a:cs typeface="Verdana" panose="020B0604030504040204" pitchFamily="34" charset="0"/>
                        </a:rPr>
                        <a:t>Data Consistency</a:t>
                      </a:r>
                    </a:p>
                  </a:txBody>
                  <a:tcPr/>
                </a:tc>
                <a:tc>
                  <a:txBody>
                    <a:bodyPr/>
                    <a:lstStyle/>
                    <a:p>
                      <a:pPr>
                        <a:defRPr sz="1200"/>
                      </a:pPr>
                      <a:r>
                        <a:rPr sz="1800" dirty="0">
                          <a:latin typeface="Verdana" panose="020B0604030504040204" pitchFamily="34" charset="0"/>
                          <a:ea typeface="Verdana" panose="020B0604030504040204" pitchFamily="34" charset="0"/>
                          <a:cs typeface="Verdana" panose="020B0604030504040204" pitchFamily="34" charset="0"/>
                        </a:rPr>
                        <a:t>Ensuring consistency across distributed nodes can be challenging.</a:t>
                      </a:r>
                    </a:p>
                  </a:txBody>
                  <a:tcPr>
                    <a:solidFill>
                      <a:srgbClr val="FFCCCC"/>
                    </a:solidFill>
                  </a:tcPr>
                </a:tc>
                <a:tc>
                  <a:txBody>
                    <a:bodyPr/>
                    <a:lstStyle/>
                    <a:p>
                      <a:pPr>
                        <a:defRPr sz="1200"/>
                      </a:pPr>
                      <a:r>
                        <a:rPr sz="1800" dirty="0">
                          <a:latin typeface="Verdana" panose="020B0604030504040204" pitchFamily="34" charset="0"/>
                          <a:ea typeface="Verdana" panose="020B0604030504040204" pitchFamily="34" charset="0"/>
                          <a:cs typeface="Verdana" panose="020B0604030504040204" pitchFamily="34" charset="0"/>
                        </a:rPr>
                        <a:t>Strong consistency models, well-supported by most systems.</a:t>
                      </a:r>
                    </a:p>
                  </a:txBody>
                  <a:tcPr/>
                </a:tc>
                <a:extLst>
                  <a:ext uri="{0D108BD9-81ED-4DB2-BD59-A6C34878D82A}">
                    <a16:rowId xmlns:a16="http://schemas.microsoft.com/office/drawing/2014/main" val="10004"/>
                  </a:ext>
                </a:extLst>
              </a:tr>
            </a:tbl>
          </a:graphicData>
        </a:graphic>
      </p:graphicFrame>
      <p:sp>
        <p:nvSpPr>
          <p:cNvPr id="4" name="スライド番号プレースホルダー 4">
            <a:extLst>
              <a:ext uri="{FF2B5EF4-FFF2-40B4-BE49-F238E27FC236}">
                <a16:creationId xmlns:a16="http://schemas.microsoft.com/office/drawing/2014/main" id="{B6A48CC8-06C3-6BFC-788E-62B0A90E4932}"/>
              </a:ext>
            </a:extLst>
          </p:cNvPr>
          <p:cNvSpPr>
            <a:spLocks noGrp="1"/>
          </p:cNvSpPr>
          <p:nvPr>
            <p:ph type="sldNum" sz="quarter" idx="12"/>
          </p:nvPr>
        </p:nvSpPr>
        <p:spPr>
          <a:xfrm>
            <a:off x="9448800" y="6474620"/>
            <a:ext cx="2743200" cy="365125"/>
          </a:xfrm>
        </p:spPr>
        <p:txBody>
          <a:bodyPr/>
          <a:lstStyle/>
          <a:p>
            <a:fld id="{A2F5039A-55DE-074D-90E6-D9E9D9F1CB06}" type="slidenum">
              <a:rPr kumimoji="1" lang="ja-JP" altLang="en-US" smtClean="0"/>
              <a:t>6</a:t>
            </a:fld>
            <a:endParaRPr kumimoji="1"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1A58DE-D2A1-0B1E-02A2-E80E1915BB1E}"/>
              </a:ext>
            </a:extLst>
          </p:cNvPr>
          <p:cNvSpPr>
            <a:spLocks noGrp="1"/>
          </p:cNvSpPr>
          <p:nvPr>
            <p:ph type="title"/>
          </p:nvPr>
        </p:nvSpPr>
        <p:spPr>
          <a:xfrm>
            <a:off x="1524000" y="30835"/>
            <a:ext cx="7886700" cy="662782"/>
          </a:xfrm>
        </p:spPr>
        <p:txBody>
          <a:bodyPr>
            <a:noAutofit/>
          </a:bodyPr>
          <a:lstStyle/>
          <a:p>
            <a:r>
              <a:rPr lang="en-US" altLang="ja-JP" sz="2800" dirty="0"/>
              <a:t>BioResource Schema Ontology (BRSO)</a:t>
            </a:r>
            <a:endParaRPr lang="ja-JP" altLang="en-US" sz="2800"/>
          </a:p>
        </p:txBody>
      </p:sp>
      <p:sp>
        <p:nvSpPr>
          <p:cNvPr id="3" name="コンテンツ プレースホルダー 2">
            <a:extLst>
              <a:ext uri="{FF2B5EF4-FFF2-40B4-BE49-F238E27FC236}">
                <a16:creationId xmlns:a16="http://schemas.microsoft.com/office/drawing/2014/main" id="{D8BDDF12-3CAA-C0A2-7F75-D55F7CAB1EFB}"/>
              </a:ext>
            </a:extLst>
          </p:cNvPr>
          <p:cNvSpPr>
            <a:spLocks noGrp="1"/>
          </p:cNvSpPr>
          <p:nvPr>
            <p:ph idx="1"/>
          </p:nvPr>
        </p:nvSpPr>
        <p:spPr>
          <a:xfrm>
            <a:off x="625643" y="693617"/>
            <a:ext cx="10936704" cy="2042334"/>
          </a:xfrm>
        </p:spPr>
        <p:txBody>
          <a:bodyPr>
            <a:normAutofit/>
          </a:bodyPr>
          <a:lstStyle/>
          <a:p>
            <a:r>
              <a:rPr kumimoji="1" lang="en" altLang="ja-JP" dirty="0"/>
              <a:t>The Biological Resource Schema Ontology (BRSO) is a graph data model for various model organisms and the types, such as individual (mouse, </a:t>
            </a:r>
            <a:r>
              <a:rPr lang="en" altLang="ja-JP" dirty="0"/>
              <a:t>plant, microbe</a:t>
            </a:r>
            <a:r>
              <a:rPr kumimoji="1" lang="en" altLang="ja-JP" dirty="0"/>
              <a:t>), cell, and DNA, which is largely developed by the Database Center for Life Science (DBCLS), RIKEN, and National Institute of Genetics (NIG). RIKEN BRC is developing bioresource graph data based on the BRSO.</a:t>
            </a:r>
          </a:p>
          <a:p>
            <a:r>
              <a:rPr kumimoji="1" lang="en" altLang="ja-JP" dirty="0">
                <a:hlinkClick r:id="rId3"/>
              </a:rPr>
              <a:t>https://github.com/dbcls/brso</a:t>
            </a:r>
            <a:endParaRPr kumimoji="1" lang="en" altLang="ja-JP" dirty="0"/>
          </a:p>
        </p:txBody>
      </p:sp>
      <p:graphicFrame>
        <p:nvGraphicFramePr>
          <p:cNvPr id="4" name="表 3">
            <a:extLst>
              <a:ext uri="{FF2B5EF4-FFF2-40B4-BE49-F238E27FC236}">
                <a16:creationId xmlns:a16="http://schemas.microsoft.com/office/drawing/2014/main" id="{2DC58C09-21F9-80F5-8B8E-5DFE83403461}"/>
              </a:ext>
            </a:extLst>
          </p:cNvPr>
          <p:cNvGraphicFramePr>
            <a:graphicFrameLocks noGrp="1"/>
          </p:cNvGraphicFramePr>
          <p:nvPr/>
        </p:nvGraphicFramePr>
        <p:xfrm>
          <a:off x="1902058" y="3334981"/>
          <a:ext cx="8344703" cy="2978568"/>
        </p:xfrm>
        <a:graphic>
          <a:graphicData uri="http://schemas.openxmlformats.org/drawingml/2006/table">
            <a:tbl>
              <a:tblPr firstRow="1" bandRow="1">
                <a:tableStyleId>{5C22544A-7EE6-4342-B048-85BDC9FD1C3A}</a:tableStyleId>
              </a:tblPr>
              <a:tblGrid>
                <a:gridCol w="4676827">
                  <a:extLst>
                    <a:ext uri="{9D8B030D-6E8A-4147-A177-3AD203B41FA5}">
                      <a16:colId xmlns:a16="http://schemas.microsoft.com/office/drawing/2014/main" val="290652151"/>
                    </a:ext>
                  </a:extLst>
                </a:gridCol>
                <a:gridCol w="1794051">
                  <a:extLst>
                    <a:ext uri="{9D8B030D-6E8A-4147-A177-3AD203B41FA5}">
                      <a16:colId xmlns:a16="http://schemas.microsoft.com/office/drawing/2014/main" val="1436585175"/>
                    </a:ext>
                  </a:extLst>
                </a:gridCol>
                <a:gridCol w="1873825">
                  <a:extLst>
                    <a:ext uri="{9D8B030D-6E8A-4147-A177-3AD203B41FA5}">
                      <a16:colId xmlns:a16="http://schemas.microsoft.com/office/drawing/2014/main" val="1394323052"/>
                    </a:ext>
                  </a:extLst>
                </a:gridCol>
              </a:tblGrid>
              <a:tr h="284784">
                <a:tc>
                  <a:txBody>
                    <a:bodyPr/>
                    <a:lstStyle/>
                    <a:p>
                      <a:r>
                        <a:rPr kumimoji="1" lang="en-US" altLang="ja-JP" sz="1200" dirty="0">
                          <a:latin typeface="Verdana" panose="020B0604030504040204" pitchFamily="34" charset="0"/>
                          <a:ea typeface="Verdana" panose="020B0604030504040204" pitchFamily="34" charset="0"/>
                          <a:cs typeface="Verdana" panose="020B0604030504040204" pitchFamily="34" charset="0"/>
                        </a:rPr>
                        <a:t>Property</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ea typeface="Verdana" panose="020B0604030504040204" pitchFamily="34" charset="0"/>
                          <a:cs typeface="Verdana" panose="020B0604030504040204" pitchFamily="34" charset="0"/>
                        </a:rPr>
                        <a:t>Domain</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ea typeface="Verdana" panose="020B0604030504040204" pitchFamily="34" charset="0"/>
                          <a:cs typeface="Verdana" panose="020B0604030504040204" pitchFamily="34" charset="0"/>
                        </a:rPr>
                        <a:t>Range</a:t>
                      </a:r>
                      <a:endParaRPr kumimoji="1" lang="ja-JP" altLang="en-US" sz="1200">
                        <a:latin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964659523"/>
                  </a:ext>
                </a:extLst>
              </a:tr>
              <a:tr h="336723">
                <a:tc>
                  <a:txBody>
                    <a:bodyPr/>
                    <a:lstStyle/>
                    <a:p>
                      <a:r>
                        <a:rPr kumimoji="1" lang="en" altLang="ja-JP" sz="1200" dirty="0">
                          <a:latin typeface="Verdana" panose="020B0604030504040204" pitchFamily="34" charset="0"/>
                          <a:cs typeface="Verdana" panose="020B0604030504040204" pitchFamily="34" charset="0"/>
                        </a:rPr>
                        <a:t>http://</a:t>
                      </a:r>
                      <a:r>
                        <a:rPr kumimoji="1" lang="en" altLang="ja-JP" sz="1200" dirty="0" err="1">
                          <a:latin typeface="Verdana" panose="020B0604030504040204" pitchFamily="34" charset="0"/>
                          <a:cs typeface="Verdana" panose="020B0604030504040204" pitchFamily="34" charset="0"/>
                        </a:rPr>
                        <a:t>purl.jp</a:t>
                      </a:r>
                      <a:r>
                        <a:rPr kumimoji="1" lang="en" altLang="ja-JP" sz="1200" dirty="0">
                          <a:latin typeface="Verdana" panose="020B0604030504040204" pitchFamily="34" charset="0"/>
                          <a:cs typeface="Verdana" panose="020B0604030504040204" pitchFamily="34" charset="0"/>
                        </a:rPr>
                        <a:t>/bio/10/</a:t>
                      </a:r>
                      <a:r>
                        <a:rPr kumimoji="1" lang="en" altLang="ja-JP" sz="1200" dirty="0" err="1">
                          <a:latin typeface="Verdana" panose="020B0604030504040204" pitchFamily="34" charset="0"/>
                          <a:cs typeface="Verdana" panose="020B0604030504040204" pitchFamily="34" charset="0"/>
                        </a:rPr>
                        <a:t>brso</a:t>
                      </a:r>
                      <a:r>
                        <a:rPr kumimoji="1" lang="en" altLang="ja-JP" sz="1200" dirty="0">
                          <a:latin typeface="Verdana" panose="020B0604030504040204" pitchFamily="34" charset="0"/>
                          <a:cs typeface="Verdana" panose="020B0604030504040204" pitchFamily="34" charset="0"/>
                        </a:rPr>
                        <a:t>/</a:t>
                      </a:r>
                      <a:r>
                        <a:rPr kumimoji="1" lang="en" altLang="ja-JP" sz="1200" dirty="0" err="1">
                          <a:latin typeface="Verdana" panose="020B0604030504040204" pitchFamily="34" charset="0"/>
                          <a:cs typeface="Verdana" panose="020B0604030504040204" pitchFamily="34" charset="0"/>
                        </a:rPr>
                        <a:t>deposited_by</a:t>
                      </a:r>
                      <a:endParaRPr kumimoji="1" lang="ja-JP" altLang="en-US" sz="1200">
                        <a:latin typeface="Verdana" panose="020B0604030504040204" pitchFamily="34" charset="0"/>
                        <a:cs typeface="Verdana" panose="020B0604030504040204" pitchFamily="34"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00" dirty="0">
                          <a:latin typeface="Verdana" panose="020B0604030504040204" pitchFamily="34" charset="0"/>
                          <a:ea typeface="Verdana" panose="020B0604030504040204" pitchFamily="34" charset="0"/>
                          <a:cs typeface="Verdana" panose="020B0604030504040204" pitchFamily="34" charset="0"/>
                        </a:rPr>
                        <a:t>Bioresource</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cs typeface="Verdana" panose="020B0604030504040204" pitchFamily="34" charset="0"/>
                        </a:rPr>
                        <a:t>Depositor</a:t>
                      </a:r>
                      <a:endParaRPr kumimoji="1" lang="ja-JP" altLang="en-US" sz="1200">
                        <a:latin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063586987"/>
                  </a:ext>
                </a:extLst>
              </a:tr>
              <a:tr h="336723">
                <a:tc>
                  <a:txBody>
                    <a:bodyPr/>
                    <a:lstStyle/>
                    <a:p>
                      <a:r>
                        <a:rPr kumimoji="1" lang="en" altLang="ja-JP" sz="1200" dirty="0">
                          <a:latin typeface="Verdana" panose="020B0604030504040204" pitchFamily="34" charset="0"/>
                          <a:cs typeface="Verdana" panose="020B0604030504040204" pitchFamily="34" charset="0"/>
                        </a:rPr>
                        <a:t>http://</a:t>
                      </a:r>
                      <a:r>
                        <a:rPr kumimoji="1" lang="en" altLang="ja-JP" sz="1200" dirty="0" err="1">
                          <a:latin typeface="Verdana" panose="020B0604030504040204" pitchFamily="34" charset="0"/>
                          <a:cs typeface="Verdana" panose="020B0604030504040204" pitchFamily="34" charset="0"/>
                        </a:rPr>
                        <a:t>purl.jp</a:t>
                      </a:r>
                      <a:r>
                        <a:rPr kumimoji="1" lang="en" altLang="ja-JP" sz="1200" dirty="0">
                          <a:latin typeface="Verdana" panose="020B0604030504040204" pitchFamily="34" charset="0"/>
                          <a:cs typeface="Verdana" panose="020B0604030504040204" pitchFamily="34" charset="0"/>
                        </a:rPr>
                        <a:t>/bio/10/</a:t>
                      </a:r>
                      <a:r>
                        <a:rPr kumimoji="1" lang="en" altLang="ja-JP" sz="1200" dirty="0" err="1">
                          <a:latin typeface="Verdana" panose="020B0604030504040204" pitchFamily="34" charset="0"/>
                          <a:cs typeface="Verdana" panose="020B0604030504040204" pitchFamily="34" charset="0"/>
                        </a:rPr>
                        <a:t>brso</a:t>
                      </a:r>
                      <a:r>
                        <a:rPr kumimoji="1" lang="en" altLang="ja-JP" sz="1200" dirty="0">
                          <a:latin typeface="Verdana" panose="020B0604030504040204" pitchFamily="34" charset="0"/>
                          <a:cs typeface="Verdana" panose="020B0604030504040204" pitchFamily="34" charset="0"/>
                        </a:rPr>
                        <a:t>/</a:t>
                      </a:r>
                      <a:r>
                        <a:rPr kumimoji="1" lang="en" altLang="ja-JP" sz="1200" dirty="0" err="1">
                          <a:latin typeface="Verdana" panose="020B0604030504040204" pitchFamily="34" charset="0"/>
                          <a:cs typeface="Verdana" panose="020B0604030504040204" pitchFamily="34" charset="0"/>
                        </a:rPr>
                        <a:t>sampled_from</a:t>
                      </a:r>
                      <a:endParaRPr kumimoji="1" lang="ja-JP" altLang="en-US" sz="1200">
                        <a:latin typeface="Verdana" panose="020B0604030504040204" pitchFamily="34" charset="0"/>
                        <a:cs typeface="Verdana" panose="020B0604030504040204" pitchFamily="34"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00" dirty="0">
                          <a:latin typeface="Verdana" panose="020B0604030504040204" pitchFamily="34" charset="0"/>
                          <a:ea typeface="Verdana" panose="020B0604030504040204" pitchFamily="34" charset="0"/>
                          <a:cs typeface="Verdana" panose="020B0604030504040204" pitchFamily="34" charset="0"/>
                        </a:rPr>
                        <a:t>Bioresource</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cs typeface="Verdana" panose="020B0604030504040204" pitchFamily="34" charset="0"/>
                        </a:rPr>
                        <a:t>Location</a:t>
                      </a:r>
                      <a:endParaRPr kumimoji="1" lang="ja-JP" altLang="en-US" sz="1200">
                        <a:latin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250367997"/>
                  </a:ext>
                </a:extLst>
              </a:tr>
              <a:tr h="336723">
                <a:tc>
                  <a:txBody>
                    <a:bodyPr/>
                    <a:lstStyle/>
                    <a:p>
                      <a:r>
                        <a:rPr kumimoji="1" lang="en" altLang="ja-JP" sz="1200" dirty="0">
                          <a:latin typeface="Verdana" panose="020B0604030504040204" pitchFamily="34" charset="0"/>
                          <a:ea typeface="Verdana" panose="020B0604030504040204" pitchFamily="34" charset="0"/>
                          <a:cs typeface="Verdana" panose="020B0604030504040204" pitchFamily="34" charset="0"/>
                        </a:rPr>
                        <a:t>http://</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purl.jp</a:t>
                      </a:r>
                      <a:r>
                        <a:rPr kumimoji="1" lang="en" altLang="ja-JP" sz="1200" dirty="0">
                          <a:latin typeface="Verdana" panose="020B0604030504040204" pitchFamily="34" charset="0"/>
                          <a:ea typeface="Verdana" panose="020B0604030504040204" pitchFamily="34" charset="0"/>
                          <a:cs typeface="Verdana" panose="020B0604030504040204" pitchFamily="34" charset="0"/>
                        </a:rPr>
                        <a:t>/bio/10/</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brso</a:t>
                      </a:r>
                      <a:r>
                        <a:rPr kumimoji="1" lang="en" altLang="ja-JP" sz="1200" dirty="0">
                          <a:latin typeface="Verdana" panose="020B0604030504040204" pitchFamily="34" charset="0"/>
                          <a:ea typeface="Verdana" panose="020B0604030504040204" pitchFamily="34" charset="0"/>
                          <a:cs typeface="Verdana" panose="020B0604030504040204" pitchFamily="34" charset="0"/>
                        </a:rPr>
                        <a:t>/donor</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ea typeface="Verdana" panose="020B0604030504040204" pitchFamily="34" charset="0"/>
                          <a:cs typeface="Verdana" panose="020B0604030504040204" pitchFamily="34" charset="0"/>
                        </a:rPr>
                        <a:t>Bioresource</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ea typeface="Verdana" panose="020B0604030504040204" pitchFamily="34" charset="0"/>
                          <a:cs typeface="Verdana" panose="020B0604030504040204" pitchFamily="34" charset="0"/>
                        </a:rPr>
                        <a:t>donor</a:t>
                      </a:r>
                      <a:endParaRPr kumimoji="1" lang="ja-JP" altLang="en-US" sz="1200">
                        <a:latin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890931470"/>
                  </a:ext>
                </a:extLst>
              </a:tr>
              <a:tr h="336723">
                <a:tc>
                  <a:txBody>
                    <a:bodyPr/>
                    <a:lstStyle/>
                    <a:p>
                      <a:r>
                        <a:rPr kumimoji="1" lang="en" altLang="ja-JP" sz="1200" dirty="0">
                          <a:latin typeface="Verdana" panose="020B0604030504040204" pitchFamily="34" charset="0"/>
                          <a:ea typeface="Verdana" panose="020B0604030504040204" pitchFamily="34" charset="0"/>
                          <a:cs typeface="Verdana" panose="020B0604030504040204" pitchFamily="34" charset="0"/>
                        </a:rPr>
                        <a:t>http://</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purl.jp</a:t>
                      </a:r>
                      <a:r>
                        <a:rPr kumimoji="1" lang="en" altLang="ja-JP" sz="1200" dirty="0">
                          <a:latin typeface="Verdana" panose="020B0604030504040204" pitchFamily="34" charset="0"/>
                          <a:ea typeface="Verdana" panose="020B0604030504040204" pitchFamily="34" charset="0"/>
                          <a:cs typeface="Verdana" panose="020B0604030504040204" pitchFamily="34" charset="0"/>
                        </a:rPr>
                        <a:t>/bio/10/</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brso</a:t>
                      </a:r>
                      <a:r>
                        <a:rPr kumimoji="1" lang="en" altLang="ja-JP" sz="1200" dirty="0">
                          <a:latin typeface="Verdana" panose="020B0604030504040204" pitchFamily="34" charset="0"/>
                          <a:ea typeface="Verdana" panose="020B0604030504040204" pitchFamily="34" charset="0"/>
                          <a:cs typeface="Verdana" panose="020B0604030504040204" pitchFamily="34" charset="0"/>
                        </a:rPr>
                        <a:t>/organism</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ea typeface="Verdana" panose="020B0604030504040204" pitchFamily="34" charset="0"/>
                          <a:cs typeface="Verdana" panose="020B0604030504040204" pitchFamily="34" charset="0"/>
                        </a:rPr>
                        <a:t>Bioresource</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ea typeface="Verdana" panose="020B0604030504040204" pitchFamily="34" charset="0"/>
                          <a:cs typeface="Verdana" panose="020B0604030504040204" pitchFamily="34" charset="0"/>
                        </a:rPr>
                        <a:t>organism</a:t>
                      </a:r>
                      <a:endParaRPr kumimoji="1" lang="ja-JP" altLang="en-US" sz="1200">
                        <a:latin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547060466"/>
                  </a:ext>
                </a:extLst>
              </a:tr>
              <a:tr h="336723">
                <a:tc>
                  <a:txBody>
                    <a:bodyPr/>
                    <a:lstStyle/>
                    <a:p>
                      <a:r>
                        <a:rPr kumimoji="1" lang="en" altLang="ja-JP" sz="1200" dirty="0">
                          <a:latin typeface="Verdana" panose="020B0604030504040204" pitchFamily="34" charset="0"/>
                          <a:ea typeface="Verdana" panose="020B0604030504040204" pitchFamily="34" charset="0"/>
                          <a:cs typeface="Verdana" panose="020B0604030504040204" pitchFamily="34" charset="0"/>
                        </a:rPr>
                        <a:t>http://</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purl.jp</a:t>
                      </a:r>
                      <a:r>
                        <a:rPr kumimoji="1" lang="en" altLang="ja-JP" sz="1200" dirty="0">
                          <a:latin typeface="Verdana" panose="020B0604030504040204" pitchFamily="34" charset="0"/>
                          <a:ea typeface="Verdana" panose="020B0604030504040204" pitchFamily="34" charset="0"/>
                          <a:cs typeface="Verdana" panose="020B0604030504040204" pitchFamily="34" charset="0"/>
                        </a:rPr>
                        <a:t>/bio/10/</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brso</a:t>
                      </a:r>
                      <a:r>
                        <a:rPr kumimoji="1" lang="en" altLang="ja-JP" sz="1200" dirty="0">
                          <a:latin typeface="Verdana" panose="020B0604030504040204" pitchFamily="34" charset="0"/>
                          <a:ea typeface="Verdana" panose="020B0604030504040204" pitchFamily="34" charset="0"/>
                          <a:cs typeface="Verdana" panose="020B0604030504040204" pitchFamily="34" charset="0"/>
                        </a:rPr>
                        <a:t>/</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genomic_feature</a:t>
                      </a:r>
                      <a:endParaRPr kumimoji="1" lang="ja-JP" altLang="en-US" sz="1200">
                        <a:latin typeface="Verdana" panose="020B0604030504040204" pitchFamily="34" charset="0"/>
                        <a:cs typeface="Verdana" panose="020B0604030504040204" pitchFamily="34"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00" dirty="0">
                          <a:latin typeface="Verdana" panose="020B0604030504040204" pitchFamily="34" charset="0"/>
                          <a:ea typeface="Verdana" panose="020B0604030504040204" pitchFamily="34" charset="0"/>
                          <a:cs typeface="Verdana" panose="020B0604030504040204" pitchFamily="34" charset="0"/>
                        </a:rPr>
                        <a:t>Bioresource</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 altLang="ja-JP" sz="1200" dirty="0">
                          <a:latin typeface="Verdana" panose="020B0604030504040204" pitchFamily="34" charset="0"/>
                          <a:ea typeface="Verdana" panose="020B0604030504040204" pitchFamily="34" charset="0"/>
                          <a:cs typeface="Verdana" panose="020B0604030504040204" pitchFamily="34" charset="0"/>
                        </a:rPr>
                        <a:t>genomic segment</a:t>
                      </a:r>
                      <a:endParaRPr kumimoji="1" lang="ja-JP" altLang="en-US" sz="1200">
                        <a:latin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39744291"/>
                  </a:ext>
                </a:extLst>
              </a:tr>
              <a:tr h="336723">
                <a:tc>
                  <a:txBody>
                    <a:bodyPr/>
                    <a:lstStyle/>
                    <a:p>
                      <a:r>
                        <a:rPr kumimoji="1" lang="en" altLang="ja-JP" sz="1200" dirty="0">
                          <a:latin typeface="Verdana" panose="020B0604030504040204" pitchFamily="34" charset="0"/>
                          <a:cs typeface="Verdana" panose="020B0604030504040204" pitchFamily="34" charset="0"/>
                        </a:rPr>
                        <a:t>http://</a:t>
                      </a:r>
                      <a:r>
                        <a:rPr kumimoji="1" lang="en" altLang="ja-JP" sz="1200" dirty="0" err="1">
                          <a:latin typeface="Verdana" panose="020B0604030504040204" pitchFamily="34" charset="0"/>
                          <a:cs typeface="Verdana" panose="020B0604030504040204" pitchFamily="34" charset="0"/>
                        </a:rPr>
                        <a:t>purl.jp</a:t>
                      </a:r>
                      <a:r>
                        <a:rPr kumimoji="1" lang="en" altLang="ja-JP" sz="1200" dirty="0">
                          <a:latin typeface="Verdana" panose="020B0604030504040204" pitchFamily="34" charset="0"/>
                          <a:cs typeface="Verdana" panose="020B0604030504040204" pitchFamily="34" charset="0"/>
                        </a:rPr>
                        <a:t>/bio/10/</a:t>
                      </a:r>
                      <a:r>
                        <a:rPr kumimoji="1" lang="en" altLang="ja-JP" sz="1200" dirty="0" err="1">
                          <a:latin typeface="Verdana" panose="020B0604030504040204" pitchFamily="34" charset="0"/>
                          <a:cs typeface="Verdana" panose="020B0604030504040204" pitchFamily="34" charset="0"/>
                        </a:rPr>
                        <a:t>brso</a:t>
                      </a:r>
                      <a:r>
                        <a:rPr kumimoji="1" lang="en" altLang="ja-JP" sz="1200" dirty="0">
                          <a:latin typeface="Verdana" panose="020B0604030504040204" pitchFamily="34" charset="0"/>
                          <a:cs typeface="Verdana" panose="020B0604030504040204" pitchFamily="34" charset="0"/>
                        </a:rPr>
                        <a:t>/</a:t>
                      </a:r>
                      <a:r>
                        <a:rPr kumimoji="1" lang="en" altLang="ja-JP" sz="1200" dirty="0" err="1">
                          <a:latin typeface="Verdana" panose="020B0604030504040204" pitchFamily="34" charset="0"/>
                          <a:cs typeface="Verdana" panose="020B0604030504040204" pitchFamily="34" charset="0"/>
                        </a:rPr>
                        <a:t>derived_from</a:t>
                      </a:r>
                      <a:endParaRPr kumimoji="1" lang="ja-JP" altLang="en-US" sz="1200">
                        <a:latin typeface="Verdana" panose="020B0604030504040204" pitchFamily="34" charset="0"/>
                        <a:cs typeface="Verdana" panose="020B0604030504040204" pitchFamily="34"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00" dirty="0">
                          <a:latin typeface="Verdana" panose="020B0604030504040204" pitchFamily="34" charset="0"/>
                          <a:ea typeface="Verdana" panose="020B0604030504040204" pitchFamily="34" charset="0"/>
                          <a:cs typeface="Verdana" panose="020B0604030504040204" pitchFamily="34" charset="0"/>
                        </a:rPr>
                        <a:t>Bioresource</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cs typeface="Verdana" panose="020B0604030504040204" pitchFamily="34" charset="0"/>
                        </a:rPr>
                        <a:t>Anatomical part</a:t>
                      </a:r>
                      <a:endParaRPr kumimoji="1" lang="ja-JP" altLang="en-US" sz="1200">
                        <a:latin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936781726"/>
                  </a:ext>
                </a:extLst>
              </a:tr>
              <a:tr h="336723">
                <a:tc>
                  <a:txBody>
                    <a:bodyPr/>
                    <a:lstStyle/>
                    <a:p>
                      <a:r>
                        <a:rPr kumimoji="1" lang="en" altLang="ja-JP" sz="1200" dirty="0">
                          <a:latin typeface="Verdana" panose="020B0604030504040204" pitchFamily="34" charset="0"/>
                          <a:ea typeface="Verdana" panose="020B0604030504040204" pitchFamily="34" charset="0"/>
                          <a:cs typeface="Verdana" panose="020B0604030504040204" pitchFamily="34" charset="0"/>
                        </a:rPr>
                        <a:t>http://</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purl.jp</a:t>
                      </a:r>
                      <a:r>
                        <a:rPr kumimoji="1" lang="en" altLang="ja-JP" sz="1200" dirty="0">
                          <a:latin typeface="Verdana" panose="020B0604030504040204" pitchFamily="34" charset="0"/>
                          <a:ea typeface="Verdana" panose="020B0604030504040204" pitchFamily="34" charset="0"/>
                          <a:cs typeface="Verdana" panose="020B0604030504040204" pitchFamily="34" charset="0"/>
                        </a:rPr>
                        <a:t>/bio/10/</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brso</a:t>
                      </a:r>
                      <a:r>
                        <a:rPr kumimoji="1" lang="en" altLang="ja-JP" sz="1200" dirty="0">
                          <a:latin typeface="Verdana" panose="020B0604030504040204" pitchFamily="34" charset="0"/>
                          <a:ea typeface="Verdana" panose="020B0604030504040204" pitchFamily="34" charset="0"/>
                          <a:cs typeface="Verdana" panose="020B0604030504040204" pitchFamily="34" charset="0"/>
                        </a:rPr>
                        <a:t>/</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has_genomic_segment</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 altLang="ja-JP" sz="1200" dirty="0">
                          <a:latin typeface="Verdana" panose="020B0604030504040204" pitchFamily="34" charset="0"/>
                          <a:ea typeface="Verdana" panose="020B0604030504040204" pitchFamily="34" charset="0"/>
                          <a:cs typeface="Verdana" panose="020B0604030504040204" pitchFamily="34" charset="0"/>
                        </a:rPr>
                        <a:t>genomic segment </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ea typeface="Verdana" panose="020B0604030504040204" pitchFamily="34" charset="0"/>
                          <a:cs typeface="Verdana" panose="020B0604030504040204" pitchFamily="34" charset="0"/>
                        </a:rPr>
                        <a:t>gene</a:t>
                      </a:r>
                      <a:endParaRPr kumimoji="1" lang="ja-JP" altLang="en-US" sz="1200">
                        <a:latin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097891700"/>
                  </a:ext>
                </a:extLst>
              </a:tr>
              <a:tr h="336723">
                <a:tc>
                  <a:txBody>
                    <a:bodyPr/>
                    <a:lstStyle/>
                    <a:p>
                      <a:r>
                        <a:rPr kumimoji="1" lang="en" altLang="ja-JP" sz="1200" dirty="0">
                          <a:latin typeface="Verdana" panose="020B0604030504040204" pitchFamily="34" charset="0"/>
                          <a:ea typeface="Verdana" panose="020B0604030504040204" pitchFamily="34" charset="0"/>
                          <a:cs typeface="Verdana" panose="020B0604030504040204" pitchFamily="34" charset="0"/>
                        </a:rPr>
                        <a:t>http://</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purl.jp</a:t>
                      </a:r>
                      <a:r>
                        <a:rPr kumimoji="1" lang="en" altLang="ja-JP" sz="1200" dirty="0">
                          <a:latin typeface="Verdana" panose="020B0604030504040204" pitchFamily="34" charset="0"/>
                          <a:ea typeface="Verdana" panose="020B0604030504040204" pitchFamily="34" charset="0"/>
                          <a:cs typeface="Verdana" panose="020B0604030504040204" pitchFamily="34" charset="0"/>
                        </a:rPr>
                        <a:t>/bio/10/</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brso</a:t>
                      </a:r>
                      <a:r>
                        <a:rPr kumimoji="1" lang="en" altLang="ja-JP" sz="1200" dirty="0">
                          <a:latin typeface="Verdana" panose="020B0604030504040204" pitchFamily="34" charset="0"/>
                          <a:ea typeface="Verdana" panose="020B0604030504040204" pitchFamily="34" charset="0"/>
                          <a:cs typeface="Verdana" panose="020B0604030504040204" pitchFamily="34" charset="0"/>
                        </a:rPr>
                        <a:t>/</a:t>
                      </a:r>
                      <a:r>
                        <a:rPr kumimoji="1" lang="en" altLang="ja-JP" sz="1200" dirty="0" err="1">
                          <a:latin typeface="Verdana" panose="020B0604030504040204" pitchFamily="34" charset="0"/>
                          <a:ea typeface="Verdana" panose="020B0604030504040204" pitchFamily="34" charset="0"/>
                          <a:cs typeface="Verdana" panose="020B0604030504040204" pitchFamily="34" charset="0"/>
                        </a:rPr>
                        <a:t>has_allele</a:t>
                      </a:r>
                      <a:endParaRPr kumimoji="1" lang="ja-JP" altLang="en-US" sz="1200">
                        <a:latin typeface="Verdana" panose="020B0604030504040204" pitchFamily="34" charset="0"/>
                        <a:cs typeface="Verdana" panose="020B0604030504040204" pitchFamily="34"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 altLang="ja-JP" sz="1200" dirty="0">
                          <a:latin typeface="Verdana" panose="020B0604030504040204" pitchFamily="34" charset="0"/>
                          <a:ea typeface="Verdana" panose="020B0604030504040204" pitchFamily="34" charset="0"/>
                          <a:cs typeface="Verdana" panose="020B0604030504040204" pitchFamily="34" charset="0"/>
                        </a:rPr>
                        <a:t>genomic segment </a:t>
                      </a:r>
                      <a:endParaRPr kumimoji="1" lang="ja-JP" altLang="en-US" sz="1200">
                        <a:latin typeface="Verdana" panose="020B0604030504040204" pitchFamily="34" charset="0"/>
                        <a:cs typeface="Verdana" panose="020B0604030504040204" pitchFamily="34" charset="0"/>
                      </a:endParaRPr>
                    </a:p>
                  </a:txBody>
                  <a:tcPr anchor="ctr"/>
                </a:tc>
                <a:tc>
                  <a:txBody>
                    <a:bodyPr/>
                    <a:lstStyle/>
                    <a:p>
                      <a:r>
                        <a:rPr kumimoji="1" lang="en-US" altLang="ja-JP" sz="1200" dirty="0">
                          <a:latin typeface="Verdana" panose="020B0604030504040204" pitchFamily="34" charset="0"/>
                          <a:ea typeface="Verdana" panose="020B0604030504040204" pitchFamily="34" charset="0"/>
                          <a:cs typeface="Verdana" panose="020B0604030504040204" pitchFamily="34" charset="0"/>
                        </a:rPr>
                        <a:t>allele</a:t>
                      </a:r>
                      <a:endParaRPr kumimoji="1" lang="ja-JP" altLang="en-US" sz="1200">
                        <a:latin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612572859"/>
                  </a:ext>
                </a:extLst>
              </a:tr>
            </a:tbl>
          </a:graphicData>
        </a:graphic>
      </p:graphicFrame>
      <p:sp>
        <p:nvSpPr>
          <p:cNvPr id="6" name="テキスト ボックス 5">
            <a:extLst>
              <a:ext uri="{FF2B5EF4-FFF2-40B4-BE49-F238E27FC236}">
                <a16:creationId xmlns:a16="http://schemas.microsoft.com/office/drawing/2014/main" id="{3A73F9DE-25FF-0976-8F80-B75E67A4DDFF}"/>
              </a:ext>
            </a:extLst>
          </p:cNvPr>
          <p:cNvSpPr txBox="1"/>
          <p:nvPr/>
        </p:nvSpPr>
        <p:spPr>
          <a:xfrm>
            <a:off x="3664084" y="2965649"/>
            <a:ext cx="4863832" cy="369332"/>
          </a:xfrm>
          <a:prstGeom prst="rect">
            <a:avLst/>
          </a:prstGeom>
          <a:noFill/>
        </p:spPr>
        <p:txBody>
          <a:bodyPr wrap="none" rtlCol="0">
            <a:spAutoFit/>
          </a:bodyPr>
          <a:lstStyle/>
          <a:p>
            <a:r>
              <a:rPr lang="en-US" altLang="ja-JP" dirty="0">
                <a:latin typeface="Verdana" panose="020B0604030504040204" pitchFamily="34" charset="0"/>
                <a:ea typeface="Verdana" panose="020B0604030504040204" pitchFamily="34" charset="0"/>
                <a:cs typeface="Verdana" panose="020B0604030504040204" pitchFamily="34" charset="0"/>
              </a:rPr>
              <a:t>Examples of properties (edges) of BRSO</a:t>
            </a:r>
            <a:endParaRPr lang="ja-JP" altLang="en-US">
              <a:latin typeface="Verdana" panose="020B0604030504040204" pitchFamily="34" charset="0"/>
              <a:cs typeface="Verdana" panose="020B0604030504040204" pitchFamily="34" charset="0"/>
            </a:endParaRPr>
          </a:p>
        </p:txBody>
      </p:sp>
      <p:sp>
        <p:nvSpPr>
          <p:cNvPr id="5" name="スライド番号プレースホルダー 4">
            <a:extLst>
              <a:ext uri="{FF2B5EF4-FFF2-40B4-BE49-F238E27FC236}">
                <a16:creationId xmlns:a16="http://schemas.microsoft.com/office/drawing/2014/main" id="{E24E6460-32C6-F1D2-7FA5-7587818F688B}"/>
              </a:ext>
            </a:extLst>
          </p:cNvPr>
          <p:cNvSpPr>
            <a:spLocks noGrp="1"/>
          </p:cNvSpPr>
          <p:nvPr>
            <p:ph type="sldNum" sz="quarter" idx="12"/>
          </p:nvPr>
        </p:nvSpPr>
        <p:spPr/>
        <p:txBody>
          <a:bodyPr/>
          <a:lstStyle/>
          <a:p>
            <a:fld id="{A2F5039A-55DE-074D-90E6-D9E9D9F1CB06}" type="slidenum">
              <a:rPr kumimoji="1" lang="ja-JP" altLang="en-US" smtClean="0"/>
              <a:t>7</a:t>
            </a:fld>
            <a:endParaRPr kumimoji="1" lang="ja-JP" altLang="en-US"/>
          </a:p>
        </p:txBody>
      </p:sp>
    </p:spTree>
    <p:extLst>
      <p:ext uri="{BB962C8B-B14F-4D97-AF65-F5344CB8AC3E}">
        <p14:creationId xmlns:p14="http://schemas.microsoft.com/office/powerpoint/2010/main" val="260205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A75E110-B424-513B-FACD-BAA62869BD4E}"/>
              </a:ext>
            </a:extLst>
          </p:cNvPr>
          <p:cNvSpPr>
            <a:spLocks noGrp="1"/>
          </p:cNvSpPr>
          <p:nvPr>
            <p:ph type="sldNum" sz="quarter" idx="12"/>
          </p:nvPr>
        </p:nvSpPr>
        <p:spPr>
          <a:xfrm>
            <a:off x="10004030" y="6396623"/>
            <a:ext cx="2057400" cy="365125"/>
          </a:xfrm>
        </p:spPr>
        <p:txBody>
          <a:bodyPr/>
          <a:lstStyle/>
          <a:p>
            <a:fld id="{A2F5039A-55DE-074D-90E6-D9E9D9F1CB06}" type="slidenum">
              <a:rPr kumimoji="1" lang="ja-JP" altLang="en-US" smtClean="0"/>
              <a:t>8</a:t>
            </a:fld>
            <a:endParaRPr kumimoji="1" lang="ja-JP" altLang="en-US"/>
          </a:p>
        </p:txBody>
      </p:sp>
      <p:grpSp>
        <p:nvGrpSpPr>
          <p:cNvPr id="3" name="グループ化 2">
            <a:extLst>
              <a:ext uri="{FF2B5EF4-FFF2-40B4-BE49-F238E27FC236}">
                <a16:creationId xmlns:a16="http://schemas.microsoft.com/office/drawing/2014/main" id="{0F4992DC-DC1A-D92B-C365-822E02212BAF}"/>
              </a:ext>
            </a:extLst>
          </p:cNvPr>
          <p:cNvGrpSpPr>
            <a:grpSpLocks noChangeAspect="1"/>
          </p:cNvGrpSpPr>
          <p:nvPr/>
        </p:nvGrpSpPr>
        <p:grpSpPr>
          <a:xfrm>
            <a:off x="1708112" y="1454024"/>
            <a:ext cx="8791575" cy="4357755"/>
            <a:chOff x="135254" y="511193"/>
            <a:chExt cx="11660135" cy="5779626"/>
          </a:xfrm>
        </p:grpSpPr>
        <p:sp>
          <p:nvSpPr>
            <p:cNvPr id="5" name="円/楕円 4">
              <a:extLst>
                <a:ext uri="{FF2B5EF4-FFF2-40B4-BE49-F238E27FC236}">
                  <a16:creationId xmlns:a16="http://schemas.microsoft.com/office/drawing/2014/main" id="{61A6D138-117C-DDF4-7BA4-1480E37E3542}"/>
                </a:ext>
              </a:extLst>
            </p:cNvPr>
            <p:cNvSpPr/>
            <p:nvPr/>
          </p:nvSpPr>
          <p:spPr>
            <a:xfrm>
              <a:off x="135254" y="2940680"/>
              <a:ext cx="2060113" cy="559775"/>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Arial" panose="020B0604020202020204" pitchFamily="34" charset="0"/>
                  <a:cs typeface="Arial" panose="020B0604020202020204" pitchFamily="34" charset="0"/>
                </a:rPr>
                <a:t>bioresource:psi00001</a:t>
              </a:r>
              <a:endParaRPr lang="ja-JP" altLang="en-US" sz="1200">
                <a:solidFill>
                  <a:schemeClr val="tx1"/>
                </a:solidFill>
                <a:latin typeface="Arial" panose="020B0604020202020204" pitchFamily="34" charset="0"/>
                <a:cs typeface="Arial" panose="020B0604020202020204" pitchFamily="34" charset="0"/>
              </a:endParaRPr>
            </a:p>
          </p:txBody>
        </p:sp>
        <p:cxnSp>
          <p:nvCxnSpPr>
            <p:cNvPr id="6" name="直線矢印コネクタ 5">
              <a:extLst>
                <a:ext uri="{FF2B5EF4-FFF2-40B4-BE49-F238E27FC236}">
                  <a16:creationId xmlns:a16="http://schemas.microsoft.com/office/drawing/2014/main" id="{2D08BE64-F22D-963E-3812-30051EB84DE2}"/>
                </a:ext>
              </a:extLst>
            </p:cNvPr>
            <p:cNvCxnSpPr>
              <a:cxnSpLocks/>
              <a:stCxn id="5" idx="0"/>
              <a:endCxn id="53" idx="2"/>
            </p:cNvCxnSpPr>
            <p:nvPr/>
          </p:nvCxnSpPr>
          <p:spPr>
            <a:xfrm flipV="1">
              <a:off x="1165311" y="939543"/>
              <a:ext cx="2265640" cy="2001136"/>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直線矢印コネクタ 6">
              <a:extLst>
                <a:ext uri="{FF2B5EF4-FFF2-40B4-BE49-F238E27FC236}">
                  <a16:creationId xmlns:a16="http://schemas.microsoft.com/office/drawing/2014/main" id="{0C26942B-6AA4-0100-537E-06BE2614B017}"/>
                </a:ext>
              </a:extLst>
            </p:cNvPr>
            <p:cNvCxnSpPr>
              <a:cxnSpLocks/>
              <a:stCxn id="53" idx="6"/>
              <a:endCxn id="46" idx="2"/>
            </p:cNvCxnSpPr>
            <p:nvPr/>
          </p:nvCxnSpPr>
          <p:spPr>
            <a:xfrm>
              <a:off x="4316777" y="939544"/>
              <a:ext cx="1605139" cy="149"/>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A68359B7-0EA6-910F-0965-89340343399A}"/>
                </a:ext>
              </a:extLst>
            </p:cNvPr>
            <p:cNvCxnSpPr>
              <a:cxnSpLocks/>
              <a:endCxn id="44" idx="2"/>
            </p:cNvCxnSpPr>
            <p:nvPr/>
          </p:nvCxnSpPr>
          <p:spPr>
            <a:xfrm flipV="1">
              <a:off x="8826319" y="917344"/>
              <a:ext cx="1257766" cy="22199"/>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直線矢印コネクタ 9">
              <a:extLst>
                <a:ext uri="{FF2B5EF4-FFF2-40B4-BE49-F238E27FC236}">
                  <a16:creationId xmlns:a16="http://schemas.microsoft.com/office/drawing/2014/main" id="{2D30C226-3015-35F5-89C9-F4E55DF79DC2}"/>
                </a:ext>
              </a:extLst>
            </p:cNvPr>
            <p:cNvCxnSpPr>
              <a:cxnSpLocks/>
              <a:stCxn id="46" idx="5"/>
              <a:endCxn id="43" idx="1"/>
            </p:cNvCxnSpPr>
            <p:nvPr/>
          </p:nvCxnSpPr>
          <p:spPr>
            <a:xfrm>
              <a:off x="8400979" y="1137603"/>
              <a:ext cx="1804820" cy="1051081"/>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線矢印コネクタ 10">
              <a:extLst>
                <a:ext uri="{FF2B5EF4-FFF2-40B4-BE49-F238E27FC236}">
                  <a16:creationId xmlns:a16="http://schemas.microsoft.com/office/drawing/2014/main" id="{A71C9AF7-EA39-E58D-194B-6FDECA0ADF82}"/>
                </a:ext>
              </a:extLst>
            </p:cNvPr>
            <p:cNvCxnSpPr>
              <a:cxnSpLocks/>
              <a:stCxn id="46" idx="5"/>
              <a:endCxn id="45" idx="1"/>
            </p:cNvCxnSpPr>
            <p:nvPr/>
          </p:nvCxnSpPr>
          <p:spPr>
            <a:xfrm>
              <a:off x="8400979" y="1137603"/>
              <a:ext cx="1804820" cy="429186"/>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2" name="グループ化 11">
              <a:extLst>
                <a:ext uri="{FF2B5EF4-FFF2-40B4-BE49-F238E27FC236}">
                  <a16:creationId xmlns:a16="http://schemas.microsoft.com/office/drawing/2014/main" id="{4194CF9E-22D9-0556-341D-D1413E316AEC}"/>
                </a:ext>
              </a:extLst>
            </p:cNvPr>
            <p:cNvGrpSpPr/>
            <p:nvPr/>
          </p:nvGrpSpPr>
          <p:grpSpPr>
            <a:xfrm>
              <a:off x="550030" y="659656"/>
              <a:ext cx="5451839" cy="5631163"/>
              <a:chOff x="435730" y="646956"/>
              <a:chExt cx="5451839" cy="5631163"/>
            </a:xfrm>
          </p:grpSpPr>
          <p:sp>
            <p:nvSpPr>
              <p:cNvPr id="53" name="円/楕円 52">
                <a:extLst>
                  <a:ext uri="{FF2B5EF4-FFF2-40B4-BE49-F238E27FC236}">
                    <a16:creationId xmlns:a16="http://schemas.microsoft.com/office/drawing/2014/main" id="{E1345F16-C157-4C54-FEF2-748E962D5E16}"/>
                  </a:ext>
                </a:extLst>
              </p:cNvPr>
              <p:cNvSpPr/>
              <p:nvPr/>
            </p:nvSpPr>
            <p:spPr>
              <a:xfrm>
                <a:off x="3316651" y="646956"/>
                <a:ext cx="885826" cy="559775"/>
              </a:xfrm>
              <a:prstGeom prst="ellipse">
                <a:avLst/>
              </a:prstGeom>
              <a:solidFill>
                <a:srgbClr val="CCE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sp>
            <p:nvSpPr>
              <p:cNvPr id="54" name="円/楕円 53">
                <a:extLst>
                  <a:ext uri="{FF2B5EF4-FFF2-40B4-BE49-F238E27FC236}">
                    <a16:creationId xmlns:a16="http://schemas.microsoft.com/office/drawing/2014/main" id="{29BD5A20-4E0D-E164-B36E-2F598FC3123E}"/>
                  </a:ext>
                </a:extLst>
              </p:cNvPr>
              <p:cNvSpPr/>
              <p:nvPr/>
            </p:nvSpPr>
            <p:spPr>
              <a:xfrm>
                <a:off x="3345383" y="1685457"/>
                <a:ext cx="885826" cy="559775"/>
              </a:xfrm>
              <a:prstGeom prst="ellipse">
                <a:avLst/>
              </a:prstGeom>
              <a:solidFill>
                <a:srgbClr val="CCE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sp>
            <p:nvSpPr>
              <p:cNvPr id="55" name="正方形/長方形 54">
                <a:extLst>
                  <a:ext uri="{FF2B5EF4-FFF2-40B4-BE49-F238E27FC236}">
                    <a16:creationId xmlns:a16="http://schemas.microsoft.com/office/drawing/2014/main" id="{415643D5-36BF-8A6A-2BBE-69B591612F7E}"/>
                  </a:ext>
                </a:extLst>
              </p:cNvPr>
              <p:cNvSpPr/>
              <p:nvPr/>
            </p:nvSpPr>
            <p:spPr>
              <a:xfrm>
                <a:off x="3169443" y="2631929"/>
                <a:ext cx="1237707" cy="559775"/>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200" dirty="0">
                    <a:solidFill>
                      <a:schemeClr val="tx1"/>
                    </a:solidFill>
                    <a:latin typeface="Arial" panose="020B0604020202020204" pitchFamily="34" charset="0"/>
                    <a:cs typeface="Arial" panose="020B0604020202020204" pitchFamily="34" charset="0"/>
                  </a:rPr>
                  <a:t>psi00001</a:t>
                </a:r>
                <a:endParaRPr lang="ja-JP" altLang="en-US" sz="1200">
                  <a:solidFill>
                    <a:schemeClr val="tx1"/>
                  </a:solidFill>
                  <a:latin typeface="Arial" panose="020B0604020202020204" pitchFamily="34" charset="0"/>
                  <a:cs typeface="Arial" panose="020B0604020202020204" pitchFamily="34" charset="0"/>
                </a:endParaRPr>
              </a:p>
            </p:txBody>
          </p:sp>
          <p:sp>
            <p:nvSpPr>
              <p:cNvPr id="56" name="円/楕円 55">
                <a:extLst>
                  <a:ext uri="{FF2B5EF4-FFF2-40B4-BE49-F238E27FC236}">
                    <a16:creationId xmlns:a16="http://schemas.microsoft.com/office/drawing/2014/main" id="{1B6CEC8F-5434-89FE-95D0-6F65BA045453}"/>
                  </a:ext>
                </a:extLst>
              </p:cNvPr>
              <p:cNvSpPr/>
              <p:nvPr/>
            </p:nvSpPr>
            <p:spPr>
              <a:xfrm>
                <a:off x="3345383" y="4702473"/>
                <a:ext cx="885826" cy="559775"/>
              </a:xfrm>
              <a:prstGeom prst="ellipse">
                <a:avLst/>
              </a:prstGeom>
              <a:solidFill>
                <a:srgbClr val="CCE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200"/>
              </a:p>
            </p:txBody>
          </p:sp>
          <p:sp>
            <p:nvSpPr>
              <p:cNvPr id="57" name="正方形/長方形 56">
                <a:extLst>
                  <a:ext uri="{FF2B5EF4-FFF2-40B4-BE49-F238E27FC236}">
                    <a16:creationId xmlns:a16="http://schemas.microsoft.com/office/drawing/2014/main" id="{3BA10B18-9F3E-FD7E-FCB4-F6F5650B8E34}"/>
                  </a:ext>
                </a:extLst>
              </p:cNvPr>
              <p:cNvSpPr/>
              <p:nvPr/>
            </p:nvSpPr>
            <p:spPr>
              <a:xfrm>
                <a:off x="3161650" y="3384585"/>
                <a:ext cx="1253293" cy="559775"/>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200" dirty="0">
                    <a:solidFill>
                      <a:schemeClr val="tx1"/>
                    </a:solidFill>
                    <a:latin typeface="Arial" panose="020B0604020202020204" pitchFamily="34" charset="0"/>
                    <a:cs typeface="Arial" panose="020B0604020202020204" pitchFamily="34" charset="0"/>
                  </a:rPr>
                  <a:t>iso-1D</a:t>
                </a:r>
                <a:endParaRPr lang="ja-JP" altLang="en-US" sz="1200">
                  <a:solidFill>
                    <a:schemeClr val="tx1"/>
                  </a:solidFill>
                  <a:latin typeface="Arial" panose="020B0604020202020204" pitchFamily="34" charset="0"/>
                  <a:cs typeface="Arial" panose="020B0604020202020204" pitchFamily="34" charset="0"/>
                </a:endParaRPr>
              </a:p>
            </p:txBody>
          </p:sp>
          <p:sp>
            <p:nvSpPr>
              <p:cNvPr id="58" name="円/楕円 57">
                <a:extLst>
                  <a:ext uri="{FF2B5EF4-FFF2-40B4-BE49-F238E27FC236}">
                    <a16:creationId xmlns:a16="http://schemas.microsoft.com/office/drawing/2014/main" id="{4A0AD7A0-1C8A-2532-0A48-47E4AB86D2D0}"/>
                  </a:ext>
                </a:extLst>
              </p:cNvPr>
              <p:cNvSpPr/>
              <p:nvPr/>
            </p:nvSpPr>
            <p:spPr>
              <a:xfrm>
                <a:off x="435730" y="5718344"/>
                <a:ext cx="5451839" cy="559775"/>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Arial" panose="020B0604020202020204" pitchFamily="34" charset="0"/>
                    <a:cs typeface="Arial" panose="020B0604020202020204" pitchFamily="34" charset="0"/>
                  </a:rPr>
                  <a:t>https://</a:t>
                </a:r>
                <a:r>
                  <a:rPr lang="en-US" altLang="ja-JP" sz="1200" dirty="0" err="1">
                    <a:solidFill>
                      <a:schemeClr val="tx1"/>
                    </a:solidFill>
                    <a:latin typeface="Arial" panose="020B0604020202020204" pitchFamily="34" charset="0"/>
                    <a:cs typeface="Arial" panose="020B0604020202020204" pitchFamily="34" charset="0"/>
                  </a:rPr>
                  <a:t>plant.rtc.riken.jp</a:t>
                </a:r>
                <a:r>
                  <a:rPr lang="en-US" altLang="ja-JP" sz="1200" dirty="0">
                    <a:solidFill>
                      <a:schemeClr val="tx1"/>
                    </a:solidFill>
                    <a:latin typeface="Arial" panose="020B0604020202020204" pitchFamily="34" charset="0"/>
                    <a:cs typeface="Arial" panose="020B0604020202020204" pitchFamily="34" charset="0"/>
                  </a:rPr>
                  <a:t>/resource/psi/</a:t>
                </a:r>
                <a:r>
                  <a:rPr lang="en-US" altLang="ja-JP" sz="1200" dirty="0" err="1">
                    <a:solidFill>
                      <a:schemeClr val="tx1"/>
                    </a:solidFill>
                    <a:latin typeface="Arial" panose="020B0604020202020204" pitchFamily="34" charset="0"/>
                    <a:cs typeface="Arial" panose="020B0604020202020204" pitchFamily="34" charset="0"/>
                  </a:rPr>
                  <a:t>psi_detail.html?brcno</a:t>
                </a:r>
                <a:r>
                  <a:rPr lang="en-US" altLang="ja-JP" sz="1200" dirty="0">
                    <a:solidFill>
                      <a:schemeClr val="tx1"/>
                    </a:solidFill>
                    <a:latin typeface="Arial" panose="020B0604020202020204" pitchFamily="34" charset="0"/>
                    <a:cs typeface="Arial" panose="020B0604020202020204" pitchFamily="34" charset="0"/>
                  </a:rPr>
                  <a:t>=psi00001</a:t>
                </a:r>
                <a:endParaRPr lang="ja-JP" altLang="en-US" sz="1200">
                  <a:solidFill>
                    <a:schemeClr val="tx1"/>
                  </a:solidFill>
                  <a:latin typeface="Arial" panose="020B0604020202020204" pitchFamily="34" charset="0"/>
                  <a:cs typeface="Arial" panose="020B0604020202020204" pitchFamily="34" charset="0"/>
                </a:endParaRPr>
              </a:p>
            </p:txBody>
          </p:sp>
        </p:grpSp>
        <p:cxnSp>
          <p:nvCxnSpPr>
            <p:cNvPr id="13" name="直線矢印コネクタ 12">
              <a:extLst>
                <a:ext uri="{FF2B5EF4-FFF2-40B4-BE49-F238E27FC236}">
                  <a16:creationId xmlns:a16="http://schemas.microsoft.com/office/drawing/2014/main" id="{3346B608-CCD5-8B51-E558-0EB4927FB300}"/>
                </a:ext>
              </a:extLst>
            </p:cNvPr>
            <p:cNvCxnSpPr>
              <a:cxnSpLocks/>
              <a:stCxn id="5" idx="7"/>
              <a:endCxn id="54" idx="2"/>
            </p:cNvCxnSpPr>
            <p:nvPr/>
          </p:nvCxnSpPr>
          <p:spPr>
            <a:xfrm flipV="1">
              <a:off x="1893671" y="1978045"/>
              <a:ext cx="1566012" cy="1044613"/>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線矢印コネクタ 13">
              <a:extLst>
                <a:ext uri="{FF2B5EF4-FFF2-40B4-BE49-F238E27FC236}">
                  <a16:creationId xmlns:a16="http://schemas.microsoft.com/office/drawing/2014/main" id="{6FFF26FD-D648-B880-4BBB-1795D4CA360A}"/>
                </a:ext>
              </a:extLst>
            </p:cNvPr>
            <p:cNvCxnSpPr>
              <a:cxnSpLocks/>
              <a:stCxn id="5" idx="6"/>
              <a:endCxn id="55" idx="1"/>
            </p:cNvCxnSpPr>
            <p:nvPr/>
          </p:nvCxnSpPr>
          <p:spPr>
            <a:xfrm flipV="1">
              <a:off x="2195367" y="2924516"/>
              <a:ext cx="1088376" cy="296051"/>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直線矢印コネクタ 14">
              <a:extLst>
                <a:ext uri="{FF2B5EF4-FFF2-40B4-BE49-F238E27FC236}">
                  <a16:creationId xmlns:a16="http://schemas.microsoft.com/office/drawing/2014/main" id="{2FB2C27A-A3FA-DCB7-761E-B9EE0FE96CC7}"/>
                </a:ext>
              </a:extLst>
            </p:cNvPr>
            <p:cNvCxnSpPr>
              <a:cxnSpLocks/>
              <a:stCxn id="5" idx="5"/>
              <a:endCxn id="56" idx="2"/>
            </p:cNvCxnSpPr>
            <p:nvPr/>
          </p:nvCxnSpPr>
          <p:spPr>
            <a:xfrm>
              <a:off x="1893671" y="3418476"/>
              <a:ext cx="1566012" cy="1576584"/>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a:extLst>
                <a:ext uri="{FF2B5EF4-FFF2-40B4-BE49-F238E27FC236}">
                  <a16:creationId xmlns:a16="http://schemas.microsoft.com/office/drawing/2014/main" id="{BDDDE237-AA9E-E76A-C963-FE5B7CAC3DE4}"/>
                </a:ext>
              </a:extLst>
            </p:cNvPr>
            <p:cNvCxnSpPr>
              <a:cxnSpLocks/>
              <a:stCxn id="5" idx="6"/>
              <a:endCxn id="57" idx="1"/>
            </p:cNvCxnSpPr>
            <p:nvPr/>
          </p:nvCxnSpPr>
          <p:spPr>
            <a:xfrm>
              <a:off x="2195367" y="3220567"/>
              <a:ext cx="1080583" cy="456606"/>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5ED89D26-771D-BF52-4159-C9BA21AF77B8}"/>
                </a:ext>
              </a:extLst>
            </p:cNvPr>
            <p:cNvCxnSpPr>
              <a:cxnSpLocks/>
              <a:stCxn id="5" idx="4"/>
              <a:endCxn id="58" idx="0"/>
            </p:cNvCxnSpPr>
            <p:nvPr/>
          </p:nvCxnSpPr>
          <p:spPr>
            <a:xfrm>
              <a:off x="1165311" y="3500454"/>
              <a:ext cx="2110640" cy="2230590"/>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9" name="グループ化 18">
              <a:extLst>
                <a:ext uri="{FF2B5EF4-FFF2-40B4-BE49-F238E27FC236}">
                  <a16:creationId xmlns:a16="http://schemas.microsoft.com/office/drawing/2014/main" id="{0E4711FE-8CE8-FA51-ECA5-A32A440113F8}"/>
                </a:ext>
              </a:extLst>
            </p:cNvPr>
            <p:cNvGrpSpPr/>
            <p:nvPr/>
          </p:nvGrpSpPr>
          <p:grpSpPr>
            <a:xfrm>
              <a:off x="5654708" y="659805"/>
              <a:ext cx="3438818" cy="5247176"/>
              <a:chOff x="4699426" y="688800"/>
              <a:chExt cx="3438818" cy="5247176"/>
            </a:xfrm>
          </p:grpSpPr>
          <p:sp>
            <p:nvSpPr>
              <p:cNvPr id="46" name="円/楕円 45">
                <a:extLst>
                  <a:ext uri="{FF2B5EF4-FFF2-40B4-BE49-F238E27FC236}">
                    <a16:creationId xmlns:a16="http://schemas.microsoft.com/office/drawing/2014/main" id="{016F0FE6-05A3-96A2-8D1D-267B0C2CF461}"/>
                  </a:ext>
                </a:extLst>
              </p:cNvPr>
              <p:cNvSpPr/>
              <p:nvPr/>
            </p:nvSpPr>
            <p:spPr>
              <a:xfrm>
                <a:off x="4966634" y="688800"/>
                <a:ext cx="2904403" cy="559775"/>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err="1">
                    <a:solidFill>
                      <a:schemeClr val="tx1"/>
                    </a:solidFill>
                    <a:latin typeface="Arial" panose="020B0604020202020204" pitchFamily="34" charset="0"/>
                    <a:cs typeface="Arial" panose="020B0604020202020204" pitchFamily="34" charset="0"/>
                  </a:rPr>
                  <a:t>brso:GenomicSegment</a:t>
                </a:r>
                <a:r>
                  <a:rPr lang="en-US" altLang="ja-JP" sz="1200" dirty="0">
                    <a:solidFill>
                      <a:schemeClr val="tx1"/>
                    </a:solidFill>
                    <a:latin typeface="Arial" panose="020B0604020202020204" pitchFamily="34" charset="0"/>
                    <a:cs typeface="Arial" panose="020B0604020202020204" pitchFamily="34" charset="0"/>
                  </a:rPr>
                  <a:t>/At1g65620</a:t>
                </a:r>
                <a:endParaRPr lang="ja-JP" altLang="en-US" sz="1200">
                  <a:solidFill>
                    <a:schemeClr val="tx1"/>
                  </a:solidFill>
                  <a:latin typeface="Arial" panose="020B0604020202020204" pitchFamily="34" charset="0"/>
                  <a:cs typeface="Arial" panose="020B0604020202020204" pitchFamily="34" charset="0"/>
                </a:endParaRPr>
              </a:p>
            </p:txBody>
          </p:sp>
          <p:sp>
            <p:nvSpPr>
              <p:cNvPr id="47" name="円/楕円 46">
                <a:extLst>
                  <a:ext uri="{FF2B5EF4-FFF2-40B4-BE49-F238E27FC236}">
                    <a16:creationId xmlns:a16="http://schemas.microsoft.com/office/drawing/2014/main" id="{E549B5C3-DB0B-DFA8-7264-B4A8467B43CC}"/>
                  </a:ext>
                </a:extLst>
              </p:cNvPr>
              <p:cNvSpPr/>
              <p:nvPr/>
            </p:nvSpPr>
            <p:spPr>
              <a:xfrm>
                <a:off x="4699426" y="1710443"/>
                <a:ext cx="3438818" cy="559775"/>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Arial" panose="020B0604020202020204" pitchFamily="34" charset="0"/>
                    <a:cs typeface="Arial" panose="020B0604020202020204" pitchFamily="34" charset="0"/>
                  </a:rPr>
                  <a:t>obo:NCBITaxon_3702</a:t>
                </a:r>
                <a:endParaRPr lang="ja-JP" altLang="en-US" sz="1200">
                  <a:solidFill>
                    <a:schemeClr val="tx1"/>
                  </a:solidFill>
                  <a:latin typeface="Arial" panose="020B0604020202020204" pitchFamily="34" charset="0"/>
                  <a:cs typeface="Arial" panose="020B0604020202020204" pitchFamily="34" charset="0"/>
                </a:endParaRPr>
              </a:p>
            </p:txBody>
          </p:sp>
          <p:sp>
            <p:nvSpPr>
              <p:cNvPr id="48" name="円/楕円 47">
                <a:extLst>
                  <a:ext uri="{FF2B5EF4-FFF2-40B4-BE49-F238E27FC236}">
                    <a16:creationId xmlns:a16="http://schemas.microsoft.com/office/drawing/2014/main" id="{DE50848A-22CE-740D-42DB-2149679D3CA9}"/>
                  </a:ext>
                </a:extLst>
              </p:cNvPr>
              <p:cNvSpPr/>
              <p:nvPr/>
            </p:nvSpPr>
            <p:spPr>
              <a:xfrm>
                <a:off x="4966634" y="2418830"/>
                <a:ext cx="2904403" cy="559775"/>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Arial" panose="020B0604020202020204" pitchFamily="34" charset="0"/>
                    <a:cs typeface="Arial" panose="020B0604020202020204" pitchFamily="34" charset="0"/>
                  </a:rPr>
                  <a:t>sio:SIO_010000</a:t>
                </a:r>
                <a:endParaRPr lang="ja-JP" altLang="en-US" sz="1200">
                  <a:solidFill>
                    <a:schemeClr val="tx1"/>
                  </a:solidFill>
                  <a:latin typeface="Arial" panose="020B0604020202020204" pitchFamily="34" charset="0"/>
                  <a:cs typeface="Arial" panose="020B0604020202020204" pitchFamily="34" charset="0"/>
                </a:endParaRPr>
              </a:p>
            </p:txBody>
          </p:sp>
          <p:sp>
            <p:nvSpPr>
              <p:cNvPr id="49" name="正方形/長方形 48">
                <a:extLst>
                  <a:ext uri="{FF2B5EF4-FFF2-40B4-BE49-F238E27FC236}">
                    <a16:creationId xmlns:a16="http://schemas.microsoft.com/office/drawing/2014/main" id="{FE4B0058-4779-13BD-3BC9-015D9760EA81}"/>
                  </a:ext>
                </a:extLst>
              </p:cNvPr>
              <p:cNvSpPr/>
              <p:nvPr/>
            </p:nvSpPr>
            <p:spPr>
              <a:xfrm>
                <a:off x="5295337" y="3167663"/>
                <a:ext cx="2246997" cy="559775"/>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200" dirty="0">
                    <a:solidFill>
                      <a:schemeClr val="tx1"/>
                    </a:solidFill>
                    <a:latin typeface="Arial" panose="020B0604020202020204" pitchFamily="34" charset="0"/>
                    <a:cs typeface="Arial" panose="020B0604020202020204" pitchFamily="34" charset="0"/>
                  </a:rPr>
                  <a:t>Arabidopsis thaliana</a:t>
                </a:r>
                <a:endParaRPr lang="ja-JP" altLang="en-US" sz="1200">
                  <a:solidFill>
                    <a:schemeClr val="tx1"/>
                  </a:solidFill>
                  <a:latin typeface="Arial" panose="020B0604020202020204" pitchFamily="34" charset="0"/>
                  <a:cs typeface="Arial" panose="020B0604020202020204" pitchFamily="34" charset="0"/>
                </a:endParaRPr>
              </a:p>
            </p:txBody>
          </p:sp>
          <p:sp>
            <p:nvSpPr>
              <p:cNvPr id="50" name="正方形/長方形 49">
                <a:extLst>
                  <a:ext uri="{FF2B5EF4-FFF2-40B4-BE49-F238E27FC236}">
                    <a16:creationId xmlns:a16="http://schemas.microsoft.com/office/drawing/2014/main" id="{A3E2314F-DB56-9898-1DC7-5A50F6A8692B}"/>
                  </a:ext>
                </a:extLst>
              </p:cNvPr>
              <p:cNvSpPr/>
              <p:nvPr/>
            </p:nvSpPr>
            <p:spPr>
              <a:xfrm>
                <a:off x="5470884" y="3853380"/>
                <a:ext cx="1895902" cy="559775"/>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Meiryo" panose="020B0604030504040204" pitchFamily="34" charset="-128"/>
                    <a:ea typeface="Meiryo" panose="020B0604030504040204" pitchFamily="34" charset="-128"/>
                    <a:cs typeface="Arial" panose="020B0604020202020204" pitchFamily="34" charset="0"/>
                  </a:rPr>
                  <a:t>シロイヌナズナ</a:t>
                </a:r>
              </a:p>
            </p:txBody>
          </p:sp>
          <p:sp>
            <p:nvSpPr>
              <p:cNvPr id="51" name="円/楕円 50">
                <a:extLst>
                  <a:ext uri="{FF2B5EF4-FFF2-40B4-BE49-F238E27FC236}">
                    <a16:creationId xmlns:a16="http://schemas.microsoft.com/office/drawing/2014/main" id="{500419DE-03F5-4954-1475-AC57FEF8DB3C}"/>
                  </a:ext>
                </a:extLst>
              </p:cNvPr>
              <p:cNvSpPr/>
              <p:nvPr/>
            </p:nvSpPr>
            <p:spPr>
              <a:xfrm>
                <a:off x="4966634" y="4736474"/>
                <a:ext cx="2904403" cy="559775"/>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Arial" panose="020B0604020202020204" pitchFamily="34" charset="0"/>
                    <a:cs typeface="Arial" panose="020B0604020202020204" pitchFamily="34" charset="0"/>
                  </a:rPr>
                  <a:t>sio:SIO_010056</a:t>
                </a:r>
                <a:endParaRPr lang="ja-JP" altLang="en-US" sz="1200">
                  <a:solidFill>
                    <a:schemeClr val="tx1"/>
                  </a:solidFill>
                  <a:latin typeface="Arial" panose="020B0604020202020204" pitchFamily="34" charset="0"/>
                  <a:cs typeface="Arial" panose="020B0604020202020204" pitchFamily="34" charset="0"/>
                </a:endParaRPr>
              </a:p>
            </p:txBody>
          </p:sp>
          <p:sp>
            <p:nvSpPr>
              <p:cNvPr id="52" name="正方形/長方形 51">
                <a:extLst>
                  <a:ext uri="{FF2B5EF4-FFF2-40B4-BE49-F238E27FC236}">
                    <a16:creationId xmlns:a16="http://schemas.microsoft.com/office/drawing/2014/main" id="{05BE7E57-165B-F473-13E9-DA3E69097721}"/>
                  </a:ext>
                </a:extLst>
              </p:cNvPr>
              <p:cNvSpPr/>
              <p:nvPr/>
            </p:nvSpPr>
            <p:spPr>
              <a:xfrm>
                <a:off x="5470884" y="5376201"/>
                <a:ext cx="1895902" cy="559775"/>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Arial" panose="020B0604020202020204" pitchFamily="34" charset="0"/>
                    <a:cs typeface="Arial" panose="020B0604020202020204" pitchFamily="34" charset="0"/>
                  </a:rPr>
                  <a:t>Dwarf</a:t>
                </a:r>
                <a:endParaRPr lang="ja-JP" altLang="en-US" sz="1200">
                  <a:solidFill>
                    <a:schemeClr val="tx1"/>
                  </a:solidFill>
                  <a:latin typeface="Arial" panose="020B0604020202020204" pitchFamily="34" charset="0"/>
                  <a:cs typeface="Arial" panose="020B0604020202020204" pitchFamily="34" charset="0"/>
                </a:endParaRPr>
              </a:p>
            </p:txBody>
          </p:sp>
        </p:grpSp>
        <p:cxnSp>
          <p:nvCxnSpPr>
            <p:cNvPr id="20" name="直線矢印コネクタ 19">
              <a:extLst>
                <a:ext uri="{FF2B5EF4-FFF2-40B4-BE49-F238E27FC236}">
                  <a16:creationId xmlns:a16="http://schemas.microsoft.com/office/drawing/2014/main" id="{11A34ECE-7FF1-F9FB-BFD7-A557F0BB3C3B}"/>
                </a:ext>
              </a:extLst>
            </p:cNvPr>
            <p:cNvCxnSpPr>
              <a:cxnSpLocks/>
              <a:stCxn id="54" idx="6"/>
              <a:endCxn id="47" idx="2"/>
            </p:cNvCxnSpPr>
            <p:nvPr/>
          </p:nvCxnSpPr>
          <p:spPr>
            <a:xfrm flipV="1">
              <a:off x="4345509" y="1961336"/>
              <a:ext cx="1309199" cy="16709"/>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5C1F5358-BA80-1A99-FA25-DE4427A243DE}"/>
                </a:ext>
              </a:extLst>
            </p:cNvPr>
            <p:cNvCxnSpPr>
              <a:cxnSpLocks/>
              <a:stCxn id="54" idx="6"/>
              <a:endCxn id="48" idx="2"/>
            </p:cNvCxnSpPr>
            <p:nvPr/>
          </p:nvCxnSpPr>
          <p:spPr>
            <a:xfrm>
              <a:off x="4345509" y="1978045"/>
              <a:ext cx="1576407" cy="691678"/>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D7906BE0-2895-114C-B47C-80C48163A1CE}"/>
                </a:ext>
              </a:extLst>
            </p:cNvPr>
            <p:cNvCxnSpPr>
              <a:cxnSpLocks/>
              <a:stCxn id="54" idx="6"/>
              <a:endCxn id="49" idx="1"/>
            </p:cNvCxnSpPr>
            <p:nvPr/>
          </p:nvCxnSpPr>
          <p:spPr>
            <a:xfrm>
              <a:off x="4345509" y="1978045"/>
              <a:ext cx="1905110" cy="1440511"/>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010DCA23-9175-B74B-BDF9-E6DF22987962}"/>
                </a:ext>
              </a:extLst>
            </p:cNvPr>
            <p:cNvCxnSpPr>
              <a:cxnSpLocks/>
              <a:stCxn id="54" idx="6"/>
              <a:endCxn id="50" idx="1"/>
            </p:cNvCxnSpPr>
            <p:nvPr/>
          </p:nvCxnSpPr>
          <p:spPr>
            <a:xfrm>
              <a:off x="4345509" y="1978045"/>
              <a:ext cx="2080657" cy="2126228"/>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直線矢印コネクタ 23">
              <a:extLst>
                <a:ext uri="{FF2B5EF4-FFF2-40B4-BE49-F238E27FC236}">
                  <a16:creationId xmlns:a16="http://schemas.microsoft.com/office/drawing/2014/main" id="{06A2C2F5-4E23-177B-27CA-A39BFD4DB224}"/>
                </a:ext>
              </a:extLst>
            </p:cNvPr>
            <p:cNvCxnSpPr>
              <a:cxnSpLocks/>
              <a:stCxn id="56" idx="6"/>
              <a:endCxn id="51" idx="2"/>
            </p:cNvCxnSpPr>
            <p:nvPr/>
          </p:nvCxnSpPr>
          <p:spPr>
            <a:xfrm flipV="1">
              <a:off x="4345509" y="4987367"/>
              <a:ext cx="1576407" cy="7694"/>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93152F46-D161-D55E-C175-3E85568607E0}"/>
                </a:ext>
              </a:extLst>
            </p:cNvPr>
            <p:cNvCxnSpPr>
              <a:cxnSpLocks/>
              <a:stCxn id="56" idx="6"/>
              <a:endCxn id="52" idx="1"/>
            </p:cNvCxnSpPr>
            <p:nvPr/>
          </p:nvCxnSpPr>
          <p:spPr>
            <a:xfrm>
              <a:off x="4345509" y="4995061"/>
              <a:ext cx="2080657" cy="632033"/>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26" name="グループ化 25">
              <a:extLst>
                <a:ext uri="{FF2B5EF4-FFF2-40B4-BE49-F238E27FC236}">
                  <a16:creationId xmlns:a16="http://schemas.microsoft.com/office/drawing/2014/main" id="{837C115F-6372-596F-1E3C-6BB3F82AFFBF}"/>
                </a:ext>
              </a:extLst>
            </p:cNvPr>
            <p:cNvGrpSpPr/>
            <p:nvPr/>
          </p:nvGrpSpPr>
          <p:grpSpPr>
            <a:xfrm>
              <a:off x="10084085" y="637456"/>
              <a:ext cx="1711304" cy="1831115"/>
              <a:chOff x="9061159" y="439453"/>
              <a:chExt cx="1711304" cy="1831115"/>
            </a:xfrm>
          </p:grpSpPr>
          <p:sp>
            <p:nvSpPr>
              <p:cNvPr id="43" name="正方形/長方形 42">
                <a:extLst>
                  <a:ext uri="{FF2B5EF4-FFF2-40B4-BE49-F238E27FC236}">
                    <a16:creationId xmlns:a16="http://schemas.microsoft.com/office/drawing/2014/main" id="{292858C7-897A-105B-4735-E84E9DC145CC}"/>
                  </a:ext>
                </a:extLst>
              </p:cNvPr>
              <p:cNvSpPr/>
              <p:nvPr/>
            </p:nvSpPr>
            <p:spPr>
              <a:xfrm>
                <a:off x="9182873" y="1710793"/>
                <a:ext cx="1589590" cy="559775"/>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200" dirty="0">
                    <a:solidFill>
                      <a:schemeClr val="tx1"/>
                    </a:solidFill>
                    <a:latin typeface="Arial" panose="020B0604020202020204" pitchFamily="34" charset="0"/>
                    <a:cs typeface="Arial" panose="020B0604020202020204" pitchFamily="34" charset="0"/>
                  </a:rPr>
                  <a:t>AS2</a:t>
                </a:r>
                <a:endParaRPr lang="ja-JP" altLang="en-US" sz="1200">
                  <a:solidFill>
                    <a:schemeClr val="tx1"/>
                  </a:solidFill>
                  <a:latin typeface="Arial" panose="020B0604020202020204" pitchFamily="34" charset="0"/>
                  <a:cs typeface="Arial" panose="020B0604020202020204" pitchFamily="34" charset="0"/>
                </a:endParaRPr>
              </a:p>
            </p:txBody>
          </p:sp>
          <p:sp>
            <p:nvSpPr>
              <p:cNvPr id="44" name="円/楕円 43">
                <a:extLst>
                  <a:ext uri="{FF2B5EF4-FFF2-40B4-BE49-F238E27FC236}">
                    <a16:creationId xmlns:a16="http://schemas.microsoft.com/office/drawing/2014/main" id="{7D7F40C9-AFB4-9063-BB0B-0842378B60B7}"/>
                  </a:ext>
                </a:extLst>
              </p:cNvPr>
              <p:cNvSpPr/>
              <p:nvPr/>
            </p:nvSpPr>
            <p:spPr>
              <a:xfrm>
                <a:off x="9061159" y="439453"/>
                <a:ext cx="1701479" cy="559775"/>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Arial" panose="020B0604020202020204" pitchFamily="34" charset="0"/>
                    <a:cs typeface="Arial" panose="020B0604020202020204" pitchFamily="34" charset="0"/>
                  </a:rPr>
                  <a:t>ncbigene:842873</a:t>
                </a:r>
                <a:endParaRPr lang="ja-JP" altLang="en-US" sz="1200">
                  <a:solidFill>
                    <a:schemeClr val="tx1"/>
                  </a:solidFill>
                  <a:latin typeface="Arial" panose="020B0604020202020204" pitchFamily="34" charset="0"/>
                  <a:cs typeface="Arial" panose="020B0604020202020204" pitchFamily="34" charset="0"/>
                </a:endParaRPr>
              </a:p>
            </p:txBody>
          </p:sp>
          <p:sp>
            <p:nvSpPr>
              <p:cNvPr id="45" name="正方形/長方形 44">
                <a:extLst>
                  <a:ext uri="{FF2B5EF4-FFF2-40B4-BE49-F238E27FC236}">
                    <a16:creationId xmlns:a16="http://schemas.microsoft.com/office/drawing/2014/main" id="{C3C56189-65A2-315A-76E2-2AEF147D4163}"/>
                  </a:ext>
                </a:extLst>
              </p:cNvPr>
              <p:cNvSpPr/>
              <p:nvPr/>
            </p:nvSpPr>
            <p:spPr>
              <a:xfrm>
                <a:off x="9182873" y="1088898"/>
                <a:ext cx="1589590" cy="559775"/>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200" dirty="0">
                    <a:solidFill>
                      <a:schemeClr val="tx1"/>
                    </a:solidFill>
                    <a:latin typeface="Arial" panose="020B0604020202020204" pitchFamily="34" charset="0"/>
                    <a:cs typeface="Arial" panose="020B0604020202020204" pitchFamily="34" charset="0"/>
                  </a:rPr>
                  <a:t>At1g65620</a:t>
                </a:r>
                <a:endParaRPr lang="ja-JP" altLang="en-US" sz="1200">
                  <a:solidFill>
                    <a:schemeClr val="tx1"/>
                  </a:solidFill>
                  <a:latin typeface="Arial" panose="020B0604020202020204" pitchFamily="34" charset="0"/>
                  <a:cs typeface="Arial" panose="020B0604020202020204" pitchFamily="34" charset="0"/>
                </a:endParaRPr>
              </a:p>
            </p:txBody>
          </p:sp>
        </p:grpSp>
        <p:sp>
          <p:nvSpPr>
            <p:cNvPr id="27" name="テキスト ボックス 26">
              <a:extLst>
                <a:ext uri="{FF2B5EF4-FFF2-40B4-BE49-F238E27FC236}">
                  <a16:creationId xmlns:a16="http://schemas.microsoft.com/office/drawing/2014/main" id="{E84F2A2D-0E68-7674-FF72-B68BF789CEE2}"/>
                </a:ext>
              </a:extLst>
            </p:cNvPr>
            <p:cNvSpPr txBox="1"/>
            <p:nvPr/>
          </p:nvSpPr>
          <p:spPr>
            <a:xfrm>
              <a:off x="571256" y="1505997"/>
              <a:ext cx="2510540" cy="367380"/>
            </a:xfrm>
            <a:prstGeom prst="rect">
              <a:avLst/>
            </a:prstGeom>
            <a:noFill/>
          </p:spPr>
          <p:txBody>
            <a:bodyPr wrap="square">
              <a:spAutoFit/>
            </a:bodyPr>
            <a:lstStyle/>
            <a:p>
              <a:r>
                <a:rPr lang="en-US" altLang="ja-JP" sz="1200" b="1" dirty="0" err="1">
                  <a:solidFill>
                    <a:srgbClr val="FF0000"/>
                  </a:solidFill>
                  <a:latin typeface="Arial" panose="020B0604020202020204" pitchFamily="34" charset="0"/>
                  <a:cs typeface="Arial" panose="020B0604020202020204" pitchFamily="34" charset="0"/>
                </a:rPr>
                <a:t>brso</a:t>
              </a:r>
              <a:r>
                <a:rPr lang="en-US" altLang="ja-JP" sz="1200" b="1" dirty="0">
                  <a:solidFill>
                    <a:srgbClr val="FF0000"/>
                  </a:solidFill>
                  <a:latin typeface="Arial" panose="020B0604020202020204" pitchFamily="34" charset="0"/>
                  <a:cs typeface="Arial" panose="020B0604020202020204" pitchFamily="34" charset="0"/>
                </a:rPr>
                <a:t>:</a:t>
              </a:r>
              <a:r>
                <a:rPr lang="ja-JP" altLang="en-US" sz="1200" b="1">
                  <a:solidFill>
                    <a:srgbClr val="FF0000"/>
                  </a:solidFill>
                  <a:latin typeface="Arial" panose="020B0604020202020204" pitchFamily="34" charset="0"/>
                  <a:cs typeface="Arial" panose="020B0604020202020204" pitchFamily="34" charset="0"/>
                </a:rPr>
                <a:t>genomic_feature</a:t>
              </a:r>
            </a:p>
          </p:txBody>
        </p:sp>
        <p:sp>
          <p:nvSpPr>
            <p:cNvPr id="28" name="テキスト ボックス 27">
              <a:extLst>
                <a:ext uri="{FF2B5EF4-FFF2-40B4-BE49-F238E27FC236}">
                  <a16:creationId xmlns:a16="http://schemas.microsoft.com/office/drawing/2014/main" id="{076A7869-51CD-1C32-46B8-60EBD9A6B0C3}"/>
                </a:ext>
              </a:extLst>
            </p:cNvPr>
            <p:cNvSpPr txBox="1"/>
            <p:nvPr/>
          </p:nvSpPr>
          <p:spPr>
            <a:xfrm>
              <a:off x="1772813" y="2306034"/>
              <a:ext cx="1883894"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brso:organism</a:t>
              </a:r>
              <a:endParaRPr lang="ja-JP" altLang="en-US" sz="120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D600711F-AF38-D196-0233-4A92D14F3191}"/>
                </a:ext>
              </a:extLst>
            </p:cNvPr>
            <p:cNvSpPr txBox="1"/>
            <p:nvPr/>
          </p:nvSpPr>
          <p:spPr>
            <a:xfrm>
              <a:off x="1890602" y="2840639"/>
              <a:ext cx="1883894"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dct:identifier</a:t>
              </a:r>
              <a:endParaRPr lang="ja-JP" altLang="en-US" sz="1200">
                <a:latin typeface="Arial" panose="020B0604020202020204" pitchFamily="34" charset="0"/>
                <a:cs typeface="Arial" panose="020B0604020202020204" pitchFamily="34" charset="0"/>
              </a:endParaRPr>
            </a:p>
          </p:txBody>
        </p:sp>
        <p:sp>
          <p:nvSpPr>
            <p:cNvPr id="30" name="テキスト ボックス 29">
              <a:extLst>
                <a:ext uri="{FF2B5EF4-FFF2-40B4-BE49-F238E27FC236}">
                  <a16:creationId xmlns:a16="http://schemas.microsoft.com/office/drawing/2014/main" id="{CB3AC293-B4F2-CF37-C170-0BD87125BA91}"/>
                </a:ext>
              </a:extLst>
            </p:cNvPr>
            <p:cNvSpPr txBox="1"/>
            <p:nvPr/>
          </p:nvSpPr>
          <p:spPr>
            <a:xfrm>
              <a:off x="2031379" y="3386879"/>
              <a:ext cx="1313154"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rdfs:label</a:t>
              </a:r>
              <a:endParaRPr lang="ja-JP" altLang="en-US" sz="1200">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72A9AF13-32B1-BD5A-7A95-D3EF12CE8C6D}"/>
                </a:ext>
              </a:extLst>
            </p:cNvPr>
            <p:cNvSpPr txBox="1"/>
            <p:nvPr/>
          </p:nvSpPr>
          <p:spPr>
            <a:xfrm>
              <a:off x="2839991" y="4098321"/>
              <a:ext cx="3402441" cy="367380"/>
            </a:xfrm>
            <a:prstGeom prst="rect">
              <a:avLst/>
            </a:prstGeom>
            <a:noFill/>
          </p:spPr>
          <p:txBody>
            <a:bodyPr wrap="square">
              <a:spAutoFit/>
            </a:bodyPr>
            <a:lstStyle/>
            <a:p>
              <a:r>
                <a:rPr lang="en-US" altLang="ja-JP" sz="1200" b="1" dirty="0">
                  <a:solidFill>
                    <a:srgbClr val="FF0000"/>
                  </a:solidFill>
                  <a:latin typeface="Arial" panose="020B0604020202020204" pitchFamily="34" charset="0"/>
                  <a:cs typeface="Arial" panose="020B0604020202020204" pitchFamily="34" charset="0"/>
                </a:rPr>
                <a:t>sio:SIO_001279 (has phenotype)</a:t>
              </a:r>
              <a:endParaRPr lang="ja-JP" altLang="en-US" sz="1200" b="1">
                <a:solidFill>
                  <a:srgbClr val="FF0000"/>
                </a:solidFill>
                <a:latin typeface="Arial" panose="020B0604020202020204" pitchFamily="34" charset="0"/>
                <a:cs typeface="Arial" panose="020B0604020202020204" pitchFamily="34" charset="0"/>
              </a:endParaRPr>
            </a:p>
          </p:txBody>
        </p:sp>
        <p:sp>
          <p:nvSpPr>
            <p:cNvPr id="32" name="テキスト ボックス 31">
              <a:extLst>
                <a:ext uri="{FF2B5EF4-FFF2-40B4-BE49-F238E27FC236}">
                  <a16:creationId xmlns:a16="http://schemas.microsoft.com/office/drawing/2014/main" id="{D92B482F-3A0A-05ED-23F9-93BF777C9C6A}"/>
                </a:ext>
              </a:extLst>
            </p:cNvPr>
            <p:cNvSpPr txBox="1"/>
            <p:nvPr/>
          </p:nvSpPr>
          <p:spPr>
            <a:xfrm>
              <a:off x="626936" y="4632565"/>
              <a:ext cx="1991826"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foaf:homepage</a:t>
              </a:r>
              <a:endParaRPr lang="ja-JP" altLang="en-US" sz="1200">
                <a:latin typeface="Arial" panose="020B0604020202020204" pitchFamily="34" charset="0"/>
                <a:cs typeface="Arial" panose="020B0604020202020204" pitchFamily="34" charset="0"/>
              </a:endParaRPr>
            </a:p>
          </p:txBody>
        </p:sp>
        <p:sp>
          <p:nvSpPr>
            <p:cNvPr id="33" name="テキスト ボックス 32">
              <a:extLst>
                <a:ext uri="{FF2B5EF4-FFF2-40B4-BE49-F238E27FC236}">
                  <a16:creationId xmlns:a16="http://schemas.microsoft.com/office/drawing/2014/main" id="{1EFA99DF-0340-FCA7-946B-41DA6AF533FC}"/>
                </a:ext>
              </a:extLst>
            </p:cNvPr>
            <p:cNvSpPr txBox="1"/>
            <p:nvPr/>
          </p:nvSpPr>
          <p:spPr>
            <a:xfrm>
              <a:off x="4700797" y="4588032"/>
              <a:ext cx="995913" cy="367380"/>
            </a:xfrm>
            <a:prstGeom prst="rect">
              <a:avLst/>
            </a:prstGeom>
            <a:noFill/>
          </p:spPr>
          <p:txBody>
            <a:bodyPr wrap="square">
              <a:spAutoFit/>
            </a:bodyPr>
            <a:lstStyle/>
            <a:p>
              <a:r>
                <a:rPr lang="en-US" altLang="ja-JP" sz="1200" b="1" dirty="0" err="1">
                  <a:solidFill>
                    <a:srgbClr val="FF0000"/>
                  </a:solidFill>
                  <a:latin typeface="Arial" panose="020B0604020202020204" pitchFamily="34" charset="0"/>
                  <a:cs typeface="Arial" panose="020B0604020202020204" pitchFamily="34" charset="0"/>
                </a:rPr>
                <a:t>rdf:type</a:t>
              </a:r>
              <a:endParaRPr lang="ja-JP" altLang="en-US" sz="1200" b="1">
                <a:solidFill>
                  <a:srgbClr val="FF0000"/>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id="{28FB4307-89FC-07E3-682D-C4BC4FB7B68E}"/>
                </a:ext>
              </a:extLst>
            </p:cNvPr>
            <p:cNvSpPr txBox="1"/>
            <p:nvPr/>
          </p:nvSpPr>
          <p:spPr>
            <a:xfrm>
              <a:off x="4585147" y="3395671"/>
              <a:ext cx="1690744"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skos:altLabel</a:t>
              </a:r>
              <a:endParaRPr lang="ja-JP" altLang="en-US" sz="1200">
                <a:latin typeface="Arial" panose="020B0604020202020204" pitchFamily="34" charset="0"/>
                <a:cs typeface="Arial" panose="020B0604020202020204" pitchFamily="34" charset="0"/>
              </a:endParaRPr>
            </a:p>
          </p:txBody>
        </p:sp>
        <p:sp>
          <p:nvSpPr>
            <p:cNvPr id="35" name="テキスト ボックス 34">
              <a:extLst>
                <a:ext uri="{FF2B5EF4-FFF2-40B4-BE49-F238E27FC236}">
                  <a16:creationId xmlns:a16="http://schemas.microsoft.com/office/drawing/2014/main" id="{EA3DC13D-9459-FCEE-581A-77ED41EE60A1}"/>
                </a:ext>
              </a:extLst>
            </p:cNvPr>
            <p:cNvSpPr txBox="1"/>
            <p:nvPr/>
          </p:nvSpPr>
          <p:spPr>
            <a:xfrm>
              <a:off x="5298064" y="2763379"/>
              <a:ext cx="1303427"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rdfs:label</a:t>
              </a:r>
              <a:endParaRPr lang="ja-JP" altLang="en-US" sz="1200">
                <a:latin typeface="Arial" panose="020B0604020202020204" pitchFamily="34" charset="0"/>
                <a:cs typeface="Arial" panose="020B0604020202020204" pitchFamily="34" charset="0"/>
              </a:endParaRPr>
            </a:p>
          </p:txBody>
        </p:sp>
        <p:sp>
          <p:nvSpPr>
            <p:cNvPr id="36" name="テキスト ボックス 35">
              <a:extLst>
                <a:ext uri="{FF2B5EF4-FFF2-40B4-BE49-F238E27FC236}">
                  <a16:creationId xmlns:a16="http://schemas.microsoft.com/office/drawing/2014/main" id="{9242F985-77B4-BDEC-8703-6827CADB8EE9}"/>
                </a:ext>
              </a:extLst>
            </p:cNvPr>
            <p:cNvSpPr txBox="1"/>
            <p:nvPr/>
          </p:nvSpPr>
          <p:spPr>
            <a:xfrm>
              <a:off x="5115831" y="2202697"/>
              <a:ext cx="1200639"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rdf:type</a:t>
              </a:r>
              <a:endParaRPr lang="ja-JP" altLang="en-US" sz="1200">
                <a:latin typeface="Arial" panose="020B0604020202020204" pitchFamily="34" charset="0"/>
                <a:cs typeface="Arial" panose="020B0604020202020204" pitchFamily="34" charset="0"/>
              </a:endParaRPr>
            </a:p>
          </p:txBody>
        </p:sp>
        <p:sp>
          <p:nvSpPr>
            <p:cNvPr id="37" name="テキスト ボックス 36">
              <a:extLst>
                <a:ext uri="{FF2B5EF4-FFF2-40B4-BE49-F238E27FC236}">
                  <a16:creationId xmlns:a16="http://schemas.microsoft.com/office/drawing/2014/main" id="{20E66AC3-FE38-DFE7-7AF1-19570AF9D33F}"/>
                </a:ext>
              </a:extLst>
            </p:cNvPr>
            <p:cNvSpPr txBox="1"/>
            <p:nvPr/>
          </p:nvSpPr>
          <p:spPr>
            <a:xfrm>
              <a:off x="4143159" y="1529068"/>
              <a:ext cx="1991826" cy="367380"/>
            </a:xfrm>
            <a:prstGeom prst="rect">
              <a:avLst/>
            </a:prstGeom>
            <a:noFill/>
          </p:spPr>
          <p:txBody>
            <a:bodyPr wrap="square">
              <a:spAutoFit/>
            </a:bodyPr>
            <a:lstStyle/>
            <a:p>
              <a:r>
                <a:rPr lang="en-US" altLang="ja-JP" sz="1200" dirty="0">
                  <a:latin typeface="Arial" panose="020B0604020202020204" pitchFamily="34" charset="0"/>
                  <a:cs typeface="Arial" panose="020B0604020202020204" pitchFamily="34" charset="0"/>
                </a:rPr>
                <a:t>obo:RO_0002162</a:t>
              </a:r>
              <a:endParaRPr lang="ja-JP" altLang="en-US" sz="120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0A43DFED-17D7-6E95-8A1D-DE8493877A1D}"/>
                </a:ext>
              </a:extLst>
            </p:cNvPr>
            <p:cNvSpPr txBox="1"/>
            <p:nvPr/>
          </p:nvSpPr>
          <p:spPr>
            <a:xfrm>
              <a:off x="3607071" y="1081146"/>
              <a:ext cx="3183369" cy="367380"/>
            </a:xfrm>
            <a:prstGeom prst="rect">
              <a:avLst/>
            </a:prstGeom>
            <a:noFill/>
          </p:spPr>
          <p:txBody>
            <a:bodyPr wrap="square">
              <a:spAutoFit/>
            </a:bodyPr>
            <a:lstStyle/>
            <a:p>
              <a:r>
                <a:rPr lang="en-US" altLang="ja-JP" sz="1200" b="1" dirty="0" err="1">
                  <a:solidFill>
                    <a:srgbClr val="FF0000"/>
                  </a:solidFill>
                  <a:latin typeface="Arial" panose="020B0604020202020204" pitchFamily="34" charset="0"/>
                  <a:cs typeface="Arial" panose="020B0604020202020204" pitchFamily="34" charset="0"/>
                </a:rPr>
                <a:t>brso:has_genomic_segment</a:t>
              </a:r>
              <a:endParaRPr lang="ja-JP" altLang="en-US" sz="1200" b="1">
                <a:solidFill>
                  <a:srgbClr val="FF0000"/>
                </a:solidFill>
                <a:latin typeface="Arial" panose="020B0604020202020204" pitchFamily="34" charset="0"/>
                <a:cs typeface="Arial" panose="020B0604020202020204" pitchFamily="34" charset="0"/>
              </a:endParaRPr>
            </a:p>
          </p:txBody>
        </p:sp>
        <p:sp>
          <p:nvSpPr>
            <p:cNvPr id="39" name="テキスト ボックス 38">
              <a:extLst>
                <a:ext uri="{FF2B5EF4-FFF2-40B4-BE49-F238E27FC236}">
                  <a16:creationId xmlns:a16="http://schemas.microsoft.com/office/drawing/2014/main" id="{58621A5C-A4AE-281A-4B1F-96D2B10984B4}"/>
                </a:ext>
              </a:extLst>
            </p:cNvPr>
            <p:cNvSpPr txBox="1"/>
            <p:nvPr/>
          </p:nvSpPr>
          <p:spPr>
            <a:xfrm>
              <a:off x="8733153" y="1019502"/>
              <a:ext cx="1589591"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dct:identifier</a:t>
              </a:r>
              <a:endParaRPr lang="ja-JP" altLang="en-US" sz="1200">
                <a:latin typeface="Arial" panose="020B0604020202020204" pitchFamily="34" charset="0"/>
                <a:cs typeface="Arial" panose="020B0604020202020204" pitchFamily="34" charset="0"/>
              </a:endParaRPr>
            </a:p>
          </p:txBody>
        </p:sp>
        <p:sp>
          <p:nvSpPr>
            <p:cNvPr id="40" name="テキスト ボックス 39">
              <a:extLst>
                <a:ext uri="{FF2B5EF4-FFF2-40B4-BE49-F238E27FC236}">
                  <a16:creationId xmlns:a16="http://schemas.microsoft.com/office/drawing/2014/main" id="{EF098402-A6D8-C88F-67A7-CB5CCF6242D5}"/>
                </a:ext>
              </a:extLst>
            </p:cNvPr>
            <p:cNvSpPr txBox="1"/>
            <p:nvPr/>
          </p:nvSpPr>
          <p:spPr>
            <a:xfrm>
              <a:off x="9062742" y="2037294"/>
              <a:ext cx="1213141"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rdfs:label</a:t>
              </a:r>
              <a:endParaRPr lang="ja-JP" altLang="en-US" sz="1200">
                <a:latin typeface="Arial" panose="020B0604020202020204" pitchFamily="34" charset="0"/>
                <a:cs typeface="Arial" panose="020B0604020202020204" pitchFamily="34" charset="0"/>
              </a:endParaRPr>
            </a:p>
          </p:txBody>
        </p:sp>
        <p:sp>
          <p:nvSpPr>
            <p:cNvPr id="41" name="テキスト ボックス 40">
              <a:extLst>
                <a:ext uri="{FF2B5EF4-FFF2-40B4-BE49-F238E27FC236}">
                  <a16:creationId xmlns:a16="http://schemas.microsoft.com/office/drawing/2014/main" id="{AC0EF30C-AE3B-1AF3-C7A1-3B9C91F6911B}"/>
                </a:ext>
              </a:extLst>
            </p:cNvPr>
            <p:cNvSpPr txBox="1"/>
            <p:nvPr/>
          </p:nvSpPr>
          <p:spPr>
            <a:xfrm>
              <a:off x="8681103" y="511193"/>
              <a:ext cx="1524696" cy="367380"/>
            </a:xfrm>
            <a:prstGeom prst="rect">
              <a:avLst/>
            </a:prstGeom>
            <a:noFill/>
          </p:spPr>
          <p:txBody>
            <a:bodyPr wrap="square">
              <a:spAutoFit/>
            </a:bodyPr>
            <a:lstStyle/>
            <a:p>
              <a:r>
                <a:rPr lang="en-US" altLang="ja-JP" sz="1200" dirty="0" err="1">
                  <a:latin typeface="Arial" panose="020B0604020202020204" pitchFamily="34" charset="0"/>
                  <a:cs typeface="Arial" panose="020B0604020202020204" pitchFamily="34" charset="0"/>
                </a:rPr>
                <a:t>rdfs:seeAlso</a:t>
              </a:r>
              <a:endParaRPr lang="ja-JP" altLang="en-US" sz="1200">
                <a:latin typeface="Arial" panose="020B0604020202020204" pitchFamily="34" charset="0"/>
                <a:cs typeface="Arial" panose="020B0604020202020204" pitchFamily="34" charset="0"/>
              </a:endParaRPr>
            </a:p>
          </p:txBody>
        </p:sp>
        <p:sp>
          <p:nvSpPr>
            <p:cNvPr id="42" name="テキスト ボックス 41">
              <a:extLst>
                <a:ext uri="{FF2B5EF4-FFF2-40B4-BE49-F238E27FC236}">
                  <a16:creationId xmlns:a16="http://schemas.microsoft.com/office/drawing/2014/main" id="{F7730A5E-D012-6A11-9E9A-49F9D5374DBB}"/>
                </a:ext>
              </a:extLst>
            </p:cNvPr>
            <p:cNvSpPr txBox="1"/>
            <p:nvPr/>
          </p:nvSpPr>
          <p:spPr>
            <a:xfrm>
              <a:off x="4585147" y="5305873"/>
              <a:ext cx="1440981" cy="367380"/>
            </a:xfrm>
            <a:prstGeom prst="rect">
              <a:avLst/>
            </a:prstGeom>
            <a:noFill/>
          </p:spPr>
          <p:txBody>
            <a:bodyPr wrap="square">
              <a:spAutoFit/>
            </a:bodyPr>
            <a:lstStyle/>
            <a:p>
              <a:r>
                <a:rPr lang="en-US" altLang="ja-JP" sz="1200" b="1" dirty="0" err="1">
                  <a:solidFill>
                    <a:srgbClr val="FF0000"/>
                  </a:solidFill>
                  <a:latin typeface="Arial" panose="020B0604020202020204" pitchFamily="34" charset="0"/>
                  <a:cs typeface="Arial" panose="020B0604020202020204" pitchFamily="34" charset="0"/>
                </a:rPr>
                <a:t>rdfs:label</a:t>
              </a:r>
              <a:endParaRPr lang="ja-JP" altLang="en-US" sz="1200" b="1">
                <a:solidFill>
                  <a:srgbClr val="FF0000"/>
                </a:solidFill>
                <a:latin typeface="Arial" panose="020B0604020202020204" pitchFamily="34" charset="0"/>
                <a:cs typeface="Arial" panose="020B0604020202020204" pitchFamily="34" charset="0"/>
              </a:endParaRPr>
            </a:p>
          </p:txBody>
        </p:sp>
      </p:grpSp>
      <p:sp>
        <p:nvSpPr>
          <p:cNvPr id="60" name="テキスト ボックス 59">
            <a:extLst>
              <a:ext uri="{FF2B5EF4-FFF2-40B4-BE49-F238E27FC236}">
                <a16:creationId xmlns:a16="http://schemas.microsoft.com/office/drawing/2014/main" id="{EA945BAA-B922-8AB6-A753-B8543EC1D58E}"/>
              </a:ext>
            </a:extLst>
          </p:cNvPr>
          <p:cNvSpPr txBox="1"/>
          <p:nvPr/>
        </p:nvSpPr>
        <p:spPr>
          <a:xfrm>
            <a:off x="176652" y="654437"/>
            <a:ext cx="11831053" cy="400110"/>
          </a:xfrm>
          <a:prstGeom prst="rect">
            <a:avLst/>
          </a:prstGeom>
          <a:noFill/>
        </p:spPr>
        <p:txBody>
          <a:bodyPr wrap="square">
            <a:spAutoFit/>
          </a:bodyPr>
          <a:lstStyle/>
          <a:p>
            <a:pPr marL="10258" indent="-10258"/>
            <a:r>
              <a:rPr lang="en" altLang="ja-JP" sz="2000" dirty="0">
                <a:latin typeface="Verdana" panose="020B0604030504040204" pitchFamily="34" charset="0"/>
                <a:ea typeface="Verdana" panose="020B0604030504040204" pitchFamily="34" charset="0"/>
                <a:cs typeface="Verdana" panose="020B0604030504040204" pitchFamily="34" charset="0"/>
              </a:rPr>
              <a:t>Data structure of gene and phenotype of </a:t>
            </a:r>
            <a:r>
              <a:rPr lang="en" altLang="ja-JP" sz="2000" dirty="0">
                <a:latin typeface="Verdana" panose="020B0604030504040204" pitchFamily="34" charset="0"/>
                <a:ea typeface="Verdana" panose="020B0604030504040204" pitchFamily="34" charset="0"/>
                <a:cs typeface="Verdana" panose="020B0604030504040204" pitchFamily="34" charset="0"/>
                <a:hlinkClick r:id="rId3"/>
              </a:rPr>
              <a:t>Experimental Plants </a:t>
            </a:r>
            <a:r>
              <a:rPr lang="en" altLang="ja-JP" sz="2000" dirty="0">
                <a:latin typeface="Verdana" panose="020B0604030504040204" pitchFamily="34" charset="0"/>
                <a:ea typeface="Verdana" panose="020B0604030504040204" pitchFamily="34" charset="0"/>
                <a:cs typeface="Verdana" panose="020B0604030504040204" pitchFamily="34" charset="0"/>
              </a:rPr>
              <a:t>using BRSO</a:t>
            </a:r>
            <a:r>
              <a:rPr lang="en-US" altLang="ja-JP" sz="2000" dirty="0">
                <a:solidFill>
                  <a:srgbClr val="0D0D0D"/>
                </a:solidFill>
                <a:latin typeface="Verdana" panose="020B0604030504040204" pitchFamily="34" charset="0"/>
                <a:ea typeface="Verdana" panose="020B0604030504040204" pitchFamily="34" charset="0"/>
                <a:cs typeface="Verdana" panose="020B0604030504040204" pitchFamily="34" charset="0"/>
              </a:rPr>
              <a:t> (extracted)</a:t>
            </a:r>
          </a:p>
        </p:txBody>
      </p:sp>
      <p:sp>
        <p:nvSpPr>
          <p:cNvPr id="2" name="テキスト ボックス 1">
            <a:extLst>
              <a:ext uri="{FF2B5EF4-FFF2-40B4-BE49-F238E27FC236}">
                <a16:creationId xmlns:a16="http://schemas.microsoft.com/office/drawing/2014/main" id="{624BFA1D-9E18-7347-3E34-7484C90512AD}"/>
              </a:ext>
            </a:extLst>
          </p:cNvPr>
          <p:cNvSpPr txBox="1"/>
          <p:nvPr/>
        </p:nvSpPr>
        <p:spPr>
          <a:xfrm>
            <a:off x="134877" y="25143"/>
            <a:ext cx="3200064" cy="3077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gn="ctr" defTabSz="342900">
              <a:defRPr/>
            </a:pPr>
            <a:r>
              <a:rPr lang="en-US" altLang="ja-JP" sz="1400" dirty="0">
                <a:solidFill>
                  <a:schemeClr val="bg1"/>
                </a:solidFill>
                <a:latin typeface="Verdana" panose="020B0604030504040204" pitchFamily="34" charset="0"/>
                <a:ea typeface="Verdana" panose="020B0604030504040204" pitchFamily="34" charset="0"/>
                <a:cs typeface="Verdana" panose="020B0604030504040204" pitchFamily="34" charset="0"/>
              </a:rPr>
              <a:t>Bioresource Graph Development</a:t>
            </a:r>
          </a:p>
        </p:txBody>
      </p:sp>
      <p:cxnSp>
        <p:nvCxnSpPr>
          <p:cNvPr id="9" name="直線矢印コネクタ 8">
            <a:extLst>
              <a:ext uri="{FF2B5EF4-FFF2-40B4-BE49-F238E27FC236}">
                <a16:creationId xmlns:a16="http://schemas.microsoft.com/office/drawing/2014/main" id="{E5E5C677-E7B1-F4DB-10DF-E2A113334C5A}"/>
              </a:ext>
            </a:extLst>
          </p:cNvPr>
          <p:cNvCxnSpPr>
            <a:cxnSpLocks/>
            <a:stCxn id="51" idx="6"/>
            <a:endCxn id="64" idx="1"/>
          </p:cNvCxnSpPr>
          <p:nvPr/>
        </p:nvCxnSpPr>
        <p:spPr>
          <a:xfrm flipV="1">
            <a:off x="8261051" y="4826831"/>
            <a:ext cx="948337" cy="2163"/>
          </a:xfrm>
          <a:prstGeom prst="straightConnector1">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B3AFD1F7-3603-9C6E-BDEF-E3759A5D0DDE}"/>
              </a:ext>
            </a:extLst>
          </p:cNvPr>
          <p:cNvSpPr txBox="1"/>
          <p:nvPr/>
        </p:nvSpPr>
        <p:spPr>
          <a:xfrm>
            <a:off x="8267522" y="4478498"/>
            <a:ext cx="1086479" cy="276999"/>
          </a:xfrm>
          <a:prstGeom prst="rect">
            <a:avLst/>
          </a:prstGeom>
          <a:noFill/>
        </p:spPr>
        <p:txBody>
          <a:bodyPr wrap="square">
            <a:spAutoFit/>
          </a:bodyPr>
          <a:lstStyle/>
          <a:p>
            <a:r>
              <a:rPr lang="en-US" altLang="ja-JP" sz="1200" b="1" dirty="0" err="1">
                <a:solidFill>
                  <a:srgbClr val="FF0000"/>
                </a:solidFill>
                <a:latin typeface="Arial" panose="020B0604020202020204" pitchFamily="34" charset="0"/>
                <a:cs typeface="Arial" panose="020B0604020202020204" pitchFamily="34" charset="0"/>
              </a:rPr>
              <a:t>rdfs:label</a:t>
            </a:r>
            <a:endParaRPr lang="ja-JP" altLang="en-US" sz="1200" b="1">
              <a:solidFill>
                <a:srgbClr val="FF0000"/>
              </a:solidFill>
              <a:latin typeface="Arial" panose="020B0604020202020204" pitchFamily="34" charset="0"/>
              <a:cs typeface="Arial" panose="020B0604020202020204" pitchFamily="34" charset="0"/>
            </a:endParaRPr>
          </a:p>
        </p:txBody>
      </p:sp>
      <p:sp>
        <p:nvSpPr>
          <p:cNvPr id="64" name="正方形/長方形 63">
            <a:extLst>
              <a:ext uri="{FF2B5EF4-FFF2-40B4-BE49-F238E27FC236}">
                <a16:creationId xmlns:a16="http://schemas.microsoft.com/office/drawing/2014/main" id="{3EBD50FA-ABC3-E786-7F70-E37BD385DD5C}"/>
              </a:ext>
            </a:extLst>
          </p:cNvPr>
          <p:cNvSpPr/>
          <p:nvPr/>
        </p:nvSpPr>
        <p:spPr>
          <a:xfrm>
            <a:off x="9209388" y="4615800"/>
            <a:ext cx="1198528" cy="422062"/>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400" dirty="0">
                <a:solidFill>
                  <a:schemeClr val="tx1"/>
                </a:solidFill>
                <a:latin typeface="Arial" panose="020B0604020202020204" pitchFamily="34" charset="0"/>
                <a:cs typeface="Arial" panose="020B0604020202020204" pitchFamily="34" charset="0"/>
              </a:rPr>
              <a:t>phenotype</a:t>
            </a:r>
            <a:endParaRPr lang="ja-JP" altLang="en-US" sz="12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5622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4293C-4A3A-2A3A-8492-163BB1261CD1}"/>
              </a:ext>
            </a:extLst>
          </p:cNvPr>
          <p:cNvSpPr>
            <a:spLocks noGrp="1"/>
          </p:cNvSpPr>
          <p:nvPr>
            <p:ph type="title"/>
          </p:nvPr>
        </p:nvSpPr>
        <p:spPr>
          <a:xfrm>
            <a:off x="626725" y="602730"/>
            <a:ext cx="9981392" cy="637830"/>
          </a:xfrm>
        </p:spPr>
        <p:txBody>
          <a:bodyPr>
            <a:noAutofit/>
          </a:bodyPr>
          <a:lstStyle/>
          <a:p>
            <a:r>
              <a:rPr lang="en-US" altLang="ja-JP" sz="2400" dirty="0">
                <a:ea typeface="Verdana" panose="020B0604030504040204" pitchFamily="34" charset="0"/>
              </a:rPr>
              <a:t>Data structure of DNA sequence data</a:t>
            </a:r>
            <a:r>
              <a:rPr lang="en" altLang="ja-JP" sz="2400" dirty="0">
                <a:latin typeface="Verdana" panose="020B0604030504040204" pitchFamily="34" charset="0"/>
                <a:ea typeface="Verdana" panose="020B0604030504040204" pitchFamily="34" charset="0"/>
                <a:cs typeface="Verdana" panose="020B0604030504040204" pitchFamily="34" charset="0"/>
              </a:rPr>
              <a:t> using BRSO</a:t>
            </a:r>
            <a:r>
              <a:rPr lang="en-US" altLang="ja-JP" sz="2400" dirty="0">
                <a:solidFill>
                  <a:srgbClr val="0D0D0D"/>
                </a:solidFill>
                <a:latin typeface="Verdana" panose="020B0604030504040204" pitchFamily="34" charset="0"/>
                <a:ea typeface="Verdana" panose="020B0604030504040204" pitchFamily="34" charset="0"/>
                <a:cs typeface="Verdana" panose="020B0604030504040204" pitchFamily="34" charset="0"/>
              </a:rPr>
              <a:t> (extracted)</a:t>
            </a:r>
            <a:endParaRPr lang="ja-JP" altLang="en-US" sz="2400"/>
          </a:p>
        </p:txBody>
      </p:sp>
      <p:sp>
        <p:nvSpPr>
          <p:cNvPr id="4" name="スライド番号プレースホルダー 3">
            <a:extLst>
              <a:ext uri="{FF2B5EF4-FFF2-40B4-BE49-F238E27FC236}">
                <a16:creationId xmlns:a16="http://schemas.microsoft.com/office/drawing/2014/main" id="{B938890D-35C9-5927-9534-5660DF93CCD6}"/>
              </a:ext>
            </a:extLst>
          </p:cNvPr>
          <p:cNvSpPr>
            <a:spLocks noGrp="1"/>
          </p:cNvSpPr>
          <p:nvPr>
            <p:ph type="sldNum" sz="quarter" idx="12"/>
          </p:nvPr>
        </p:nvSpPr>
        <p:spPr/>
        <p:txBody>
          <a:bodyPr/>
          <a:lstStyle/>
          <a:p>
            <a:fld id="{8E5F9522-518F-2D4D-9015-9830EBDF33ED}" type="slidenum">
              <a:rPr kumimoji="1" lang="ja-JP" altLang="en-US" smtClean="0"/>
              <a:t>9</a:t>
            </a:fld>
            <a:endParaRPr kumimoji="1" lang="ja-JP" altLang="en-US"/>
          </a:p>
        </p:txBody>
      </p:sp>
      <p:grpSp>
        <p:nvGrpSpPr>
          <p:cNvPr id="115" name="グループ化 114">
            <a:extLst>
              <a:ext uri="{FF2B5EF4-FFF2-40B4-BE49-F238E27FC236}">
                <a16:creationId xmlns:a16="http://schemas.microsoft.com/office/drawing/2014/main" id="{7A1E1FB8-490D-7B9F-F104-449F894C6549}"/>
              </a:ext>
            </a:extLst>
          </p:cNvPr>
          <p:cNvGrpSpPr/>
          <p:nvPr/>
        </p:nvGrpSpPr>
        <p:grpSpPr>
          <a:xfrm>
            <a:off x="1642478" y="2237863"/>
            <a:ext cx="8965638" cy="3484121"/>
            <a:chOff x="84444" y="1605112"/>
            <a:chExt cx="8965638" cy="3484121"/>
          </a:xfrm>
        </p:grpSpPr>
        <p:sp>
          <p:nvSpPr>
            <p:cNvPr id="29" name="円/楕円 28">
              <a:extLst>
                <a:ext uri="{FF2B5EF4-FFF2-40B4-BE49-F238E27FC236}">
                  <a16:creationId xmlns:a16="http://schemas.microsoft.com/office/drawing/2014/main" id="{7BAC5328-CF55-2751-5294-121B683CF77B}"/>
                </a:ext>
              </a:extLst>
            </p:cNvPr>
            <p:cNvSpPr/>
            <p:nvPr/>
          </p:nvSpPr>
          <p:spPr>
            <a:xfrm>
              <a:off x="84444" y="2316027"/>
              <a:ext cx="1792613" cy="628342"/>
            </a:xfrm>
            <a:prstGeom prst="ellipse">
              <a:avLst/>
            </a:prstGeom>
            <a:solidFill>
              <a:srgbClr val="B7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Verdana" panose="020B0604030504040204" pitchFamily="34" charset="0"/>
                  <a:ea typeface="Verdana" panose="020B0604030504040204" pitchFamily="34" charset="0"/>
                  <a:cs typeface="Verdana" panose="020B0604030504040204" pitchFamily="34" charset="0"/>
                </a:rPr>
                <a:t>bioresource:pda16953</a:t>
              </a:r>
              <a:endParaRPr lang="ja-JP" altLang="en-US" sz="1400">
                <a:solidFill>
                  <a:schemeClr val="tx1"/>
                </a:solidFill>
                <a:latin typeface="Verdana" panose="020B0604030504040204" pitchFamily="34" charset="0"/>
                <a:cs typeface="Verdana" panose="020B0604030504040204" pitchFamily="34" charset="0"/>
              </a:endParaRPr>
            </a:p>
          </p:txBody>
        </p:sp>
        <p:cxnSp>
          <p:nvCxnSpPr>
            <p:cNvPr id="30" name="直線矢印コネクタ 29">
              <a:extLst>
                <a:ext uri="{FF2B5EF4-FFF2-40B4-BE49-F238E27FC236}">
                  <a16:creationId xmlns:a16="http://schemas.microsoft.com/office/drawing/2014/main" id="{749FF397-66CF-8686-4822-F92D7BF971F7}"/>
                </a:ext>
              </a:extLst>
            </p:cNvPr>
            <p:cNvCxnSpPr>
              <a:cxnSpLocks/>
              <a:stCxn id="29" idx="6"/>
              <a:endCxn id="36" idx="2"/>
            </p:cNvCxnSpPr>
            <p:nvPr/>
          </p:nvCxnSpPr>
          <p:spPr>
            <a:xfrm>
              <a:off x="1877057" y="2630198"/>
              <a:ext cx="263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F8D1331-2413-96AA-2632-CA48F5C96DAB}"/>
                </a:ext>
              </a:extLst>
            </p:cNvPr>
            <p:cNvCxnSpPr>
              <a:cxnSpLocks/>
              <a:stCxn id="36" idx="6"/>
              <a:endCxn id="65" idx="2"/>
            </p:cNvCxnSpPr>
            <p:nvPr/>
          </p:nvCxnSpPr>
          <p:spPr>
            <a:xfrm>
              <a:off x="2844781" y="2630198"/>
              <a:ext cx="263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188B01F5-D0C4-CCCB-D341-01B3338FA971}"/>
                </a:ext>
              </a:extLst>
            </p:cNvPr>
            <p:cNvCxnSpPr>
              <a:cxnSpLocks/>
              <a:stCxn id="37" idx="5"/>
              <a:endCxn id="39" idx="1"/>
            </p:cNvCxnSpPr>
            <p:nvPr/>
          </p:nvCxnSpPr>
          <p:spPr>
            <a:xfrm>
              <a:off x="6384618" y="2862398"/>
              <a:ext cx="945395" cy="355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円/楕円 35">
              <a:extLst>
                <a:ext uri="{FF2B5EF4-FFF2-40B4-BE49-F238E27FC236}">
                  <a16:creationId xmlns:a16="http://schemas.microsoft.com/office/drawing/2014/main" id="{C249F2CD-4DD4-8038-0D79-FE21ECEB9FAE}"/>
                </a:ext>
              </a:extLst>
            </p:cNvPr>
            <p:cNvSpPr/>
            <p:nvPr/>
          </p:nvSpPr>
          <p:spPr>
            <a:xfrm>
              <a:off x="2140060" y="2435618"/>
              <a:ext cx="704721" cy="389160"/>
            </a:xfrm>
            <a:prstGeom prst="ellipse">
              <a:avLst/>
            </a:prstGeom>
            <a:solidFill>
              <a:srgbClr val="CCE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108">
                <a:solidFill>
                  <a:schemeClr val="tx1"/>
                </a:solidFill>
                <a:latin typeface="Verdana" panose="020B0604030504040204" pitchFamily="34" charset="0"/>
                <a:cs typeface="Verdana" panose="020B0604030504040204" pitchFamily="34" charset="0"/>
              </a:endParaRPr>
            </a:p>
          </p:txBody>
        </p:sp>
        <p:sp>
          <p:nvSpPr>
            <p:cNvPr id="37" name="円/楕円 36">
              <a:extLst>
                <a:ext uri="{FF2B5EF4-FFF2-40B4-BE49-F238E27FC236}">
                  <a16:creationId xmlns:a16="http://schemas.microsoft.com/office/drawing/2014/main" id="{BD49ECA2-295B-4B0D-D63D-2CDA7AD5606A}"/>
                </a:ext>
              </a:extLst>
            </p:cNvPr>
            <p:cNvSpPr/>
            <p:nvPr/>
          </p:nvSpPr>
          <p:spPr>
            <a:xfrm>
              <a:off x="5114344" y="2301817"/>
              <a:ext cx="1488219" cy="656762"/>
            </a:xfrm>
            <a:prstGeom prst="ellipse">
              <a:avLst/>
            </a:prstGeom>
            <a:solidFill>
              <a:srgbClr val="B7F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108" dirty="0">
                  <a:solidFill>
                    <a:schemeClr val="tx1"/>
                  </a:solidFill>
                  <a:latin typeface="Verdana" panose="020B0604030504040204" pitchFamily="34" charset="0"/>
                  <a:cs typeface="Verdana" panose="020B0604030504040204" pitchFamily="34" charset="0"/>
                </a:rPr>
                <a:t>nucleotide:AK226194</a:t>
              </a:r>
            </a:p>
          </p:txBody>
        </p:sp>
        <p:sp>
          <p:nvSpPr>
            <p:cNvPr id="39" name="正方形/長方形 38">
              <a:extLst>
                <a:ext uri="{FF2B5EF4-FFF2-40B4-BE49-F238E27FC236}">
                  <a16:creationId xmlns:a16="http://schemas.microsoft.com/office/drawing/2014/main" id="{C4DB0DD7-B4F4-751E-3CA5-05F9EB586C3C}"/>
                </a:ext>
              </a:extLst>
            </p:cNvPr>
            <p:cNvSpPr/>
            <p:nvPr/>
          </p:nvSpPr>
          <p:spPr>
            <a:xfrm>
              <a:off x="7330013" y="3006938"/>
              <a:ext cx="1661475" cy="422062"/>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400" dirty="0">
                  <a:solidFill>
                    <a:schemeClr val="tx1"/>
                  </a:solidFill>
                  <a:latin typeface="Arial" panose="020B0604020202020204" pitchFamily="34" charset="0"/>
                  <a:cs typeface="Arial" panose="020B0604020202020204" pitchFamily="34" charset="0"/>
                </a:rPr>
                <a:t>AK226194</a:t>
              </a:r>
              <a:endParaRPr lang="ja-JP" altLang="en-US" sz="1200">
                <a:solidFill>
                  <a:schemeClr val="tx1"/>
                </a:solidFill>
                <a:latin typeface="Arial" panose="020B0604020202020204" pitchFamily="34" charset="0"/>
                <a:cs typeface="Arial" panose="020B0604020202020204" pitchFamily="34" charset="0"/>
              </a:endParaRPr>
            </a:p>
          </p:txBody>
        </p:sp>
        <p:sp>
          <p:nvSpPr>
            <p:cNvPr id="20" name="テキスト ボックス 19">
              <a:extLst>
                <a:ext uri="{FF2B5EF4-FFF2-40B4-BE49-F238E27FC236}">
                  <a16:creationId xmlns:a16="http://schemas.microsoft.com/office/drawing/2014/main" id="{F3E75C0E-1BEB-3CC4-5A2C-96B7D4721B39}"/>
                </a:ext>
              </a:extLst>
            </p:cNvPr>
            <p:cNvSpPr txBox="1"/>
            <p:nvPr/>
          </p:nvSpPr>
          <p:spPr>
            <a:xfrm>
              <a:off x="549602" y="1933262"/>
              <a:ext cx="2414444" cy="307777"/>
            </a:xfrm>
            <a:prstGeom prst="rect">
              <a:avLst/>
            </a:prstGeom>
            <a:noFill/>
          </p:spPr>
          <p:txBody>
            <a:bodyPr wrap="none" rtlCol="0">
              <a:spAutoFit/>
            </a:bodyPr>
            <a:lstStyle/>
            <a:p>
              <a:r>
                <a:rPr lang="en" altLang="ja-JP" sz="1400" b="1" dirty="0" err="1">
                  <a:solidFill>
                    <a:srgbClr val="FF0000"/>
                  </a:solidFill>
                  <a:latin typeface="Verdana" panose="020B0604030504040204" pitchFamily="34" charset="0"/>
                  <a:ea typeface="Verdana" panose="020B0604030504040204" pitchFamily="34" charset="0"/>
                  <a:cs typeface="Verdana" panose="020B0604030504040204" pitchFamily="34" charset="0"/>
                </a:rPr>
                <a:t>brso:genomic_feature</a:t>
              </a:r>
              <a:endParaRPr lang="ja-JP" altLang="en-US" sz="1400" b="1">
                <a:solidFill>
                  <a:srgbClr val="FF0000"/>
                </a:solidFill>
                <a:latin typeface="Verdana" panose="020B0604030504040204" pitchFamily="34" charset="0"/>
                <a:cs typeface="Verdana" panose="020B0604030504040204" pitchFamily="34" charset="0"/>
              </a:endParaRPr>
            </a:p>
          </p:txBody>
        </p:sp>
        <p:sp>
          <p:nvSpPr>
            <p:cNvPr id="21" name="テキスト ボックス 20">
              <a:extLst>
                <a:ext uri="{FF2B5EF4-FFF2-40B4-BE49-F238E27FC236}">
                  <a16:creationId xmlns:a16="http://schemas.microsoft.com/office/drawing/2014/main" id="{230C4085-A0C5-A61C-F7D8-6B7E3872A19D}"/>
                </a:ext>
              </a:extLst>
            </p:cNvPr>
            <p:cNvSpPr txBox="1"/>
            <p:nvPr/>
          </p:nvSpPr>
          <p:spPr>
            <a:xfrm>
              <a:off x="4288881" y="1955750"/>
              <a:ext cx="1425390" cy="307777"/>
            </a:xfrm>
            <a:prstGeom prst="rect">
              <a:avLst/>
            </a:prstGeom>
            <a:noFill/>
          </p:spPr>
          <p:txBody>
            <a:bodyPr wrap="none" rtlCol="0">
              <a:spAutoFit/>
            </a:bodyPr>
            <a:lstStyle/>
            <a:p>
              <a:r>
                <a:rPr lang="en" altLang="ja-JP" sz="1400" b="1" dirty="0" err="1">
                  <a:solidFill>
                    <a:srgbClr val="FF0000"/>
                  </a:solidFill>
                  <a:latin typeface="Verdana" panose="020B0604030504040204" pitchFamily="34" charset="0"/>
                  <a:ea typeface="Verdana" panose="020B0604030504040204" pitchFamily="34" charset="0"/>
                  <a:cs typeface="Verdana" panose="020B0604030504040204" pitchFamily="34" charset="0"/>
                </a:rPr>
                <a:t>rdfs:seeAlso</a:t>
              </a:r>
              <a:endParaRPr lang="ja-JP" altLang="en-US" sz="1400" b="1">
                <a:solidFill>
                  <a:srgbClr val="FF0000"/>
                </a:solidFill>
                <a:latin typeface="Verdana" panose="020B0604030504040204" pitchFamily="34" charset="0"/>
                <a:cs typeface="Verdana" panose="020B0604030504040204" pitchFamily="34" charset="0"/>
              </a:endParaRPr>
            </a:p>
          </p:txBody>
        </p:sp>
        <p:sp>
          <p:nvSpPr>
            <p:cNvPr id="23" name="テキスト ボックス 22">
              <a:extLst>
                <a:ext uri="{FF2B5EF4-FFF2-40B4-BE49-F238E27FC236}">
                  <a16:creationId xmlns:a16="http://schemas.microsoft.com/office/drawing/2014/main" id="{6A0C56A0-FE93-A3E0-E3CD-1D06864B2321}"/>
                </a:ext>
              </a:extLst>
            </p:cNvPr>
            <p:cNvSpPr txBox="1"/>
            <p:nvPr/>
          </p:nvSpPr>
          <p:spPr>
            <a:xfrm>
              <a:off x="6817118" y="2030377"/>
              <a:ext cx="1091966" cy="307777"/>
            </a:xfrm>
            <a:prstGeom prst="rect">
              <a:avLst/>
            </a:prstGeom>
            <a:noFill/>
          </p:spPr>
          <p:txBody>
            <a:bodyPr wrap="none" rtlCol="0">
              <a:spAutoFit/>
            </a:bodyPr>
            <a:lstStyle/>
            <a:p>
              <a:r>
                <a:rPr lang="en" altLang="ja-JP" sz="1400" b="1" dirty="0" err="1">
                  <a:solidFill>
                    <a:srgbClr val="FF0000"/>
                  </a:solidFill>
                  <a:latin typeface="Verdana" panose="020B0604030504040204" pitchFamily="34" charset="0"/>
                  <a:ea typeface="Verdana" panose="020B0604030504040204" pitchFamily="34" charset="0"/>
                  <a:cs typeface="Verdana" panose="020B0604030504040204" pitchFamily="34" charset="0"/>
                </a:rPr>
                <a:t>rdf:value</a:t>
              </a:r>
              <a:endParaRPr lang="ja-JP" altLang="en-US" sz="1400" b="1">
                <a:solidFill>
                  <a:srgbClr val="FF0000"/>
                </a:solidFill>
                <a:latin typeface="Verdana" panose="020B0604030504040204" pitchFamily="34" charset="0"/>
                <a:cs typeface="Verdana" panose="020B0604030504040204" pitchFamily="34" charset="0"/>
              </a:endParaRPr>
            </a:p>
          </p:txBody>
        </p:sp>
        <p:sp>
          <p:nvSpPr>
            <p:cNvPr id="65" name="円/楕円 64">
              <a:extLst>
                <a:ext uri="{FF2B5EF4-FFF2-40B4-BE49-F238E27FC236}">
                  <a16:creationId xmlns:a16="http://schemas.microsoft.com/office/drawing/2014/main" id="{7260F35C-029B-2724-6643-DBC14746A9B6}"/>
                </a:ext>
              </a:extLst>
            </p:cNvPr>
            <p:cNvSpPr/>
            <p:nvPr/>
          </p:nvSpPr>
          <p:spPr>
            <a:xfrm>
              <a:off x="3107784" y="2301817"/>
              <a:ext cx="1743557" cy="656762"/>
            </a:xfrm>
            <a:prstGeom prst="ellipse">
              <a:avLst/>
            </a:prstGeom>
            <a:solidFill>
              <a:srgbClr val="B7F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108" dirty="0" err="1">
                  <a:solidFill>
                    <a:schemeClr val="tx1"/>
                  </a:solidFill>
                  <a:latin typeface="Verdana" panose="020B0604030504040204" pitchFamily="34" charset="0"/>
                  <a:cs typeface="Verdana" panose="020B0604030504040204" pitchFamily="34" charset="0"/>
                </a:rPr>
                <a:t>brso:GenomicSegment</a:t>
              </a:r>
              <a:r>
                <a:rPr lang="en" altLang="ja-JP" sz="1108" dirty="0">
                  <a:solidFill>
                    <a:schemeClr val="tx1"/>
                  </a:solidFill>
                  <a:latin typeface="Verdana" panose="020B0604030504040204" pitchFamily="34" charset="0"/>
                  <a:cs typeface="Verdana" panose="020B0604030504040204" pitchFamily="34" charset="0"/>
                </a:rPr>
                <a:t>/RAFL04-10-A08</a:t>
              </a:r>
            </a:p>
          </p:txBody>
        </p:sp>
        <p:cxnSp>
          <p:nvCxnSpPr>
            <p:cNvPr id="72" name="直線矢印コネクタ 71">
              <a:extLst>
                <a:ext uri="{FF2B5EF4-FFF2-40B4-BE49-F238E27FC236}">
                  <a16:creationId xmlns:a16="http://schemas.microsoft.com/office/drawing/2014/main" id="{4CE822A6-774B-5125-BE9B-CB81D8302F73}"/>
                </a:ext>
              </a:extLst>
            </p:cNvPr>
            <p:cNvCxnSpPr>
              <a:cxnSpLocks/>
              <a:stCxn id="65" idx="6"/>
              <a:endCxn id="37" idx="2"/>
            </p:cNvCxnSpPr>
            <p:nvPr/>
          </p:nvCxnSpPr>
          <p:spPr>
            <a:xfrm>
              <a:off x="4851341" y="2630198"/>
              <a:ext cx="263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BC946BA6-37A5-265E-A7A8-4F78276C3BC6}"/>
                </a:ext>
              </a:extLst>
            </p:cNvPr>
            <p:cNvSpPr/>
            <p:nvPr/>
          </p:nvSpPr>
          <p:spPr>
            <a:xfrm>
              <a:off x="7316454" y="1605112"/>
              <a:ext cx="1733628" cy="422062"/>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200" dirty="0">
                  <a:solidFill>
                    <a:schemeClr val="tx1"/>
                  </a:solidFill>
                  <a:latin typeface="Arial" panose="020B0604020202020204" pitchFamily="34" charset="0"/>
                  <a:cs typeface="Arial" panose="020B0604020202020204" pitchFamily="34" charset="0"/>
                </a:rPr>
                <a:t>CCGAAAGAAAATGGCCGCAATTACAT…</a:t>
              </a:r>
              <a:endParaRPr lang="ja-JP" altLang="en-US" sz="1200">
                <a:solidFill>
                  <a:schemeClr val="tx1"/>
                </a:solidFill>
                <a:latin typeface="Arial" panose="020B0604020202020204" pitchFamily="34" charset="0"/>
                <a:cs typeface="Arial" panose="020B0604020202020204" pitchFamily="34" charset="0"/>
              </a:endParaRPr>
            </a:p>
          </p:txBody>
        </p:sp>
        <p:cxnSp>
          <p:nvCxnSpPr>
            <p:cNvPr id="85" name="直線矢印コネクタ 84">
              <a:extLst>
                <a:ext uri="{FF2B5EF4-FFF2-40B4-BE49-F238E27FC236}">
                  <a16:creationId xmlns:a16="http://schemas.microsoft.com/office/drawing/2014/main" id="{E4FA24F1-4B21-64B5-A051-10C5872938FE}"/>
                </a:ext>
              </a:extLst>
            </p:cNvPr>
            <p:cNvCxnSpPr>
              <a:cxnSpLocks/>
              <a:endCxn id="84" idx="1"/>
            </p:cNvCxnSpPr>
            <p:nvPr/>
          </p:nvCxnSpPr>
          <p:spPr>
            <a:xfrm flipV="1">
              <a:off x="6470989" y="1816143"/>
              <a:ext cx="845465" cy="622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B2CF1792-4701-A53D-4002-161F804FE06F}"/>
                </a:ext>
              </a:extLst>
            </p:cNvPr>
            <p:cNvSpPr txBox="1"/>
            <p:nvPr/>
          </p:nvSpPr>
          <p:spPr>
            <a:xfrm>
              <a:off x="1245325" y="2964973"/>
              <a:ext cx="3023580" cy="307777"/>
            </a:xfrm>
            <a:prstGeom prst="rect">
              <a:avLst/>
            </a:prstGeom>
            <a:noFill/>
          </p:spPr>
          <p:txBody>
            <a:bodyPr wrap="square">
              <a:spAutoFit/>
            </a:bodyPr>
            <a:lstStyle/>
            <a:p>
              <a:r>
                <a:rPr lang="en-US" altLang="ja-JP" sz="1400" b="1" dirty="0" err="1">
                  <a:solidFill>
                    <a:srgbClr val="FF0000"/>
                  </a:solidFill>
                  <a:latin typeface="Verdana" panose="020B0604030504040204" pitchFamily="34" charset="0"/>
                  <a:ea typeface="Verdana" panose="020B0604030504040204" pitchFamily="34" charset="0"/>
                  <a:cs typeface="Verdana" panose="020B0604030504040204" pitchFamily="34" charset="0"/>
                </a:rPr>
                <a:t>brso:has_genomic_segment</a:t>
              </a:r>
              <a:endParaRPr lang="ja-JP" altLang="en-US" sz="1400" b="1">
                <a:solidFill>
                  <a:srgbClr val="FF0000"/>
                </a:solidFill>
                <a:latin typeface="Verdana" panose="020B0604030504040204" pitchFamily="34" charset="0"/>
                <a:cs typeface="Verdana" panose="020B0604030504040204" pitchFamily="34" charset="0"/>
              </a:endParaRPr>
            </a:p>
          </p:txBody>
        </p:sp>
        <p:sp>
          <p:nvSpPr>
            <p:cNvPr id="92" name="テキスト ボックス 91">
              <a:extLst>
                <a:ext uri="{FF2B5EF4-FFF2-40B4-BE49-F238E27FC236}">
                  <a16:creationId xmlns:a16="http://schemas.microsoft.com/office/drawing/2014/main" id="{4A9782E2-4509-5F12-46FC-C19C2F2B02EC}"/>
                </a:ext>
              </a:extLst>
            </p:cNvPr>
            <p:cNvSpPr txBox="1"/>
            <p:nvPr/>
          </p:nvSpPr>
          <p:spPr>
            <a:xfrm>
              <a:off x="6703856" y="2649257"/>
              <a:ext cx="1342034" cy="307777"/>
            </a:xfrm>
            <a:prstGeom prst="rect">
              <a:avLst/>
            </a:prstGeom>
            <a:noFill/>
          </p:spPr>
          <p:txBody>
            <a:bodyPr wrap="none" rtlCol="0">
              <a:spAutoFit/>
            </a:bodyPr>
            <a:lstStyle/>
            <a:p>
              <a:r>
                <a:rPr lang="en" altLang="ja-JP" sz="1400" dirty="0" err="1">
                  <a:latin typeface="Verdana" panose="020B0604030504040204" pitchFamily="34" charset="0"/>
                  <a:ea typeface="Verdana" panose="020B0604030504040204" pitchFamily="34" charset="0"/>
                  <a:cs typeface="Verdana" panose="020B0604030504040204" pitchFamily="34" charset="0"/>
                </a:rPr>
                <a:t>dct:identifier</a:t>
              </a:r>
              <a:endParaRPr lang="ja-JP" altLang="en-US" sz="1400">
                <a:latin typeface="Verdana" panose="020B0604030504040204" pitchFamily="34" charset="0"/>
                <a:cs typeface="Verdana" panose="020B0604030504040204" pitchFamily="34" charset="0"/>
              </a:endParaRPr>
            </a:p>
          </p:txBody>
        </p:sp>
        <p:sp>
          <p:nvSpPr>
            <p:cNvPr id="103" name="線吹き出し 1 (枠付き) 102">
              <a:extLst>
                <a:ext uri="{FF2B5EF4-FFF2-40B4-BE49-F238E27FC236}">
                  <a16:creationId xmlns:a16="http://schemas.microsoft.com/office/drawing/2014/main" id="{75FC2720-B950-039E-6EFA-52DF804B1096}"/>
                </a:ext>
              </a:extLst>
            </p:cNvPr>
            <p:cNvSpPr>
              <a:spLocks noChangeAspect="1"/>
            </p:cNvSpPr>
            <p:nvPr/>
          </p:nvSpPr>
          <p:spPr>
            <a:xfrm>
              <a:off x="5438442" y="1615035"/>
              <a:ext cx="1433930" cy="303468"/>
            </a:xfrm>
            <a:prstGeom prst="borderCallout1">
              <a:avLst>
                <a:gd name="adj1" fmla="val 110088"/>
                <a:gd name="adj2" fmla="val 43271"/>
                <a:gd name="adj3" fmla="val 250120"/>
                <a:gd name="adj4" fmla="val 3187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350" dirty="0">
                  <a:latin typeface="Verdana" panose="020B0604030504040204" pitchFamily="34" charset="0"/>
                  <a:ea typeface="Verdana" panose="020B0604030504040204" pitchFamily="34" charset="0"/>
                  <a:cs typeface="Verdana" panose="020B0604030504040204" pitchFamily="34" charset="0"/>
                </a:rPr>
                <a:t>GenBank</a:t>
              </a:r>
              <a:endParaRPr lang="ja-JP" altLang="en-US" sz="1350">
                <a:latin typeface="Verdana" panose="020B0604030504040204" pitchFamily="34" charset="0"/>
                <a:cs typeface="Verdana" panose="020B0604030504040204" pitchFamily="34" charset="0"/>
              </a:endParaRPr>
            </a:p>
          </p:txBody>
        </p:sp>
        <p:sp>
          <p:nvSpPr>
            <p:cNvPr id="105" name="円/楕円 104">
              <a:extLst>
                <a:ext uri="{FF2B5EF4-FFF2-40B4-BE49-F238E27FC236}">
                  <a16:creationId xmlns:a16="http://schemas.microsoft.com/office/drawing/2014/main" id="{6E349EA1-48A8-0F78-3EB9-4F5C5D2B4F06}"/>
                </a:ext>
              </a:extLst>
            </p:cNvPr>
            <p:cNvSpPr/>
            <p:nvPr/>
          </p:nvSpPr>
          <p:spPr>
            <a:xfrm>
              <a:off x="5095343" y="3259176"/>
              <a:ext cx="1721775" cy="656762"/>
            </a:xfrm>
            <a:prstGeom prst="ellipse">
              <a:avLst/>
            </a:prstGeom>
            <a:solidFill>
              <a:srgbClr val="B7F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108" dirty="0">
                  <a:solidFill>
                    <a:schemeClr val="tx1"/>
                  </a:solidFill>
                  <a:latin typeface="Verdana" panose="020B0604030504040204" pitchFamily="34" charset="0"/>
                  <a:cs typeface="Verdana" panose="020B0604030504040204" pitchFamily="34" charset="0"/>
                </a:rPr>
                <a:t>nucleotide:</a:t>
              </a:r>
              <a:r>
                <a:rPr lang="en" altLang="ja-JP" sz="1200" dirty="0">
                  <a:solidFill>
                    <a:schemeClr val="tx1"/>
                  </a:solidFill>
                  <a:latin typeface="Arial" panose="020B0604020202020204" pitchFamily="34" charset="0"/>
                  <a:cs typeface="Arial" panose="020B0604020202020204" pitchFamily="34" charset="0"/>
                </a:rPr>
                <a:t> AT1G76100.01</a:t>
              </a:r>
              <a:endParaRPr lang="en" altLang="ja-JP" sz="1108" dirty="0">
                <a:solidFill>
                  <a:schemeClr val="tx1"/>
                </a:solidFill>
                <a:latin typeface="Verdana" panose="020B0604030504040204" pitchFamily="34" charset="0"/>
                <a:cs typeface="Verdana" panose="020B0604030504040204" pitchFamily="34" charset="0"/>
              </a:endParaRPr>
            </a:p>
          </p:txBody>
        </p:sp>
        <p:cxnSp>
          <p:nvCxnSpPr>
            <p:cNvPr id="107" name="直線矢印コネクタ 106">
              <a:extLst>
                <a:ext uri="{FF2B5EF4-FFF2-40B4-BE49-F238E27FC236}">
                  <a16:creationId xmlns:a16="http://schemas.microsoft.com/office/drawing/2014/main" id="{4B3262A6-8CE6-6A60-9247-C3BFA1D6C19F}"/>
                </a:ext>
              </a:extLst>
            </p:cNvPr>
            <p:cNvCxnSpPr>
              <a:cxnSpLocks/>
              <a:stCxn id="65" idx="6"/>
              <a:endCxn id="105" idx="1"/>
            </p:cNvCxnSpPr>
            <p:nvPr/>
          </p:nvCxnSpPr>
          <p:spPr>
            <a:xfrm>
              <a:off x="4851341" y="2630198"/>
              <a:ext cx="496150" cy="725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66098AE1-9B62-C0EC-EB73-6DC5A8406C03}"/>
                </a:ext>
              </a:extLst>
            </p:cNvPr>
            <p:cNvCxnSpPr>
              <a:cxnSpLocks/>
              <a:stCxn id="65" idx="5"/>
              <a:endCxn id="117" idx="1"/>
            </p:cNvCxnSpPr>
            <p:nvPr/>
          </p:nvCxnSpPr>
          <p:spPr>
            <a:xfrm>
              <a:off x="4596003" y="2862398"/>
              <a:ext cx="927170" cy="222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6" name="線吹き出し 1 (枠付き) 115">
            <a:extLst>
              <a:ext uri="{FF2B5EF4-FFF2-40B4-BE49-F238E27FC236}">
                <a16:creationId xmlns:a16="http://schemas.microsoft.com/office/drawing/2014/main" id="{16C8019B-1128-45F6-4534-B56D47958B8D}"/>
              </a:ext>
            </a:extLst>
          </p:cNvPr>
          <p:cNvSpPr>
            <a:spLocks noChangeAspect="1"/>
          </p:cNvSpPr>
          <p:nvPr/>
        </p:nvSpPr>
        <p:spPr>
          <a:xfrm>
            <a:off x="8957889" y="1374754"/>
            <a:ext cx="1571756" cy="369418"/>
          </a:xfrm>
          <a:prstGeom prst="borderCallout1">
            <a:avLst>
              <a:gd name="adj1" fmla="val 107932"/>
              <a:gd name="adj2" fmla="val 54386"/>
              <a:gd name="adj3" fmla="val 242873"/>
              <a:gd name="adj4" fmla="val 3075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350" dirty="0">
                <a:latin typeface="Verdana" panose="020B0604030504040204" pitchFamily="34" charset="0"/>
                <a:cs typeface="Verdana" panose="020B0604030504040204" pitchFamily="34" charset="0"/>
              </a:rPr>
              <a:t>Base sequence</a:t>
            </a:r>
            <a:endParaRPr lang="ja-JP" altLang="en-US" sz="1350">
              <a:latin typeface="Verdana" panose="020B0604030504040204" pitchFamily="34" charset="0"/>
              <a:cs typeface="Verdana" panose="020B0604030504040204" pitchFamily="34" charset="0"/>
            </a:endParaRPr>
          </a:p>
        </p:txBody>
      </p:sp>
      <p:sp>
        <p:nvSpPr>
          <p:cNvPr id="117" name="正方形/長方形 116">
            <a:extLst>
              <a:ext uri="{FF2B5EF4-FFF2-40B4-BE49-F238E27FC236}">
                <a16:creationId xmlns:a16="http://schemas.microsoft.com/office/drawing/2014/main" id="{E4E0AC87-7F28-1F6E-1E52-8B04BFB75B25}"/>
              </a:ext>
            </a:extLst>
          </p:cNvPr>
          <p:cNvSpPr/>
          <p:nvPr/>
        </p:nvSpPr>
        <p:spPr>
          <a:xfrm>
            <a:off x="7081208" y="5510952"/>
            <a:ext cx="1578409" cy="422062"/>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200" dirty="0">
                <a:solidFill>
                  <a:schemeClr val="tx1"/>
                </a:solidFill>
                <a:latin typeface="Verdana" panose="020B0604030504040204" pitchFamily="34" charset="0"/>
                <a:cs typeface="Verdana" panose="020B0604030504040204" pitchFamily="34" charset="0"/>
              </a:rPr>
              <a:t>RAFL04-10-A08</a:t>
            </a:r>
            <a:endParaRPr lang="ja-JP" altLang="en-US" sz="1200">
              <a:solidFill>
                <a:schemeClr val="tx1"/>
              </a:solidFill>
              <a:latin typeface="Arial" panose="020B0604020202020204" pitchFamily="34" charset="0"/>
              <a:cs typeface="Arial" panose="020B0604020202020204" pitchFamily="34" charset="0"/>
            </a:endParaRPr>
          </a:p>
        </p:txBody>
      </p:sp>
      <p:sp>
        <p:nvSpPr>
          <p:cNvPr id="121" name="線吹き出し 1 (枠付き) 120">
            <a:extLst>
              <a:ext uri="{FF2B5EF4-FFF2-40B4-BE49-F238E27FC236}">
                <a16:creationId xmlns:a16="http://schemas.microsoft.com/office/drawing/2014/main" id="{9AEE75BF-0AF1-A76D-A51B-9B9F25A85D5C}"/>
              </a:ext>
            </a:extLst>
          </p:cNvPr>
          <p:cNvSpPr>
            <a:spLocks noChangeAspect="1"/>
          </p:cNvSpPr>
          <p:nvPr/>
        </p:nvSpPr>
        <p:spPr>
          <a:xfrm>
            <a:off x="7081207" y="4812983"/>
            <a:ext cx="1578410" cy="303468"/>
          </a:xfrm>
          <a:prstGeom prst="borderCallout1">
            <a:avLst>
              <a:gd name="adj1" fmla="val -96433"/>
              <a:gd name="adj2" fmla="val 18193"/>
              <a:gd name="adj3" fmla="val -4410"/>
              <a:gd name="adj4" fmla="val 2758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1350" dirty="0">
                <a:latin typeface="Verdana" panose="020B0604030504040204" pitchFamily="34" charset="0"/>
                <a:ea typeface="Verdana" panose="020B0604030504040204" pitchFamily="34" charset="0"/>
                <a:cs typeface="Verdana" panose="020B0604030504040204" pitchFamily="34" charset="0"/>
              </a:rPr>
              <a:t>Ensembl Plants</a:t>
            </a:r>
            <a:endParaRPr lang="ja-JP" altLang="en-US" sz="1350">
              <a:latin typeface="Verdana" panose="020B0604030504040204" pitchFamily="34" charset="0"/>
              <a:cs typeface="Verdana" panose="020B0604030504040204" pitchFamily="34" charset="0"/>
            </a:endParaRPr>
          </a:p>
        </p:txBody>
      </p:sp>
      <p:sp>
        <p:nvSpPr>
          <p:cNvPr id="125" name="正方形/長方形 124">
            <a:extLst>
              <a:ext uri="{FF2B5EF4-FFF2-40B4-BE49-F238E27FC236}">
                <a16:creationId xmlns:a16="http://schemas.microsoft.com/office/drawing/2014/main" id="{F8CFB024-88D8-5C83-7776-586EC0783C5C}"/>
              </a:ext>
            </a:extLst>
          </p:cNvPr>
          <p:cNvSpPr/>
          <p:nvPr/>
        </p:nvSpPr>
        <p:spPr>
          <a:xfrm>
            <a:off x="8868171" y="4569548"/>
            <a:ext cx="1661475" cy="422062"/>
          </a:xfrm>
          <a:prstGeom prst="rect">
            <a:avLst/>
          </a:prstGeom>
          <a:solidFill>
            <a:srgbClr val="FFE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sz="1400" dirty="0">
                <a:solidFill>
                  <a:schemeClr val="tx1"/>
                </a:solidFill>
                <a:latin typeface="Arial" panose="020B0604020202020204" pitchFamily="34" charset="0"/>
                <a:cs typeface="Arial" panose="020B0604020202020204" pitchFamily="34" charset="0"/>
              </a:rPr>
              <a:t>AT1G76100.01</a:t>
            </a:r>
            <a:endParaRPr lang="ja-JP" altLang="en-US" sz="1200">
              <a:solidFill>
                <a:schemeClr val="tx1"/>
              </a:solidFill>
              <a:latin typeface="Arial" panose="020B0604020202020204" pitchFamily="34" charset="0"/>
              <a:cs typeface="Arial" panose="020B0604020202020204" pitchFamily="34" charset="0"/>
            </a:endParaRPr>
          </a:p>
        </p:txBody>
      </p:sp>
      <p:cxnSp>
        <p:nvCxnSpPr>
          <p:cNvPr id="126" name="直線矢印コネクタ 125">
            <a:extLst>
              <a:ext uri="{FF2B5EF4-FFF2-40B4-BE49-F238E27FC236}">
                <a16:creationId xmlns:a16="http://schemas.microsoft.com/office/drawing/2014/main" id="{9C0DC8F8-84BE-D54A-F327-3B6DD3DCF42F}"/>
              </a:ext>
            </a:extLst>
          </p:cNvPr>
          <p:cNvCxnSpPr>
            <a:cxnSpLocks/>
            <a:stCxn id="105" idx="6"/>
            <a:endCxn id="125" idx="1"/>
          </p:cNvCxnSpPr>
          <p:nvPr/>
        </p:nvCxnSpPr>
        <p:spPr>
          <a:xfrm>
            <a:off x="8375152" y="4220307"/>
            <a:ext cx="493018" cy="560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6C364405-726A-7CEE-0255-EDA17FD51423}"/>
              </a:ext>
            </a:extLst>
          </p:cNvPr>
          <p:cNvSpPr txBox="1"/>
          <p:nvPr/>
        </p:nvSpPr>
        <p:spPr>
          <a:xfrm>
            <a:off x="5348503" y="4722043"/>
            <a:ext cx="1342034" cy="307777"/>
          </a:xfrm>
          <a:prstGeom prst="rect">
            <a:avLst/>
          </a:prstGeom>
          <a:noFill/>
        </p:spPr>
        <p:txBody>
          <a:bodyPr wrap="none" rtlCol="0">
            <a:spAutoFit/>
          </a:bodyPr>
          <a:lstStyle/>
          <a:p>
            <a:r>
              <a:rPr lang="en" altLang="ja-JP" sz="1400" dirty="0" err="1">
                <a:latin typeface="Verdana" panose="020B0604030504040204" pitchFamily="34" charset="0"/>
                <a:ea typeface="Verdana" panose="020B0604030504040204" pitchFamily="34" charset="0"/>
                <a:cs typeface="Verdana" panose="020B0604030504040204" pitchFamily="34" charset="0"/>
              </a:rPr>
              <a:t>dct:identifier</a:t>
            </a:r>
            <a:endParaRPr lang="ja-JP" altLang="en-US" sz="1400">
              <a:latin typeface="Verdana" panose="020B0604030504040204" pitchFamily="34" charset="0"/>
              <a:cs typeface="Verdana" panose="020B0604030504040204" pitchFamily="34" charset="0"/>
            </a:endParaRPr>
          </a:p>
        </p:txBody>
      </p:sp>
      <p:sp>
        <p:nvSpPr>
          <p:cNvPr id="133" name="テキスト ボックス 132">
            <a:extLst>
              <a:ext uri="{FF2B5EF4-FFF2-40B4-BE49-F238E27FC236}">
                <a16:creationId xmlns:a16="http://schemas.microsoft.com/office/drawing/2014/main" id="{477B209D-3932-F54B-D656-846147F11FF1}"/>
              </a:ext>
            </a:extLst>
          </p:cNvPr>
          <p:cNvSpPr txBox="1"/>
          <p:nvPr/>
        </p:nvSpPr>
        <p:spPr>
          <a:xfrm>
            <a:off x="8525114" y="4157985"/>
            <a:ext cx="1342034" cy="307777"/>
          </a:xfrm>
          <a:prstGeom prst="rect">
            <a:avLst/>
          </a:prstGeom>
          <a:noFill/>
        </p:spPr>
        <p:txBody>
          <a:bodyPr wrap="none" rtlCol="0">
            <a:spAutoFit/>
          </a:bodyPr>
          <a:lstStyle/>
          <a:p>
            <a:r>
              <a:rPr lang="en" altLang="ja-JP" sz="1400" dirty="0" err="1">
                <a:latin typeface="Verdana" panose="020B0604030504040204" pitchFamily="34" charset="0"/>
                <a:ea typeface="Verdana" panose="020B0604030504040204" pitchFamily="34" charset="0"/>
                <a:cs typeface="Verdana" panose="020B0604030504040204" pitchFamily="34" charset="0"/>
              </a:rPr>
              <a:t>dct:identifier</a:t>
            </a:r>
            <a:endParaRPr lang="ja-JP" altLang="en-US" sz="1400">
              <a:latin typeface="Verdana" panose="020B0604030504040204" pitchFamily="34" charset="0"/>
              <a:cs typeface="Verdana" panose="020B0604030504040204" pitchFamily="34" charset="0"/>
            </a:endParaRPr>
          </a:p>
        </p:txBody>
      </p:sp>
      <p:sp>
        <p:nvSpPr>
          <p:cNvPr id="3" name="テキスト ボックス 2">
            <a:extLst>
              <a:ext uri="{FF2B5EF4-FFF2-40B4-BE49-F238E27FC236}">
                <a16:creationId xmlns:a16="http://schemas.microsoft.com/office/drawing/2014/main" id="{BB179B97-CA9A-9D7D-9697-AD0C700AC4F5}"/>
              </a:ext>
            </a:extLst>
          </p:cNvPr>
          <p:cNvSpPr txBox="1"/>
          <p:nvPr/>
        </p:nvSpPr>
        <p:spPr>
          <a:xfrm>
            <a:off x="134877" y="25143"/>
            <a:ext cx="3200064" cy="3077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gn="ctr" defTabSz="342900">
              <a:defRPr/>
            </a:pPr>
            <a:r>
              <a:rPr lang="en-US" altLang="ja-JP" sz="1400" dirty="0">
                <a:solidFill>
                  <a:schemeClr val="bg1"/>
                </a:solidFill>
                <a:latin typeface="Verdana" panose="020B0604030504040204" pitchFamily="34" charset="0"/>
                <a:ea typeface="Verdana" panose="020B0604030504040204" pitchFamily="34" charset="0"/>
                <a:cs typeface="Verdana" panose="020B0604030504040204" pitchFamily="34" charset="0"/>
              </a:rPr>
              <a:t>Bioresource Graph Development</a:t>
            </a:r>
          </a:p>
        </p:txBody>
      </p:sp>
    </p:spTree>
    <p:extLst>
      <p:ext uri="{BB962C8B-B14F-4D97-AF65-F5344CB8AC3E}">
        <p14:creationId xmlns:p14="http://schemas.microsoft.com/office/powerpoint/2010/main" val="35018992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5" id="{A2F5B8FC-68A0-124B-9C2A-D94989F5BC60}" vid="{26C04D78-A0CF-B340-B4DE-5B906AD0568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27373</TotalTime>
  <Words>4339</Words>
  <Application>Microsoft Macintosh PowerPoint</Application>
  <PresentationFormat>ワイド画面</PresentationFormat>
  <Paragraphs>758</Paragraphs>
  <Slides>35</Slides>
  <Notes>22</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35</vt:i4>
      </vt:variant>
    </vt:vector>
  </HeadingPairs>
  <TitlesOfParts>
    <vt:vector size="46" baseType="lpstr">
      <vt:lpstr>Malgun Gothic</vt:lpstr>
      <vt:lpstr>Times</vt:lpstr>
      <vt:lpstr>メイリオ</vt:lpstr>
      <vt:lpstr>メイリオ</vt:lpstr>
      <vt:lpstr>游ゴシック</vt:lpstr>
      <vt:lpstr>Arial</vt:lpstr>
      <vt:lpstr>Calibri</vt:lpstr>
      <vt:lpstr>Helvetica Neue</vt:lpstr>
      <vt:lpstr>Verdana</vt:lpstr>
      <vt:lpstr>Wingdings</vt:lpstr>
      <vt:lpstr>Office テーマ</vt:lpstr>
      <vt:lpstr>Development of a Knowledge Graph Based Integrated Database for Bioresources</vt:lpstr>
      <vt:lpstr>About RIKEN BioResource Research Center (BRC)</vt:lpstr>
      <vt:lpstr>Development of bioresource graph data (knowledge graph)</vt:lpstr>
      <vt:lpstr>Data structure of Graph Database vs Relational Database</vt:lpstr>
      <vt:lpstr>Graph Database vs Relational Database - Advantages of Graph Database (green)</vt:lpstr>
      <vt:lpstr>Graph Database vs Relational Database - Disadvantages of Graph Database (pink)</vt:lpstr>
      <vt:lpstr>BioResource Schema Ontology (BRSO)</vt:lpstr>
      <vt:lpstr>PowerPoint プレゼンテーション</vt:lpstr>
      <vt:lpstr>Data structure of DNA sequence data using BRSO (extracted)</vt:lpstr>
      <vt:lpstr>PowerPoint プレゼンテーション</vt:lpstr>
      <vt:lpstr>Data integration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STATISTICS (No. of bioresources, and triples by bioresource types)</vt:lpstr>
      <vt:lpstr>Open triplestore (Graph Database storage)</vt:lpstr>
      <vt:lpstr>PowerPoint プレゼンテーション</vt:lpstr>
      <vt:lpstr>PowerPoint プレゼンテーション</vt:lpstr>
      <vt:lpstr>Implementation of two search systems for https://web.brc.riken.jp/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Trial of AI search</vt:lpstr>
      <vt:lpstr>Trying to use LLM to search for bioresources</vt:lpstr>
      <vt:lpstr>Examples of fuzzy search for RIKEN microorganisms using LLM</vt:lpstr>
      <vt:lpstr>Results of fuzzy search using LLMs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Tatsuya Kushida</dc:creator>
  <cp:lastModifiedBy>Tatsuya Kushida</cp:lastModifiedBy>
  <cp:revision>170</cp:revision>
  <dcterms:created xsi:type="dcterms:W3CDTF">2023-11-13T05:11:59Z</dcterms:created>
  <dcterms:modified xsi:type="dcterms:W3CDTF">2024-09-04T04:57:03Z</dcterms:modified>
</cp:coreProperties>
</file>